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72"/>
  </p:notesMasterIdLst>
  <p:sldIdLst>
    <p:sldId id="345" r:id="rId2"/>
    <p:sldId id="358" r:id="rId3"/>
    <p:sldId id="389" r:id="rId4"/>
    <p:sldId id="526" r:id="rId5"/>
    <p:sldId id="527" r:id="rId6"/>
    <p:sldId id="369" r:id="rId7"/>
    <p:sldId id="360" r:id="rId8"/>
    <p:sldId id="294" r:id="rId9"/>
    <p:sldId id="461" r:id="rId10"/>
    <p:sldId id="546" r:id="rId11"/>
    <p:sldId id="545" r:id="rId12"/>
    <p:sldId id="601" r:id="rId13"/>
    <p:sldId id="547" r:id="rId14"/>
    <p:sldId id="603" r:id="rId15"/>
    <p:sldId id="548" r:id="rId16"/>
    <p:sldId id="549" r:id="rId17"/>
    <p:sldId id="550" r:id="rId18"/>
    <p:sldId id="551" r:id="rId19"/>
    <p:sldId id="604" r:id="rId20"/>
    <p:sldId id="552" r:id="rId21"/>
    <p:sldId id="553" r:id="rId22"/>
    <p:sldId id="458" r:id="rId23"/>
    <p:sldId id="608" r:id="rId24"/>
    <p:sldId id="542" r:id="rId25"/>
    <p:sldId id="605" r:id="rId26"/>
    <p:sldId id="606" r:id="rId27"/>
    <p:sldId id="607" r:id="rId28"/>
    <p:sldId id="361" r:id="rId29"/>
    <p:sldId id="402" r:id="rId30"/>
    <p:sldId id="554" r:id="rId31"/>
    <p:sldId id="609" r:id="rId32"/>
    <p:sldId id="555" r:id="rId33"/>
    <p:sldId id="610" r:id="rId34"/>
    <p:sldId id="556" r:id="rId35"/>
    <p:sldId id="611" r:id="rId36"/>
    <p:sldId id="612" r:id="rId37"/>
    <p:sldId id="559" r:id="rId38"/>
    <p:sldId id="560" r:id="rId39"/>
    <p:sldId id="561" r:id="rId40"/>
    <p:sldId id="614" r:id="rId41"/>
    <p:sldId id="620" r:id="rId42"/>
    <p:sldId id="562" r:id="rId43"/>
    <p:sldId id="615" r:id="rId44"/>
    <p:sldId id="563" r:id="rId45"/>
    <p:sldId id="564" r:id="rId46"/>
    <p:sldId id="565" r:id="rId47"/>
    <p:sldId id="566" r:id="rId48"/>
    <p:sldId id="568" r:id="rId49"/>
    <p:sldId id="570" r:id="rId50"/>
    <p:sldId id="571" r:id="rId51"/>
    <p:sldId id="572" r:id="rId52"/>
    <p:sldId id="573" r:id="rId53"/>
    <p:sldId id="586" r:id="rId54"/>
    <p:sldId id="588" r:id="rId55"/>
    <p:sldId id="589" r:id="rId56"/>
    <p:sldId id="591" r:id="rId57"/>
    <p:sldId id="592" r:id="rId58"/>
    <p:sldId id="593" r:id="rId59"/>
    <p:sldId id="594" r:id="rId60"/>
    <p:sldId id="621" r:id="rId61"/>
    <p:sldId id="598" r:id="rId62"/>
    <p:sldId id="613" r:id="rId63"/>
    <p:sldId id="622" r:id="rId64"/>
    <p:sldId id="460" r:id="rId65"/>
    <p:sldId id="618" r:id="rId66"/>
    <p:sldId id="619" r:id="rId67"/>
    <p:sldId id="540" r:id="rId68"/>
    <p:sldId id="616" r:id="rId69"/>
    <p:sldId id="617" r:id="rId70"/>
    <p:sldId id="456"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057"/>
    <a:srgbClr val="004B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70"/>
    <p:restoredTop sz="75775"/>
  </p:normalViewPr>
  <p:slideViewPr>
    <p:cSldViewPr snapToGrid="0">
      <p:cViewPr varScale="1">
        <p:scale>
          <a:sx n="87" d="100"/>
          <a:sy n="87" d="100"/>
        </p:scale>
        <p:origin x="20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7D1F97-9E90-734A-8216-A06AE012FCD3}" type="datetimeFigureOut">
              <a:rPr lang="en-US" smtClean="0"/>
              <a:t>10/23/23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25E2A2-E8E7-8245-97DF-D3F7E978A3D1}" type="slidenum">
              <a:rPr lang="en-US" smtClean="0"/>
              <a:t>‹#›</a:t>
            </a:fld>
            <a:endParaRPr lang="en-US"/>
          </a:p>
        </p:txBody>
      </p:sp>
    </p:spTree>
    <p:extLst>
      <p:ext uri="{BB962C8B-B14F-4D97-AF65-F5344CB8AC3E}">
        <p14:creationId xmlns:p14="http://schemas.microsoft.com/office/powerpoint/2010/main" val="1002371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MT"/>
              </a:rPr>
              <a:t>Both methods require that that the person has agreed to become a member, but how agreement occurs differs based on the method used. </a:t>
            </a:r>
            <a:endParaRPr lang="en-GB" dirty="0"/>
          </a:p>
          <a:p>
            <a:r>
              <a:rPr lang="en-GB" sz="1800" dirty="0">
                <a:effectLst/>
                <a:latin typeface="ArialMT"/>
              </a:rPr>
              <a:t>• • </a:t>
            </a:r>
            <a:endParaRPr lang="en-GB" dirty="0"/>
          </a:p>
          <a:p>
            <a:r>
              <a:rPr lang="en-GB" sz="1800" dirty="0">
                <a:effectLst/>
                <a:latin typeface="ArialMT"/>
              </a:rPr>
              <a:t>When the company is first incorporated, the subscribers to the memorandum are deemed to have agreed to become members. </a:t>
            </a:r>
            <a:endParaRPr lang="en-GB" dirty="0"/>
          </a:p>
          <a:p>
            <a:r>
              <a:rPr lang="en-GB" sz="1800" dirty="0">
                <a:effectLst/>
                <a:latin typeface="ArialMT"/>
              </a:rPr>
              <a:t>In all other cases, the person must agree to become a member. There are no specific requirements regarding acceptance. For example, acceptance need not be in writing or take the form of a contract. All that is required is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Both methods also talk about the prospective member’s name being entered onto the register of members (this register is discussed below). This is not a requirement of membership under the first method: subscribers will become members even if their names are not entered onto the register of members (CA 2006, Explanatory Notes, para 239), although</a:t>
            </a:r>
            <a:br>
              <a:rPr lang="en-GB" sz="1800" dirty="0">
                <a:effectLst/>
                <a:latin typeface="ArialMT"/>
              </a:rPr>
            </a:br>
            <a:r>
              <a:rPr lang="en-GB" sz="1800" dirty="0">
                <a:effectLst/>
                <a:latin typeface="ArialMT"/>
              </a:rPr>
              <a:t>the company is required to enter their names into the register of members. Under the second method, a person will not become a member unless their name is entered into the register of members. </a:t>
            </a:r>
            <a:endParaRPr lang="en-GB" dirty="0"/>
          </a:p>
          <a:p>
            <a:r>
              <a:rPr lang="en-GB" sz="1800" dirty="0">
                <a:effectLst/>
                <a:latin typeface="ArialMT"/>
              </a:rPr>
              <a:t>Restrictions on membership </a:t>
            </a:r>
            <a:endParaRPr lang="en-GB" dirty="0"/>
          </a:p>
          <a:p>
            <a:r>
              <a:rPr lang="en-GB" sz="1800" dirty="0">
                <a:effectLst/>
                <a:latin typeface="ArialMT"/>
              </a:rPr>
              <a:t>The directors decide whether a person’s name should be entered into the register of members. There are several instances where the directors may validly decide to refuse to enter a prospective member’s name into the register. </a:t>
            </a:r>
            <a:endParaRPr lang="en-GB" dirty="0"/>
          </a:p>
          <a:p>
            <a:pPr>
              <a:buFont typeface="Arial" panose="020B0604020202020204" pitchFamily="34" charset="0"/>
              <a:buChar char="•"/>
            </a:pPr>
            <a:r>
              <a:rPr lang="en-GB" sz="1800" dirty="0">
                <a:effectLst/>
                <a:latin typeface="ArialMT"/>
              </a:rPr>
              <a:t>Unincorporated associations (such as partnerships) have no legal personality and so they should not be accepted as members. In the case of a sole proprietorship, the name of the sole proprietor should be entered into the register. In the case of an ordinary partnership, the names of the partners should instead be entered into the register. </a:t>
            </a:r>
          </a:p>
          <a:p>
            <a:pPr>
              <a:buFont typeface="Arial" panose="020B0604020202020204" pitchFamily="34" charset="0"/>
              <a:buChar char="•"/>
            </a:pPr>
            <a:r>
              <a:rPr lang="en-GB" sz="1800" dirty="0">
                <a:effectLst/>
                <a:latin typeface="ArialMT"/>
              </a:rPr>
              <a:t>Companies are able to become members of other companies, but there are limits to this. For example, a company cannot generally be a member of itself (</a:t>
            </a:r>
            <a:r>
              <a:rPr lang="en-GB" sz="1800" i="1" dirty="0">
                <a:effectLst/>
                <a:latin typeface="Arial" panose="020B0604020202020204" pitchFamily="34" charset="0"/>
              </a:rPr>
              <a:t>Trevor v Whitworth </a:t>
            </a:r>
            <a:r>
              <a:rPr lang="en-GB" sz="1800" dirty="0">
                <a:effectLst/>
                <a:latin typeface="ArialMT"/>
              </a:rPr>
              <a:t>(1887) 12 App Cas 409 (HL)), and so its name should not be entered into its own register of members (although an exception for this is provided for in relation to treasury shares (CA 2006, s. 124(2)). </a:t>
            </a:r>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9</a:t>
            </a:fld>
            <a:endParaRPr lang="en-US"/>
          </a:p>
        </p:txBody>
      </p:sp>
    </p:spTree>
    <p:extLst>
      <p:ext uri="{BB962C8B-B14F-4D97-AF65-F5344CB8AC3E}">
        <p14:creationId xmlns:p14="http://schemas.microsoft.com/office/powerpoint/2010/main" val="882814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The principal rationale behind the proper claimant principle is a desire to prevent excessive claims being brought. As Mellish LJ stated in </a:t>
            </a:r>
            <a:r>
              <a:rPr lang="en-GB" sz="1200" i="1" dirty="0" err="1">
                <a:effectLst/>
                <a:latin typeface="Arial" panose="020B0604020202020204" pitchFamily="34" charset="0"/>
              </a:rPr>
              <a:t>Macdougall</a:t>
            </a:r>
            <a:r>
              <a:rPr lang="en-GB" sz="1200" i="1" dirty="0">
                <a:effectLst/>
                <a:latin typeface="Arial" panose="020B0604020202020204" pitchFamily="34" charset="0"/>
              </a:rPr>
              <a:t> v Gardiner </a:t>
            </a:r>
            <a:r>
              <a:rPr lang="en-GB" sz="1200" dirty="0">
                <a:effectLst/>
                <a:latin typeface="ArialMT"/>
              </a:rPr>
              <a:t>(1875) 1 </a:t>
            </a:r>
            <a:r>
              <a:rPr lang="en-GB" sz="1200" dirty="0" err="1">
                <a:effectLst/>
                <a:latin typeface="ArialMT"/>
              </a:rPr>
              <a:t>ChD</a:t>
            </a:r>
            <a:r>
              <a:rPr lang="en-GB" sz="1200" dirty="0">
                <a:effectLst/>
                <a:latin typeface="ArialMT"/>
              </a:rPr>
              <a:t> 13 (CA): </a:t>
            </a:r>
            <a:endParaRPr lang="en-GB" dirty="0"/>
          </a:p>
          <a:p>
            <a:r>
              <a:rPr lang="en-GB" sz="1200" dirty="0">
                <a:effectLst/>
                <a:latin typeface="ArialMT"/>
              </a:rPr>
              <a:t> Mellish LJ also set out the rationale behind this principle: </a:t>
            </a:r>
            <a:endParaRPr lang="en-GB" dirty="0"/>
          </a:p>
          <a:p>
            <a:r>
              <a:rPr lang="en-GB" sz="1200" dirty="0">
                <a:effectLst/>
                <a:latin typeface="ArialMT"/>
              </a:rPr>
              <a:t>if the thing complained of is a thing which in substance the majority of the company are entitled to do, or if something has been done irregularly which the majority of the company are entitled to do regularly, or if something has been done illegally which the majority of the company are entitled to do legally, there can be no use in having a litigation about it, the ultimate end of which is only that a meeting has to be called, and then ultimately the majority gets its wishes. </a:t>
            </a:r>
            <a:endParaRPr lang="en-GB" dirty="0"/>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38</a:t>
            </a:fld>
            <a:endParaRPr lang="en-US"/>
          </a:p>
        </p:txBody>
      </p:sp>
    </p:spTree>
    <p:extLst>
      <p:ext uri="{BB962C8B-B14F-4D97-AF65-F5344CB8AC3E}">
        <p14:creationId xmlns:p14="http://schemas.microsoft.com/office/powerpoint/2010/main" val="3424800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In reality, the first three are examples of personal rights and so are not true derivative actions. It is only the fourth instance that constitutes a true derivative action. The ‘fraud on the minority’ instance was created to deal with the exact type of situation as noted by Denning MR in </a:t>
            </a:r>
            <a:r>
              <a:rPr lang="en-GB" sz="1200" i="1" dirty="0">
                <a:effectLst/>
                <a:latin typeface="Arial" panose="020B0604020202020204" pitchFamily="34" charset="0"/>
              </a:rPr>
              <a:t>Wallersteiner</a:t>
            </a:r>
            <a:r>
              <a:rPr lang="en-GB" sz="1200" dirty="0">
                <a:effectLst/>
                <a:latin typeface="ArialMT"/>
              </a:rPr>
              <a:t>, namely where those who controlled the company commit some form of fraud against the company. </a:t>
            </a:r>
            <a:endParaRPr lang="en-GB" dirty="0"/>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40</a:t>
            </a:fld>
            <a:endParaRPr lang="en-US"/>
          </a:p>
        </p:txBody>
      </p:sp>
    </p:spTree>
    <p:extLst>
      <p:ext uri="{BB962C8B-B14F-4D97-AF65-F5344CB8AC3E}">
        <p14:creationId xmlns:p14="http://schemas.microsoft.com/office/powerpoint/2010/main" val="305985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41</a:t>
            </a:fld>
            <a:endParaRPr lang="en-US"/>
          </a:p>
        </p:txBody>
      </p:sp>
    </p:spTree>
    <p:extLst>
      <p:ext uri="{BB962C8B-B14F-4D97-AF65-F5344CB8AC3E}">
        <p14:creationId xmlns:p14="http://schemas.microsoft.com/office/powerpoint/2010/main" val="3607879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4BD3"/>
                </a:solidFill>
                <a:effectLst/>
                <a:latin typeface="ArialMT"/>
              </a:rPr>
              <a:t>A derivative claim is a claim brought by a member of a company in respect of a cause of action vested in the company, which seeks relief on behalf of the company (CA 2006, s. 260(1)). This simple definition results in several important consequences: </a:t>
            </a:r>
            <a:endParaRPr lang="en-GB" dirty="0">
              <a:solidFill>
                <a:srgbClr val="004BD3"/>
              </a:solidFill>
            </a:endParaRPr>
          </a:p>
          <a:p>
            <a:endParaRPr lang="en-GB" sz="1200" dirty="0">
              <a:effectLst/>
              <a:latin typeface="ArialMT"/>
            </a:endParaRPr>
          </a:p>
          <a:p>
            <a:endParaRPr lang="en-GB" sz="1200" dirty="0">
              <a:effectLst/>
              <a:latin typeface="ArialMT"/>
            </a:endParaRPr>
          </a:p>
          <a:p>
            <a:r>
              <a:rPr lang="en-GB" sz="1200" dirty="0">
                <a:effectLst/>
                <a:latin typeface="ArialMT"/>
              </a:rPr>
              <a:t>Before looking at the derivative claim itself, it should be noted that Part 11 does not significantly affect the rule in </a:t>
            </a:r>
            <a:r>
              <a:rPr lang="en-GB" sz="1200" i="1" dirty="0">
                <a:effectLst/>
                <a:latin typeface="Arial" panose="020B0604020202020204" pitchFamily="34" charset="0"/>
              </a:rPr>
              <a:t>Foss v Harbottle </a:t>
            </a:r>
            <a:r>
              <a:rPr lang="en-GB" sz="1200" dirty="0">
                <a:effectLst/>
                <a:latin typeface="ArialMT"/>
              </a:rPr>
              <a:t>itself. Instead, Part 11 largely replaces the derivative action with a statutory derivative claim. </a:t>
            </a:r>
          </a:p>
          <a:p>
            <a:endParaRPr lang="en-GB" sz="1200" dirty="0">
              <a:effectLst/>
              <a:latin typeface="ArialMT"/>
            </a:endParaRPr>
          </a:p>
          <a:p>
            <a:r>
              <a:rPr lang="en-GB" sz="1200" dirty="0">
                <a:effectLst/>
                <a:latin typeface="ArialMT"/>
              </a:rPr>
              <a:t>A person who was a member and had a cause of action cannot commence a derivative claim once he ceases to be a member. However, if the person is a current member, it does not matter whether the cause of action arose before or after they became a member (CA 2006, s. 260(4)).</a:t>
            </a:r>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42</a:t>
            </a:fld>
            <a:endParaRPr lang="en-US"/>
          </a:p>
        </p:txBody>
      </p:sp>
    </p:spTree>
    <p:extLst>
      <p:ext uri="{BB962C8B-B14F-4D97-AF65-F5344CB8AC3E}">
        <p14:creationId xmlns:p14="http://schemas.microsoft.com/office/powerpoint/2010/main" val="2732485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43</a:t>
            </a:fld>
            <a:endParaRPr lang="en-US"/>
          </a:p>
        </p:txBody>
      </p:sp>
    </p:spTree>
    <p:extLst>
      <p:ext uri="{BB962C8B-B14F-4D97-AF65-F5344CB8AC3E}">
        <p14:creationId xmlns:p14="http://schemas.microsoft.com/office/powerpoint/2010/main" val="2149373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The Companies Act 2006 and the Civil Procedure Rules (CPRs)</a:t>
            </a:r>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45</a:t>
            </a:fld>
            <a:endParaRPr lang="en-US"/>
          </a:p>
        </p:txBody>
      </p:sp>
    </p:spTree>
    <p:extLst>
      <p:ext uri="{BB962C8B-B14F-4D97-AF65-F5344CB8AC3E}">
        <p14:creationId xmlns:p14="http://schemas.microsoft.com/office/powerpoint/2010/main" val="4162077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4BD3"/>
                </a:solidFill>
                <a:effectLst/>
                <a:latin typeface="ArialMT"/>
              </a:rPr>
              <a:t>The first stage involves the court determining if, based on the evidence provided by the claimant, there is a </a:t>
            </a:r>
            <a:r>
              <a:rPr lang="en-GB" i="1" dirty="0">
                <a:solidFill>
                  <a:srgbClr val="004BD3"/>
                </a:solidFill>
                <a:effectLst/>
                <a:latin typeface="Arial" panose="020B0604020202020204" pitchFamily="34" charset="0"/>
              </a:rPr>
              <a:t>prima facie </a:t>
            </a:r>
            <a:r>
              <a:rPr lang="en-GB" dirty="0">
                <a:solidFill>
                  <a:srgbClr val="004BD3"/>
                </a:solidFill>
                <a:effectLst/>
                <a:latin typeface="ArialMT"/>
              </a:rPr>
              <a:t>case for granting permission to continue the claim (s. 261(2)). The purpose of this stage is to weed out frivolous or unmeritorious claims, and so the company is not involved at this stage. In practice, stage 1 is not especially difficult to overcome and most claimants are able to establish a </a:t>
            </a:r>
            <a:r>
              <a:rPr lang="en-GB" i="1" dirty="0">
                <a:solidFill>
                  <a:srgbClr val="004BD3"/>
                </a:solidFill>
                <a:effectLst/>
                <a:latin typeface="Arial" panose="020B0604020202020204" pitchFamily="34" charset="0"/>
              </a:rPr>
              <a:t>prima facie </a:t>
            </a:r>
            <a:r>
              <a:rPr lang="en-GB" dirty="0">
                <a:solidFill>
                  <a:srgbClr val="004BD3"/>
                </a:solidFill>
                <a:effectLst/>
                <a:latin typeface="ArialMT"/>
              </a:rPr>
              <a:t>case. </a:t>
            </a:r>
            <a:endParaRPr lang="en-GB" dirty="0">
              <a:solidFill>
                <a:srgbClr val="004BD3"/>
              </a:solidFill>
              <a:effectLst/>
            </a:endParaRPr>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46</a:t>
            </a:fld>
            <a:endParaRPr lang="en-US"/>
          </a:p>
        </p:txBody>
      </p:sp>
    </p:spTree>
    <p:extLst>
      <p:ext uri="{BB962C8B-B14F-4D97-AF65-F5344CB8AC3E}">
        <p14:creationId xmlns:p14="http://schemas.microsoft.com/office/powerpoint/2010/main" val="703297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4BD3"/>
                </a:solidFill>
                <a:effectLst/>
                <a:latin typeface="ArialMT"/>
              </a:rPr>
              <a:t> The relevant factors include the size of the claim; the strength of the claim; the cost of the proceedings; the company’s ability to fund the proceedings; the ability of the potential defendants to satisfy a judgment; the impact on the company if it lost the claim and had to pay not only its own costs but the defendant’s as well; any disruption to the company’s activities while the claim is pursued; whether the prosecution of the claim would damage the company in other ways (e.g. by losing the services of a valuable employee or alienating a key supplier or customer) and so on. </a:t>
            </a:r>
            <a:endParaRPr lang="en-GB" dirty="0">
              <a:solidFill>
                <a:srgbClr val="004BD3"/>
              </a:solidFill>
            </a:endParaRPr>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47</a:t>
            </a:fld>
            <a:endParaRPr lang="en-US"/>
          </a:p>
        </p:txBody>
      </p:sp>
    </p:spTree>
    <p:extLst>
      <p:ext uri="{BB962C8B-B14F-4D97-AF65-F5344CB8AC3E}">
        <p14:creationId xmlns:p14="http://schemas.microsoft.com/office/powerpoint/2010/main" val="2326372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AutoNum type="arabicPeriod"/>
            </a:pPr>
            <a:r>
              <a:rPr lang="en-GB" sz="1200" dirty="0">
                <a:effectLst/>
                <a:latin typeface="ArialMT"/>
              </a:rPr>
              <a:t>These factors must be taken into account, but s. 263(3) does not provide an exhaustive list of relevant factors, so</a:t>
            </a:r>
            <a:br>
              <a:rPr lang="en-GB" sz="1200" dirty="0">
                <a:effectLst/>
                <a:latin typeface="ArialMT"/>
              </a:rPr>
            </a:br>
            <a:r>
              <a:rPr lang="en-GB" sz="1200" dirty="0">
                <a:effectLst/>
                <a:latin typeface="ArialMT"/>
              </a:rPr>
              <a:t>other factors can also be taken into account (</a:t>
            </a:r>
            <a:r>
              <a:rPr lang="en-GB" sz="1200" i="1" dirty="0" err="1">
                <a:effectLst/>
                <a:latin typeface="Arial" panose="020B0604020202020204" pitchFamily="34" charset="0"/>
              </a:rPr>
              <a:t>Franbar</a:t>
            </a:r>
            <a:r>
              <a:rPr lang="en-GB" sz="1200" i="1" dirty="0">
                <a:effectLst/>
                <a:latin typeface="Arial" panose="020B0604020202020204" pitchFamily="34" charset="0"/>
              </a:rPr>
              <a:t> Holdings Ltd v Patel </a:t>
            </a:r>
            <a:r>
              <a:rPr lang="en-GB" sz="1200" dirty="0">
                <a:effectLst/>
                <a:latin typeface="ArialMT"/>
              </a:rPr>
              <a:t>[2008] EWHC 1534 (Ch)). A further factor is stated in s. 263(4) which provides that ‘the court shall have particular regard to any evidence before it as to the views of members of the company who have no personal interest, direct or indirect, in the matter’. </a:t>
            </a:r>
            <a:endParaRPr lang="en-GB" dirty="0">
              <a:effectLst/>
            </a:endParaRPr>
          </a:p>
          <a:p>
            <a:pPr>
              <a:buFont typeface="+mj-lt"/>
              <a:buAutoNum type="arabicPeriod"/>
            </a:pPr>
            <a:r>
              <a:rPr lang="en-GB" sz="1200" dirty="0">
                <a:effectLst/>
                <a:latin typeface="ArialMT"/>
              </a:rPr>
              <a:t>If permission to continue the case is refused, then the claimant’s application will be dismissed. If permission to continue the claim is granted, then the claim will continue like any other claim brought by the company and the court will determine what remedies (if any) are appropriate. As noted, because the claim is brought on behalf of the company, any remedy awarded will be awarded to the company, and not the derivative claimant. </a:t>
            </a:r>
            <a:endParaRPr lang="en-GB" dirty="0"/>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48</a:t>
            </a:fld>
            <a:endParaRPr lang="en-US"/>
          </a:p>
        </p:txBody>
      </p:sp>
    </p:spTree>
    <p:extLst>
      <p:ext uri="{BB962C8B-B14F-4D97-AF65-F5344CB8AC3E}">
        <p14:creationId xmlns:p14="http://schemas.microsoft.com/office/powerpoint/2010/main" val="1924868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a:solidFill>
                  <a:srgbClr val="004BD3"/>
                </a:solidFill>
                <a:effectLst/>
                <a:latin typeface="ArialMT"/>
              </a:rPr>
              <a:t>where a shareholder has in good faith and on reasonable grounds sued as plaintiff in a minority shareholder’s action, the benefit of which, if successful, will accrue to the company and only indirectly to the plaintiff as a member of the company, and which it would have been reasonable for an independent board of directors to bring in the company’s name, it would... clearly be a proper exercise of judicial discretion to order the company to pay the plaintiff’s costs. </a:t>
            </a:r>
            <a:endParaRPr lang="en-GB" sz="1200" dirty="0">
              <a:solidFill>
                <a:srgbClr val="004BD3"/>
              </a:solidFill>
            </a:endParaRPr>
          </a:p>
          <a:p>
            <a:pPr marL="285750" indent="-285750">
              <a:buFont typeface="Arial" panose="020B0604020202020204" pitchFamily="34" charset="0"/>
              <a:buChar char="•"/>
            </a:pPr>
            <a:r>
              <a:rPr lang="en-GB" sz="1200" dirty="0">
                <a:solidFill>
                  <a:srgbClr val="004BD3"/>
                </a:solidFill>
                <a:effectLst/>
                <a:latin typeface="ArialMT"/>
              </a:rPr>
              <a:t>The court may order the company to indemnify the claimant against liability for costs incurred in the permission application or in the derivative claim. (Rule 19.9E CPR)</a:t>
            </a:r>
            <a:endParaRPr lang="en-GB" sz="1200" dirty="0">
              <a:solidFill>
                <a:srgbClr val="004BD3"/>
              </a:solidFill>
            </a:endParaRPr>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49</a:t>
            </a:fld>
            <a:endParaRPr lang="en-US"/>
          </a:p>
        </p:txBody>
      </p:sp>
    </p:spTree>
    <p:extLst>
      <p:ext uri="{BB962C8B-B14F-4D97-AF65-F5344CB8AC3E}">
        <p14:creationId xmlns:p14="http://schemas.microsoft.com/office/powerpoint/2010/main" val="880464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AutoNum type="arabicPeriod"/>
            </a:pPr>
            <a:r>
              <a:rPr lang="en-GB" sz="900" dirty="0">
                <a:effectLst/>
                <a:latin typeface="ArialMT"/>
              </a:rPr>
              <a:t>If the register contains an error, the company cannot rectify the error (</a:t>
            </a:r>
            <a:r>
              <a:rPr lang="en-GB" sz="900" i="1" dirty="0">
                <a:effectLst/>
                <a:latin typeface="Arial" panose="020B0604020202020204" pitchFamily="34" charset="0"/>
              </a:rPr>
              <a:t>Gardiner v Victoria Estates Co Ltd </a:t>
            </a:r>
            <a:r>
              <a:rPr lang="en-GB" sz="900" dirty="0">
                <a:effectLst/>
                <a:latin typeface="ArialMT"/>
              </a:rPr>
              <a:t>(1885) 12 R 1356). Instead, the company must apply to the court for a rectification order which, under s. 125(1) of the CA 2006, can be sought if: </a:t>
            </a:r>
            <a:endParaRPr lang="en-GB" dirty="0">
              <a:effectLst/>
            </a:endParaRPr>
          </a:p>
          <a:p>
            <a:pPr marL="742950" lvl="1" indent="-285750">
              <a:buFont typeface="+mj-lt"/>
              <a:buAutoNum type="arabicPeriod"/>
            </a:pPr>
            <a:r>
              <a:rPr lang="en-GB" sz="900" dirty="0">
                <a:effectLst/>
                <a:latin typeface="ArialMT"/>
              </a:rPr>
              <a:t>the name of any person is, without sufficient cause, entered in or omitted from a company’s register of members; or </a:t>
            </a:r>
            <a:endParaRPr lang="en-GB" sz="900" dirty="0">
              <a:effectLst/>
              <a:latin typeface="FrutigerLTStd"/>
            </a:endParaRPr>
          </a:p>
          <a:p>
            <a:pPr marL="742950" lvl="1" indent="-285750">
              <a:buFont typeface="+mj-lt"/>
              <a:buAutoNum type="arabicPeriod"/>
            </a:pPr>
            <a:r>
              <a:rPr lang="en-GB" sz="900" dirty="0">
                <a:effectLst/>
                <a:latin typeface="ArialMT"/>
              </a:rPr>
              <a:t>default is made or unnecessary delay takes place in entering on the register the fact of any person having ceased to </a:t>
            </a:r>
            <a:endParaRPr lang="en-GB" sz="900" dirty="0">
              <a:effectLst/>
              <a:latin typeface="FrutigerLTStd"/>
            </a:endParaRPr>
          </a:p>
          <a:p>
            <a:pPr marL="742950" lvl="1" indent="-285750">
              <a:buFont typeface="+mj-lt"/>
              <a:buAutoNum type="arabicPeriod"/>
            </a:pPr>
            <a:r>
              <a:rPr lang="en-GB" sz="900" dirty="0">
                <a:effectLst/>
                <a:latin typeface="ArialMT"/>
              </a:rPr>
              <a:t>be a member. </a:t>
            </a:r>
            <a:endParaRPr lang="en-GB" sz="900" dirty="0">
              <a:effectLst/>
              <a:latin typeface="FrutigerLTStd"/>
            </a:endParaRPr>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10</a:t>
            </a:fld>
            <a:endParaRPr lang="en-US"/>
          </a:p>
        </p:txBody>
      </p:sp>
    </p:spTree>
    <p:extLst>
      <p:ext uri="{BB962C8B-B14F-4D97-AF65-F5344CB8AC3E}">
        <p14:creationId xmlns:p14="http://schemas.microsoft.com/office/powerpoint/2010/main" val="3805610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MT"/>
              </a:rPr>
              <a:t>Prior to 1948, the only statutory remedy available to a member was to petition the court for a winding up order. </a:t>
            </a:r>
          </a:p>
          <a:p>
            <a:r>
              <a:rPr lang="en-GB" sz="1200" dirty="0">
                <a:effectLst/>
                <a:latin typeface="ArialMT"/>
              </a:rPr>
              <a:t>A less severe remedy was desirable and so the Companies Act 1948 allowed a member to obtain a remedy where he was subject to oppressive conduct. However, only a few cases succeeded and so the 1962 Jenkins Committee recommended that the oppressive conduct remedy be replaced by the unfair prejudice remedy. </a:t>
            </a:r>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50</a:t>
            </a:fld>
            <a:endParaRPr lang="en-US"/>
          </a:p>
        </p:txBody>
      </p:sp>
    </p:spTree>
    <p:extLst>
      <p:ext uri="{BB962C8B-B14F-4D97-AF65-F5344CB8AC3E}">
        <p14:creationId xmlns:p14="http://schemas.microsoft.com/office/powerpoint/2010/main" val="1168881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MT"/>
              </a:rPr>
              <a:t>although such petitions are extremely rare</a:t>
            </a:r>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51</a:t>
            </a:fld>
            <a:endParaRPr lang="en-US"/>
          </a:p>
        </p:txBody>
      </p:sp>
    </p:spTree>
    <p:extLst>
      <p:ext uri="{BB962C8B-B14F-4D97-AF65-F5344CB8AC3E}">
        <p14:creationId xmlns:p14="http://schemas.microsoft.com/office/powerpoint/2010/main" val="354635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Paragraph (a) does not identify whose conduct must be unfairly prejudicial, and so</a:t>
            </a:r>
            <a:br>
              <a:rPr lang="en-GB" sz="1200" dirty="0">
                <a:effectLst/>
                <a:latin typeface="ArialMT"/>
              </a:rPr>
            </a:br>
            <a:r>
              <a:rPr lang="en-GB" sz="1200" dirty="0">
                <a:effectLst/>
                <a:latin typeface="ArialMT"/>
              </a:rPr>
              <a:t>a claim under (a) can be based on the actions of a wide variety of persons, including the company, the directors, other members or third parties (notably those who have ‘improperly assisted’ the alleged unfairly prejudicial conduct, </a:t>
            </a:r>
            <a:r>
              <a:rPr lang="en-GB" sz="1200" i="1" dirty="0">
                <a:effectLst/>
                <a:latin typeface="Arial" panose="020B0604020202020204" pitchFamily="34" charset="0"/>
              </a:rPr>
              <a:t>Re Fahey Developments Ltd </a:t>
            </a:r>
            <a:r>
              <a:rPr lang="en-GB" sz="1200" dirty="0">
                <a:effectLst/>
                <a:latin typeface="ArialMT"/>
              </a:rPr>
              <a:t>[1996] BCC 320 (Ch)).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Section 994(1)(b) applies where an actual or proposed act or omission of the company is or would be unfairly prejudicial to the interests of members generally, or of some part of its members (including the petitioner). As this refers to an actual or proposed omission </a:t>
            </a:r>
            <a:r>
              <a:rPr lang="en-GB" sz="1200" i="1" dirty="0">
                <a:effectLst/>
                <a:latin typeface="Arial" panose="020B0604020202020204" pitchFamily="34" charset="0"/>
              </a:rPr>
              <a:t>of the company</a:t>
            </a:r>
            <a:r>
              <a:rPr lang="en-GB" sz="1200" dirty="0">
                <a:effectLst/>
                <a:latin typeface="ArialMT"/>
              </a:rPr>
              <a:t>, the courts have held that ‘the petitioner must identify something which the company does or fails to do’ (</a:t>
            </a:r>
            <a:r>
              <a:rPr lang="en-GB" sz="1200" i="1" dirty="0">
                <a:effectLst/>
                <a:latin typeface="Arial" panose="020B0604020202020204" pitchFamily="34" charset="0"/>
              </a:rPr>
              <a:t>Graham v Every </a:t>
            </a:r>
            <a:r>
              <a:rPr lang="en-GB" sz="1200" dirty="0">
                <a:effectLst/>
                <a:latin typeface="ArialMT"/>
              </a:rPr>
              <a:t>[2014] EWCA </a:t>
            </a:r>
            <a:r>
              <a:rPr lang="en-GB" sz="1200" dirty="0" err="1">
                <a:effectLst/>
                <a:latin typeface="ArialMT"/>
              </a:rPr>
              <a:t>Civ</a:t>
            </a:r>
            <a:r>
              <a:rPr lang="en-GB" sz="1200" dirty="0">
                <a:effectLst/>
                <a:latin typeface="ArialMT"/>
              </a:rPr>
              <a:t> 191 (Arden LJ)). </a:t>
            </a:r>
            <a:endParaRPr lang="en-GB"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52</a:t>
            </a:fld>
            <a:endParaRPr lang="en-US"/>
          </a:p>
        </p:txBody>
      </p:sp>
    </p:spTree>
    <p:extLst>
      <p:ext uri="{BB962C8B-B14F-4D97-AF65-F5344CB8AC3E}">
        <p14:creationId xmlns:p14="http://schemas.microsoft.com/office/powerpoint/2010/main" val="865205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Second, although the petitioner must specify the remedy that he seeks (Companies (Unfair Prejudice Applications) Proceedings Rules 2009 (SI 2009/2469), article 3(2)), the court is not bound to provide this remedy (</a:t>
            </a:r>
            <a:r>
              <a:rPr lang="en-GB" sz="1200" i="1" dirty="0">
                <a:effectLst/>
                <a:latin typeface="Arial" panose="020B0604020202020204" pitchFamily="34" charset="0"/>
              </a:rPr>
              <a:t>Hawkes v Cuddy </a:t>
            </a:r>
            <a:r>
              <a:rPr lang="en-GB" sz="1200" dirty="0">
                <a:effectLst/>
                <a:latin typeface="ArialMT"/>
              </a:rPr>
              <a:t>[2009] EWCA </a:t>
            </a:r>
            <a:r>
              <a:rPr lang="en-GB" sz="1200" dirty="0" err="1">
                <a:effectLst/>
                <a:latin typeface="ArialMT"/>
              </a:rPr>
              <a:t>Civ</a:t>
            </a:r>
            <a:r>
              <a:rPr lang="en-GB" sz="1200" dirty="0">
                <a:effectLst/>
                <a:latin typeface="ArialMT"/>
              </a:rPr>
              <a:t> 291).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4BD3"/>
                </a:solidFill>
                <a:effectLst/>
                <a:latin typeface="ArialMT"/>
              </a:rPr>
              <a:t>where a shareholder has in good faith and on reasonable grounds sued as plaintiff in a minority shareholder’s action, the benefit of which, if successful, will accrue to the company and only indirectly to the plaintiff </a:t>
            </a:r>
            <a:endParaRPr lang="en-GB" dirty="0"/>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53</a:t>
            </a:fld>
            <a:endParaRPr lang="en-US"/>
          </a:p>
        </p:txBody>
      </p:sp>
    </p:spTree>
    <p:extLst>
      <p:ext uri="{BB962C8B-B14F-4D97-AF65-F5344CB8AC3E}">
        <p14:creationId xmlns:p14="http://schemas.microsoft.com/office/powerpoint/2010/main" val="3669561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MT"/>
              </a:rPr>
              <a:t>It will free the petitioner from the company and enable him to extract his share of the value of its business and assets in return for foregoing any future right to dividends. The company and its business will be preserved for the benefit of the Respondent shareholders, free from his claims and the possibility of future difficulties between shareholders will be removed. In cases of serious prejudice and conflict between shareholders, it is unlikely that any regime or safeguards which the court can impose, will be as effective to preserve the peace and to safeguard the rights of the minority. </a:t>
            </a:r>
          </a:p>
          <a:p>
            <a:endParaRPr lang="en-GB" sz="12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Where a share purchase order is made, the key issue to determine is at what price the shares must be purchased. When determining how the shares should be valued, </a:t>
            </a:r>
            <a:r>
              <a:rPr lang="en-GB" sz="1200" dirty="0" err="1">
                <a:effectLst/>
                <a:latin typeface="ArialMT"/>
              </a:rPr>
              <a:t>Nourse</a:t>
            </a:r>
            <a:r>
              <a:rPr lang="en-GB" sz="1200" dirty="0">
                <a:effectLst/>
                <a:latin typeface="ArialMT"/>
              </a:rPr>
              <a:t> J in </a:t>
            </a:r>
            <a:r>
              <a:rPr lang="en-GB" sz="1200" i="1" dirty="0">
                <a:effectLst/>
                <a:latin typeface="Arial" panose="020B0604020202020204" pitchFamily="34" charset="0"/>
              </a:rPr>
              <a:t>Re Bird Precision Bellows Ltd </a:t>
            </a:r>
            <a:r>
              <a:rPr lang="en-GB" sz="1200" dirty="0">
                <a:effectLst/>
                <a:latin typeface="ArialMT"/>
              </a:rPr>
              <a:t>[1984] Ch 149 (Ch) stated that the dominant concern is that ‘the price fixed by the court must be fair’. The court will take into account a wide array of factors in valuing the shares, but given that most s. 994 petitioners are minority shareholders, one key issue is whether the share price should be discounted to reflect the minority shareholder’s lack of control. Where the petitioner is a minority shareholder, a discount normally will be applied (</a:t>
            </a:r>
            <a:r>
              <a:rPr lang="en-GB" sz="1200" i="1" dirty="0">
                <a:effectLst/>
                <a:latin typeface="Arial" panose="020B0604020202020204" pitchFamily="34" charset="0"/>
              </a:rPr>
              <a:t>Re </a:t>
            </a:r>
            <a:r>
              <a:rPr lang="en-GB" sz="1200" i="1" dirty="0" err="1">
                <a:effectLst/>
                <a:latin typeface="Arial" panose="020B0604020202020204" pitchFamily="34" charset="0"/>
              </a:rPr>
              <a:t>Elgindata</a:t>
            </a:r>
            <a:r>
              <a:rPr lang="en-GB" sz="1200" i="1" dirty="0">
                <a:effectLst/>
                <a:latin typeface="Arial" panose="020B0604020202020204" pitchFamily="34" charset="0"/>
              </a:rPr>
              <a:t> Ltd (No 1) </a:t>
            </a:r>
            <a:r>
              <a:rPr lang="en-GB" sz="1200" dirty="0">
                <a:effectLst/>
                <a:latin typeface="ArialMT"/>
              </a:rPr>
              <a:t>[1991] BCLC 959), but this depends on the facts. For example, where the petitioner is a member of a quasi-partnership, then the usual approach adopted is that the shares will be valued on a </a:t>
            </a:r>
            <a:r>
              <a:rPr lang="en-GB" sz="1200" i="1" dirty="0">
                <a:effectLst/>
                <a:latin typeface="Arial" panose="020B0604020202020204" pitchFamily="34" charset="0"/>
              </a:rPr>
              <a:t>pro-rata </a:t>
            </a:r>
            <a:r>
              <a:rPr lang="en-GB" sz="1200" dirty="0">
                <a:effectLst/>
                <a:latin typeface="ArialMT"/>
              </a:rPr>
              <a:t>basis and no discount will be applied (</a:t>
            </a:r>
            <a:r>
              <a:rPr lang="en-GB" sz="1200" i="1" dirty="0">
                <a:effectLst/>
                <a:latin typeface="Arial" panose="020B0604020202020204" pitchFamily="34" charset="0"/>
              </a:rPr>
              <a:t>Re Bird Precision Bellows Ltd </a:t>
            </a:r>
            <a:r>
              <a:rPr lang="en-GB" sz="1200" dirty="0">
                <a:effectLst/>
                <a:latin typeface="ArialMT"/>
              </a:rPr>
              <a:t>[1984] Ch 149 (Ch)).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MT"/>
            </a:endParaRPr>
          </a:p>
          <a:p>
            <a:pPr>
              <a:buFont typeface="Arial" panose="020B0604020202020204" pitchFamily="34" charset="0"/>
              <a:buChar char="•"/>
            </a:pPr>
            <a:r>
              <a:rPr lang="en-GB" sz="1200" dirty="0">
                <a:effectLst/>
                <a:latin typeface="ArialMT"/>
              </a:rPr>
              <a:t>A date before the unfairly prejudicial conduct took place. </a:t>
            </a:r>
          </a:p>
          <a:p>
            <a:pPr>
              <a:buFont typeface="Arial" panose="020B0604020202020204" pitchFamily="34" charset="0"/>
              <a:buChar char="•"/>
            </a:pPr>
            <a:r>
              <a:rPr lang="en-GB" sz="1200" dirty="0">
                <a:effectLst/>
                <a:latin typeface="ArialMT"/>
              </a:rPr>
              <a:t>The date of the petition. </a:t>
            </a:r>
          </a:p>
          <a:p>
            <a:pPr>
              <a:buFont typeface="Arial" panose="020B0604020202020204" pitchFamily="34" charset="0"/>
              <a:buChar char="•"/>
            </a:pPr>
            <a:r>
              <a:rPr lang="en-GB" sz="1200" dirty="0">
                <a:effectLst/>
                <a:latin typeface="ArialMT"/>
              </a:rPr>
              <a:t>The date of the trial. </a:t>
            </a:r>
          </a:p>
          <a:p>
            <a:pPr>
              <a:buFont typeface="Arial" panose="020B0604020202020204" pitchFamily="34" charset="0"/>
              <a:buChar char="•"/>
            </a:pPr>
            <a:r>
              <a:rPr lang="en-GB" sz="1200" dirty="0">
                <a:effectLst/>
                <a:latin typeface="ArialMT"/>
              </a:rPr>
              <a:t>The date that the remedial order is made under s. 996. </a:t>
            </a:r>
          </a:p>
          <a:p>
            <a:pPr>
              <a:buFont typeface="Arial" panose="020B0604020202020204" pitchFamily="34" charset="0"/>
              <a:buChar char="•"/>
            </a:pPr>
            <a:r>
              <a:rPr lang="en-GB" sz="1200" dirty="0">
                <a:effectLst/>
                <a:latin typeface="ArialMT"/>
              </a:rPr>
              <a:t>The starting point will be that </a:t>
            </a:r>
            <a:r>
              <a:rPr lang="en-GB" sz="1200" i="1" dirty="0">
                <a:effectLst/>
                <a:latin typeface="Arial" panose="020B0604020202020204" pitchFamily="34" charset="0"/>
              </a:rPr>
              <a:t>‘[p]</a:t>
            </a:r>
            <a:r>
              <a:rPr lang="en-GB" sz="1200" i="1" dirty="0" err="1">
                <a:effectLst/>
                <a:latin typeface="Arial" panose="020B0604020202020204" pitchFamily="34" charset="0"/>
              </a:rPr>
              <a:t>rima</a:t>
            </a:r>
            <a:r>
              <a:rPr lang="en-GB" sz="1200" i="1" dirty="0">
                <a:effectLst/>
                <a:latin typeface="Arial" panose="020B0604020202020204" pitchFamily="34" charset="0"/>
              </a:rPr>
              <a:t> facie</a:t>
            </a:r>
            <a:r>
              <a:rPr lang="en-GB" sz="1200" dirty="0">
                <a:effectLst/>
                <a:latin typeface="ArialMT"/>
              </a:rPr>
              <a:t>, an interest in a going concern ought to be valued at the date on which it</a:t>
            </a:r>
            <a:br>
              <a:rPr lang="en-GB" sz="1200" dirty="0">
                <a:effectLst/>
                <a:latin typeface="ArialMT"/>
              </a:rPr>
            </a:br>
            <a:r>
              <a:rPr lang="en-GB" sz="1200" dirty="0">
                <a:effectLst/>
                <a:latin typeface="ArialMT"/>
              </a:rPr>
              <a:t>is ordered to be purchased’ (</a:t>
            </a:r>
            <a:r>
              <a:rPr lang="en-GB" sz="1200" i="1" dirty="0">
                <a:effectLst/>
                <a:latin typeface="Arial" panose="020B0604020202020204" pitchFamily="34" charset="0"/>
              </a:rPr>
              <a:t>Re London School of Electronics Ltd </a:t>
            </a:r>
            <a:r>
              <a:rPr lang="en-GB" sz="1200" dirty="0">
                <a:effectLst/>
                <a:latin typeface="ArialMT"/>
              </a:rPr>
              <a:t>[1986] Ch 211 (Ch) (</a:t>
            </a:r>
            <a:r>
              <a:rPr lang="en-GB" sz="1200" dirty="0" err="1">
                <a:effectLst/>
                <a:latin typeface="ArialMT"/>
              </a:rPr>
              <a:t>Nourse</a:t>
            </a:r>
            <a:r>
              <a:rPr lang="en-GB" sz="1200" dirty="0">
                <a:effectLst/>
                <a:latin typeface="ArialMT"/>
              </a:rPr>
              <a:t> J)). However, this is</a:t>
            </a:r>
            <a:br>
              <a:rPr lang="en-GB" sz="1200" dirty="0">
                <a:effectLst/>
                <a:latin typeface="ArialMT"/>
              </a:rPr>
            </a:br>
            <a:r>
              <a:rPr lang="en-GB" sz="1200" dirty="0">
                <a:effectLst/>
                <a:latin typeface="ArialMT"/>
              </a:rPr>
              <a:t>a starting point only and it may be the case that, in order to achieve a fair valuation, a different date may need to be chosen. For example, where the respondent’s conduct causes the value of the shares to decrease, then the court is more likely to value the shares at a date before the unfairly prejudicial conduct took place (</a:t>
            </a:r>
            <a:r>
              <a:rPr lang="en-GB" sz="1200" i="1" dirty="0">
                <a:effectLst/>
                <a:latin typeface="Arial" panose="020B0604020202020204" pitchFamily="34" charset="0"/>
              </a:rPr>
              <a:t>Re OC Transport Services Ltd </a:t>
            </a:r>
            <a:r>
              <a:rPr lang="en-GB" sz="1200" dirty="0">
                <a:effectLst/>
                <a:latin typeface="ArialMT"/>
              </a:rPr>
              <a:t>(1984) 1 BCC 99068 (Ch)).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55</a:t>
            </a:fld>
            <a:endParaRPr lang="en-US"/>
          </a:p>
        </p:txBody>
      </p:sp>
    </p:spTree>
    <p:extLst>
      <p:ext uri="{BB962C8B-B14F-4D97-AF65-F5344CB8AC3E}">
        <p14:creationId xmlns:p14="http://schemas.microsoft.com/office/powerpoint/2010/main" val="585039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MT"/>
              </a:rPr>
              <a:t>An obvious example of a contributory would be a shareholder who had not fully paid for his shares. One would imagine that a shareholder whose shares were fully paid up would not be a contributory, but such a shareholder will be able to petition the court for a winding up order if he can show that he has a ‘tangible interest’ that entitles him to ask for a winding up petition (</a:t>
            </a:r>
            <a:r>
              <a:rPr lang="en-GB" sz="1200" i="1" dirty="0">
                <a:effectLst/>
                <a:latin typeface="Arial" panose="020B0604020202020204" pitchFamily="34" charset="0"/>
              </a:rPr>
              <a:t>Re Rica Gold Washing Co </a:t>
            </a:r>
            <a:r>
              <a:rPr lang="en-GB" sz="1200" dirty="0">
                <a:effectLst/>
                <a:latin typeface="ArialMT"/>
              </a:rPr>
              <a:t>(1879) 11 </a:t>
            </a:r>
            <a:r>
              <a:rPr lang="en-GB" sz="1200" dirty="0" err="1">
                <a:effectLst/>
                <a:latin typeface="ArialMT"/>
              </a:rPr>
              <a:t>ChD</a:t>
            </a:r>
            <a:r>
              <a:rPr lang="en-GB" sz="1200" dirty="0">
                <a:effectLst/>
                <a:latin typeface="ArialMT"/>
              </a:rPr>
              <a:t> 36 (CA)). </a:t>
            </a:r>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58</a:t>
            </a:fld>
            <a:endParaRPr lang="en-US"/>
          </a:p>
        </p:txBody>
      </p:sp>
    </p:spTree>
    <p:extLst>
      <p:ext uri="{BB962C8B-B14F-4D97-AF65-F5344CB8AC3E}">
        <p14:creationId xmlns:p14="http://schemas.microsoft.com/office/powerpoint/2010/main" val="3116514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GB" sz="1200" dirty="0">
                <a:solidFill>
                  <a:srgbClr val="004BD3"/>
                </a:solidFill>
                <a:effectLst/>
                <a:latin typeface="ArialMT"/>
              </a:rPr>
              <a:t>namely </a:t>
            </a:r>
          </a:p>
          <a:p>
            <a:pPr>
              <a:buFont typeface="Arial" panose="020B0604020202020204" pitchFamily="34" charset="0"/>
              <a:buChar char="•"/>
            </a:pPr>
            <a:r>
              <a:rPr lang="en-GB" sz="1200" dirty="0">
                <a:solidFill>
                  <a:srgbClr val="004BD3"/>
                </a:solidFill>
                <a:effectLst/>
                <a:latin typeface="ArialMT"/>
              </a:rPr>
              <a:t>(</a:t>
            </a:r>
            <a:r>
              <a:rPr lang="en-GB" sz="1200" dirty="0" err="1">
                <a:solidFill>
                  <a:srgbClr val="004BD3"/>
                </a:solidFill>
                <a:effectLst/>
                <a:latin typeface="ArialMT"/>
              </a:rPr>
              <a:t>i</a:t>
            </a:r>
            <a:r>
              <a:rPr lang="en-GB" sz="1200" dirty="0">
                <a:solidFill>
                  <a:srgbClr val="004BD3"/>
                </a:solidFill>
                <a:effectLst/>
                <a:latin typeface="ArialMT"/>
              </a:rPr>
              <a:t>) where the inability of the members to co-operate in the management’s affairs leads to an inability of the company to function at board or shareholder level, or; </a:t>
            </a:r>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59</a:t>
            </a:fld>
            <a:endParaRPr lang="en-US"/>
          </a:p>
        </p:txBody>
      </p:sp>
    </p:spTree>
    <p:extLst>
      <p:ext uri="{BB962C8B-B14F-4D97-AF65-F5344CB8AC3E}">
        <p14:creationId xmlns:p14="http://schemas.microsoft.com/office/powerpoint/2010/main" val="20802863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99 LT 581, a company that was set up to deal in unlawful lottery bonds was wound up by the court.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Arial" panose="020B0604020202020204" pitchFamily="34" charset="0"/>
              </a:rPr>
              <a:t>Re Thomas Edward Brinsmead &amp; Sons </a:t>
            </a:r>
            <a:r>
              <a:rPr lang="en-GB" sz="1200" dirty="0">
                <a:effectLst/>
                <a:latin typeface="ArialMT"/>
              </a:rPr>
              <a:t>[1897] 1 Ch 406 (CA), a company was set up to manufacture pianos that would be passed off as being made by a much more well-established piano-maker. The company was wound up by the court.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MT"/>
            </a:endParaRPr>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60</a:t>
            </a:fld>
            <a:endParaRPr lang="en-US"/>
          </a:p>
        </p:txBody>
      </p:sp>
    </p:spTree>
    <p:extLst>
      <p:ext uri="{BB962C8B-B14F-4D97-AF65-F5344CB8AC3E}">
        <p14:creationId xmlns:p14="http://schemas.microsoft.com/office/powerpoint/2010/main" val="2316845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MT"/>
              </a:rPr>
              <a:t>Winding up a company is a drastic remedy and the courts are understandably reluctant to wind up a company if some alternative solution exists. </a:t>
            </a:r>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61</a:t>
            </a:fld>
            <a:endParaRPr lang="en-US"/>
          </a:p>
        </p:txBody>
      </p:sp>
    </p:spTree>
    <p:extLst>
      <p:ext uri="{BB962C8B-B14F-4D97-AF65-F5344CB8AC3E}">
        <p14:creationId xmlns:p14="http://schemas.microsoft.com/office/powerpoint/2010/main" val="355409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MT"/>
              </a:rPr>
              <a:t>Winding up a company is a drastic remedy and the courts are understandably reluctant to wind up a company if some alternative solution exists. </a:t>
            </a:r>
          </a:p>
          <a:p>
            <a:r>
              <a:rPr lang="en-GB" sz="1200" dirty="0">
                <a:solidFill>
                  <a:srgbClr val="004BD3"/>
                </a:solidFill>
                <a:effectLst/>
                <a:latin typeface="ArialMT"/>
              </a:rPr>
              <a:t>Prior to 1948, the only statutory member remedy was to petition the court for a winding up order. </a:t>
            </a:r>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62</a:t>
            </a:fld>
            <a:endParaRPr lang="en-US"/>
          </a:p>
        </p:txBody>
      </p:sp>
    </p:spTree>
    <p:extLst>
      <p:ext uri="{BB962C8B-B14F-4D97-AF65-F5344CB8AC3E}">
        <p14:creationId xmlns:p14="http://schemas.microsoft.com/office/powerpoint/2010/main" val="3173980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2E2D2C"/>
                </a:solidFill>
                <a:effectLst/>
                <a:latin typeface="HCo Whitney SSm"/>
              </a:rPr>
              <a:t>It is usually used by companies who wish to track unusual movements in their register, typically in the context of a possible stake building exercise or takeover, but also to explain unexpected share movement or simply as part of a routine "house keeping" exercise.</a:t>
            </a:r>
          </a:p>
          <a:p>
            <a:endParaRPr lang="en-GB" b="0" i="0" u="none" strike="noStrike" dirty="0">
              <a:solidFill>
                <a:srgbClr val="2E2D2C"/>
              </a:solidFill>
              <a:effectLst/>
              <a:latin typeface="HCo Whitney SSm"/>
            </a:endParaRPr>
          </a:p>
          <a:p>
            <a:endParaRPr lang="en-GB" b="0" i="0" u="none" strike="noStrike" dirty="0">
              <a:solidFill>
                <a:srgbClr val="2E2D2C"/>
              </a:solidFill>
              <a:effectLst/>
              <a:latin typeface="HCo Whitney SSm"/>
            </a:endParaRPr>
          </a:p>
          <a:p>
            <a:r>
              <a:rPr lang="en-GB" b="0" i="0" u="none" strike="noStrike" dirty="0">
                <a:solidFill>
                  <a:srgbClr val="2E2D2C"/>
                </a:solidFill>
                <a:effectLst/>
                <a:latin typeface="HCo Whitney SSm"/>
              </a:rPr>
              <a:t>he Act also contains extensive provisions about agreements or arrangements between different people relating to stake building so that a company is not ambushed by several, apparently unconnected, shareholders building up a secret stake "in concert" with each other, typically through nominees.</a:t>
            </a:r>
          </a:p>
          <a:p>
            <a:endParaRPr lang="en-GB" b="0" i="0" u="none" strike="noStrike" dirty="0">
              <a:solidFill>
                <a:srgbClr val="2E2D2C"/>
              </a:solidFill>
              <a:effectLst/>
              <a:latin typeface="HCo Whitney SSm"/>
            </a:endParaRPr>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17</a:t>
            </a:fld>
            <a:endParaRPr lang="en-US"/>
          </a:p>
        </p:txBody>
      </p:sp>
    </p:spTree>
    <p:extLst>
      <p:ext uri="{BB962C8B-B14F-4D97-AF65-F5344CB8AC3E}">
        <p14:creationId xmlns:p14="http://schemas.microsoft.com/office/powerpoint/2010/main" val="2420773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MT"/>
              </a:rPr>
              <a:t>Winding up a company is a drastic remedy and the courts are understandably reluctant to wind up a company if some alternative solution exists. </a:t>
            </a:r>
          </a:p>
          <a:p>
            <a:r>
              <a:rPr lang="en-GB" sz="1200" dirty="0">
                <a:solidFill>
                  <a:srgbClr val="004BD3"/>
                </a:solidFill>
                <a:effectLst/>
                <a:latin typeface="ArialMT"/>
              </a:rPr>
              <a:t>Prior to 1948, the only statutory member remedy was to petition the court for a winding up order. </a:t>
            </a:r>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63</a:t>
            </a:fld>
            <a:endParaRPr lang="en-US"/>
          </a:p>
        </p:txBody>
      </p:sp>
    </p:spTree>
    <p:extLst>
      <p:ext uri="{BB962C8B-B14F-4D97-AF65-F5344CB8AC3E}">
        <p14:creationId xmlns:p14="http://schemas.microsoft.com/office/powerpoint/2010/main" val="2668390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MT"/>
              </a:rPr>
              <a:t>The major weakness of a s. 793 notice is that it can only be used by a company if it knows or has reasonable cause to believe that a person is interested in its shares. Many companies will lack such knowledge, and so the </a:t>
            </a:r>
            <a:r>
              <a:rPr lang="en-GB" sz="1200" dirty="0" err="1">
                <a:effectLst/>
                <a:latin typeface="ArialMT"/>
              </a:rPr>
              <a:t>registerof</a:t>
            </a:r>
            <a:r>
              <a:rPr lang="en-GB" sz="1200" dirty="0">
                <a:effectLst/>
                <a:latin typeface="ArialMT"/>
              </a:rPr>
              <a:t> interests disclosed may not provide full information on all persons who have an interest in the company’s shares, especially the beneficial owners. </a:t>
            </a:r>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18</a:t>
            </a:fld>
            <a:endParaRPr lang="en-US"/>
          </a:p>
        </p:txBody>
      </p:sp>
    </p:spTree>
    <p:extLst>
      <p:ext uri="{BB962C8B-B14F-4D97-AF65-F5344CB8AC3E}">
        <p14:creationId xmlns:p14="http://schemas.microsoft.com/office/powerpoint/2010/main" val="1886578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Concerns that foreign criminals were laundering money through the purchase of UK property led to the government proposing that a register of overseas entities be introduced, and this was finally implemented via the Economic Crime (Transparency and Enforcement) Act 2022. </a:t>
            </a:r>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20</a:t>
            </a:fld>
            <a:endParaRPr lang="en-US"/>
          </a:p>
        </p:txBody>
      </p:sp>
    </p:spTree>
    <p:extLst>
      <p:ext uri="{BB962C8B-B14F-4D97-AF65-F5344CB8AC3E}">
        <p14:creationId xmlns:p14="http://schemas.microsoft.com/office/powerpoint/2010/main" val="1312478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23</a:t>
            </a:fld>
            <a:endParaRPr lang="en-US"/>
          </a:p>
        </p:txBody>
      </p:sp>
    </p:spTree>
    <p:extLst>
      <p:ext uri="{BB962C8B-B14F-4D97-AF65-F5344CB8AC3E}">
        <p14:creationId xmlns:p14="http://schemas.microsoft.com/office/powerpoint/2010/main" val="946551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24</a:t>
            </a:fld>
            <a:endParaRPr lang="en-US"/>
          </a:p>
        </p:txBody>
      </p:sp>
    </p:spTree>
    <p:extLst>
      <p:ext uri="{BB962C8B-B14F-4D97-AF65-F5344CB8AC3E}">
        <p14:creationId xmlns:p14="http://schemas.microsoft.com/office/powerpoint/2010/main" val="3127595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29</a:t>
            </a:fld>
            <a:endParaRPr lang="en-US"/>
          </a:p>
        </p:txBody>
      </p:sp>
    </p:spTree>
    <p:extLst>
      <p:ext uri="{BB962C8B-B14F-4D97-AF65-F5344CB8AC3E}">
        <p14:creationId xmlns:p14="http://schemas.microsoft.com/office/powerpoint/2010/main" val="1822794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1200" dirty="0">
                <a:solidFill>
                  <a:srgbClr val="004BD3"/>
                </a:solidFill>
                <a:effectLst/>
                <a:latin typeface="ArialMT"/>
              </a:rPr>
              <a:t>Part 11 of the CA 2006 establishes the rules relating to the derivative claim. </a:t>
            </a:r>
          </a:p>
          <a:p>
            <a:pPr marL="342900" indent="-342900">
              <a:buFont typeface="Arial" panose="020B0604020202020204" pitchFamily="34" charset="0"/>
              <a:buChar char="•"/>
            </a:pPr>
            <a:r>
              <a:rPr lang="en-GB" sz="1200" dirty="0">
                <a:solidFill>
                  <a:srgbClr val="004BD3"/>
                </a:solidFill>
                <a:effectLst/>
                <a:latin typeface="ArialMT"/>
              </a:rPr>
              <a:t>The derivative claim (the successor to the derivative action) provides a mechanism under which a member can sue to obtain redress for a wrong done to the company. </a:t>
            </a:r>
          </a:p>
          <a:p>
            <a:pPr marL="342900" indent="-342900">
              <a:buFont typeface="Arial" panose="020B0604020202020204" pitchFamily="34" charset="0"/>
              <a:buChar char="•"/>
            </a:pPr>
            <a:r>
              <a:rPr lang="en-GB" sz="1200" dirty="0">
                <a:solidFill>
                  <a:srgbClr val="004BD3"/>
                </a:solidFill>
                <a:effectLst/>
                <a:latin typeface="ArialMT"/>
              </a:rPr>
              <a:t>Before looking at how the derivative claim operates, it is first important to understand why it was created and why, as a general rule, members cannot usually sue on behalf of the company. </a:t>
            </a:r>
          </a:p>
          <a:p>
            <a:pPr marL="342900" indent="-342900">
              <a:buFont typeface="Arial" panose="020B0604020202020204" pitchFamily="34" charset="0"/>
              <a:buChar char="•"/>
            </a:pPr>
            <a:r>
              <a:rPr lang="en-GB" sz="1200" dirty="0">
                <a:solidFill>
                  <a:srgbClr val="004BD3"/>
                </a:solidFill>
                <a:effectLst/>
                <a:latin typeface="ArialMT"/>
              </a:rPr>
              <a:t>To do this, the rule in </a:t>
            </a:r>
            <a:r>
              <a:rPr lang="en-GB" sz="1200" i="1" dirty="0">
                <a:solidFill>
                  <a:srgbClr val="004BD3"/>
                </a:solidFill>
                <a:effectLst/>
                <a:latin typeface="Arial" panose="020B0604020202020204" pitchFamily="34" charset="0"/>
              </a:rPr>
              <a:t>Foss v Harbottle </a:t>
            </a:r>
            <a:r>
              <a:rPr lang="en-GB" sz="1200" dirty="0">
                <a:solidFill>
                  <a:srgbClr val="004BD3"/>
                </a:solidFill>
                <a:effectLst/>
                <a:latin typeface="ArialMT"/>
              </a:rPr>
              <a:t>must be examined. </a:t>
            </a:r>
            <a:endParaRPr lang="en-GB" sz="1200" dirty="0">
              <a:solidFill>
                <a:srgbClr val="004BD3"/>
              </a:solidFill>
              <a:effectLst/>
            </a:endParaRPr>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37</a:t>
            </a:fld>
            <a:endParaRPr lang="en-US"/>
          </a:p>
        </p:txBody>
      </p:sp>
    </p:spTree>
    <p:extLst>
      <p:ext uri="{BB962C8B-B14F-4D97-AF65-F5344CB8AC3E}">
        <p14:creationId xmlns:p14="http://schemas.microsoft.com/office/powerpoint/2010/main" val="8022721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385819-4A14-754B-979E-B1618E960E97}"/>
              </a:ext>
            </a:extLst>
          </p:cNvPr>
          <p:cNvSpPr/>
          <p:nvPr userDrawn="1"/>
        </p:nvSpPr>
        <p:spPr>
          <a:xfrm>
            <a:off x="0" y="0"/>
            <a:ext cx="12192000" cy="6858000"/>
          </a:xfrm>
          <a:prstGeom prst="rect">
            <a:avLst/>
          </a:prstGeom>
          <a:solidFill>
            <a:srgbClr val="004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DE6F87CE-DFE6-8142-B11D-977D35FDFAF4}"/>
              </a:ext>
            </a:extLst>
          </p:cNvPr>
          <p:cNvSpPr>
            <a:spLocks noGrp="1"/>
          </p:cNvSpPr>
          <p:nvPr>
            <p:ph type="ctrTitle"/>
          </p:nvPr>
        </p:nvSpPr>
        <p:spPr>
          <a:xfrm>
            <a:off x="368024" y="2332624"/>
            <a:ext cx="8280598" cy="1080120"/>
          </a:xfrm>
        </p:spPr>
        <p:txBody>
          <a:bodyPr anchor="b" anchorCtr="0"/>
          <a:lstStyle>
            <a:lvl1pPr>
              <a:defRPr sz="3800" b="0">
                <a:solidFill>
                  <a:schemeClr val="bg1"/>
                </a:solidFill>
              </a:defRPr>
            </a:lvl1pPr>
          </a:lstStyle>
          <a:p>
            <a:r>
              <a:rPr lang="en-US" dirty="0"/>
              <a:t>Click to edit Master title style</a:t>
            </a:r>
            <a:endParaRPr lang="en-GB" dirty="0"/>
          </a:p>
        </p:txBody>
      </p:sp>
      <p:sp>
        <p:nvSpPr>
          <p:cNvPr id="12" name="Subtitle 2">
            <a:extLst>
              <a:ext uri="{FF2B5EF4-FFF2-40B4-BE49-F238E27FC236}">
                <a16:creationId xmlns:a16="http://schemas.microsoft.com/office/drawing/2014/main" id="{C58A13CF-F1C5-BE4A-9D28-A499295B9319}"/>
              </a:ext>
            </a:extLst>
          </p:cNvPr>
          <p:cNvSpPr>
            <a:spLocks noGrp="1"/>
          </p:cNvSpPr>
          <p:nvPr>
            <p:ph type="subTitle" idx="1"/>
          </p:nvPr>
        </p:nvSpPr>
        <p:spPr>
          <a:xfrm>
            <a:off x="368024" y="3664531"/>
            <a:ext cx="6912446" cy="997712"/>
          </a:xfrm>
        </p:spPr>
        <p:txBody>
          <a:bodyPr anchor="t" anchorCtr="0"/>
          <a:lstStyle>
            <a:lvl1pPr marL="0" indent="0" algn="l">
              <a:spcBef>
                <a:spcPts val="6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6" name="Picture 15" descr="Text&#10;&#10;Description automatically generated with medium confidence">
            <a:extLst>
              <a:ext uri="{FF2B5EF4-FFF2-40B4-BE49-F238E27FC236}">
                <a16:creationId xmlns:a16="http://schemas.microsoft.com/office/drawing/2014/main" id="{A9FDF6B0-135C-5C47-8B50-E5F8638A3F2D}"/>
              </a:ext>
            </a:extLst>
          </p:cNvPr>
          <p:cNvPicPr>
            <a:picLocks noChangeAspect="1"/>
          </p:cNvPicPr>
          <p:nvPr userDrawn="1"/>
        </p:nvPicPr>
        <p:blipFill>
          <a:blip r:embed="rId2"/>
          <a:stretch>
            <a:fillRect/>
          </a:stretch>
        </p:blipFill>
        <p:spPr>
          <a:xfrm>
            <a:off x="377354" y="351143"/>
            <a:ext cx="2215153" cy="925838"/>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A2E6490D-B921-6047-A943-9E962638639A}"/>
              </a:ext>
            </a:extLst>
          </p:cNvPr>
          <p:cNvPicPr>
            <a:picLocks noChangeAspect="1"/>
          </p:cNvPicPr>
          <p:nvPr userDrawn="1"/>
        </p:nvPicPr>
        <p:blipFill>
          <a:blip r:embed="rId3"/>
          <a:stretch>
            <a:fillRect/>
          </a:stretch>
        </p:blipFill>
        <p:spPr>
          <a:xfrm>
            <a:off x="377354" y="5248483"/>
            <a:ext cx="1178899" cy="1258375"/>
          </a:xfrm>
          <a:prstGeom prst="rect">
            <a:avLst/>
          </a:prstGeom>
        </p:spPr>
      </p:pic>
      <p:pic>
        <p:nvPicPr>
          <p:cNvPr id="9" name="Picture 8" descr="Logo&#10;&#10;Description automatically generated">
            <a:extLst>
              <a:ext uri="{FF2B5EF4-FFF2-40B4-BE49-F238E27FC236}">
                <a16:creationId xmlns:a16="http://schemas.microsoft.com/office/drawing/2014/main" id="{E373D55B-90C8-7B4C-A34E-A35E3CCBFD13}"/>
              </a:ext>
            </a:extLst>
          </p:cNvPr>
          <p:cNvPicPr>
            <a:picLocks noChangeAspect="1"/>
          </p:cNvPicPr>
          <p:nvPr userDrawn="1"/>
        </p:nvPicPr>
        <p:blipFill>
          <a:blip r:embed="rId4"/>
          <a:stretch>
            <a:fillRect/>
          </a:stretch>
        </p:blipFill>
        <p:spPr>
          <a:xfrm>
            <a:off x="9840416" y="0"/>
            <a:ext cx="2351584" cy="2268342"/>
          </a:xfrm>
          <a:prstGeom prst="rect">
            <a:avLst/>
          </a:prstGeom>
        </p:spPr>
      </p:pic>
    </p:spTree>
    <p:extLst>
      <p:ext uri="{BB962C8B-B14F-4D97-AF65-F5344CB8AC3E}">
        <p14:creationId xmlns:p14="http://schemas.microsoft.com/office/powerpoint/2010/main" val="263005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600"/>
                                        <p:tgtEl>
                                          <p:spTgt spid="10"/>
                                        </p:tgtEl>
                                      </p:cBhvr>
                                    </p:animEffect>
                                  </p:childTnLst>
                                </p:cTn>
                              </p:par>
                              <p:par>
                                <p:cTn id="8" presetID="2" presetClass="entr" presetSubtype="8" fill="hold" nodeType="withEffect">
                                  <p:stCondLst>
                                    <p:cond delay="50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fill="hold"/>
                                        <p:tgtEl>
                                          <p:spTgt spid="16"/>
                                        </p:tgtEl>
                                        <p:attrNameLst>
                                          <p:attrName>ppt_x</p:attrName>
                                        </p:attrNameLst>
                                      </p:cBhvr>
                                      <p:tavLst>
                                        <p:tav tm="0">
                                          <p:val>
                                            <p:strVal val="0-#ppt_w/2"/>
                                          </p:val>
                                        </p:tav>
                                        <p:tav tm="100000">
                                          <p:val>
                                            <p:strVal val="#ppt_x"/>
                                          </p:val>
                                        </p:tav>
                                      </p:tavLst>
                                    </p:anim>
                                    <p:anim calcmode="lin" valueType="num">
                                      <p:cBhvr additive="base">
                                        <p:cTn id="11" dur="500" fill="hold"/>
                                        <p:tgtEl>
                                          <p:spTgt spid="16"/>
                                        </p:tgtEl>
                                        <p:attrNameLst>
                                          <p:attrName>ppt_y</p:attrName>
                                        </p:attrNameLst>
                                      </p:cBhvr>
                                      <p:tavLst>
                                        <p:tav tm="0">
                                          <p:val>
                                            <p:strVal val="#ppt_y"/>
                                          </p:val>
                                        </p:tav>
                                        <p:tav tm="100000">
                                          <p:val>
                                            <p:strVal val="#ppt_y"/>
                                          </p:val>
                                        </p:tav>
                                      </p:tavLst>
                                    </p:anim>
                                  </p:childTnLst>
                                </p:cTn>
                              </p:par>
                              <p:par>
                                <p:cTn id="12" presetID="10" presetClass="entr" presetSubtype="0" fill="hold" grpId="0" nodeType="withEffect">
                                  <p:stCondLst>
                                    <p:cond delay="11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childTnLst>
                                </p:cTn>
                              </p:par>
                              <p:par>
                                <p:cTn id="15" presetID="10" presetClass="entr" presetSubtype="0" fill="hold" grpId="0" nodeType="withEffect">
                                  <p:stCondLst>
                                    <p:cond delay="160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1000"/>
                                        <p:tgtEl>
                                          <p:spTgt spid="12">
                                            <p:txEl>
                                              <p:pRg st="0" end="0"/>
                                            </p:txEl>
                                          </p:spTgt>
                                        </p:tgtEl>
                                      </p:cBhvr>
                                    </p:animEffect>
                                  </p:childTnLst>
                                </p:cTn>
                              </p:par>
                              <p:par>
                                <p:cTn id="18" presetID="22" presetClass="entr" presetSubtype="2" fill="hold" nodeType="withEffect">
                                  <p:stCondLst>
                                    <p:cond delay="200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build="p">
        <p:tmplLst>
          <p:tmpl lvl="1">
            <p:tnLst>
              <p:par>
                <p:cTn presetID="10" presetClass="entr" presetSubtype="0" fill="hold" nodeType="withEffect">
                  <p:stCondLst>
                    <p:cond delay="160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inc Im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90D1FA3-32C8-D44A-8CC0-E8BADD15C17D}"/>
              </a:ext>
            </a:extLst>
          </p:cNvPr>
          <p:cNvSpPr/>
          <p:nvPr userDrawn="1"/>
        </p:nvSpPr>
        <p:spPr>
          <a:xfrm>
            <a:off x="0" y="0"/>
            <a:ext cx="12192000" cy="6858000"/>
          </a:xfrm>
          <a:prstGeom prst="rect">
            <a:avLst/>
          </a:prstGeom>
          <a:solidFill>
            <a:srgbClr val="004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a:extLst>
              <a:ext uri="{FF2B5EF4-FFF2-40B4-BE49-F238E27FC236}">
                <a16:creationId xmlns:a16="http://schemas.microsoft.com/office/drawing/2014/main" id="{A28F46D5-C70A-E54E-9ECA-2FB650E2BC6E}"/>
              </a:ext>
            </a:extLst>
          </p:cNvPr>
          <p:cNvSpPr>
            <a:spLocks noGrp="1"/>
          </p:cNvSpPr>
          <p:nvPr>
            <p:ph type="ctrTitle"/>
          </p:nvPr>
        </p:nvSpPr>
        <p:spPr>
          <a:xfrm>
            <a:off x="368024" y="2332624"/>
            <a:ext cx="8280598" cy="1080120"/>
          </a:xfrm>
        </p:spPr>
        <p:txBody>
          <a:bodyPr anchor="b" anchorCtr="0"/>
          <a:lstStyle>
            <a:lvl1pPr>
              <a:defRPr sz="3800" b="0">
                <a:solidFill>
                  <a:schemeClr val="bg1"/>
                </a:solidFill>
              </a:defRPr>
            </a:lvl1pPr>
          </a:lstStyle>
          <a:p>
            <a:r>
              <a:rPr lang="en-US" dirty="0"/>
              <a:t>Click to edit Master title style</a:t>
            </a:r>
            <a:endParaRPr lang="en-GB" dirty="0"/>
          </a:p>
        </p:txBody>
      </p:sp>
      <p:sp>
        <p:nvSpPr>
          <p:cNvPr id="17" name="Subtitle 2">
            <a:extLst>
              <a:ext uri="{FF2B5EF4-FFF2-40B4-BE49-F238E27FC236}">
                <a16:creationId xmlns:a16="http://schemas.microsoft.com/office/drawing/2014/main" id="{FC8C8988-EED7-2545-9A1C-C9A820614A03}"/>
              </a:ext>
            </a:extLst>
          </p:cNvPr>
          <p:cNvSpPr>
            <a:spLocks noGrp="1"/>
          </p:cNvSpPr>
          <p:nvPr>
            <p:ph type="subTitle" idx="1"/>
          </p:nvPr>
        </p:nvSpPr>
        <p:spPr>
          <a:xfrm>
            <a:off x="368024" y="3664531"/>
            <a:ext cx="6912446" cy="997712"/>
          </a:xfrm>
        </p:spPr>
        <p:txBody>
          <a:bodyPr anchor="t" anchorCtr="0"/>
          <a:lstStyle>
            <a:lvl1pPr marL="0" indent="0" algn="l">
              <a:spcBef>
                <a:spcPts val="6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20" name="Picture 19" descr="Text&#10;&#10;Description automatically generated with medium confidence">
            <a:extLst>
              <a:ext uri="{FF2B5EF4-FFF2-40B4-BE49-F238E27FC236}">
                <a16:creationId xmlns:a16="http://schemas.microsoft.com/office/drawing/2014/main" id="{ED368F8F-4F40-6C4B-91F5-EC1E582B4D2F}"/>
              </a:ext>
            </a:extLst>
          </p:cNvPr>
          <p:cNvPicPr>
            <a:picLocks noChangeAspect="1"/>
          </p:cNvPicPr>
          <p:nvPr userDrawn="1"/>
        </p:nvPicPr>
        <p:blipFill>
          <a:blip r:embed="rId2"/>
          <a:stretch>
            <a:fillRect/>
          </a:stretch>
        </p:blipFill>
        <p:spPr>
          <a:xfrm>
            <a:off x="377354" y="351143"/>
            <a:ext cx="2215153" cy="925838"/>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8D2B5CC2-E1AE-B24D-A837-226908A3516E}"/>
              </a:ext>
            </a:extLst>
          </p:cNvPr>
          <p:cNvPicPr>
            <a:picLocks noChangeAspect="1"/>
          </p:cNvPicPr>
          <p:nvPr userDrawn="1"/>
        </p:nvPicPr>
        <p:blipFill>
          <a:blip r:embed="rId3"/>
          <a:stretch>
            <a:fillRect/>
          </a:stretch>
        </p:blipFill>
        <p:spPr>
          <a:xfrm>
            <a:off x="377354" y="5248483"/>
            <a:ext cx="1178899" cy="1258375"/>
          </a:xfrm>
          <a:prstGeom prst="rect">
            <a:avLst/>
          </a:prstGeom>
        </p:spPr>
      </p:pic>
      <p:pic>
        <p:nvPicPr>
          <p:cNvPr id="9" name="Picture 8" descr="Logo&#10;&#10;Description automatically generated">
            <a:extLst>
              <a:ext uri="{FF2B5EF4-FFF2-40B4-BE49-F238E27FC236}">
                <a16:creationId xmlns:a16="http://schemas.microsoft.com/office/drawing/2014/main" id="{08062F95-5349-F74F-8D3C-255D53022C7B}"/>
              </a:ext>
            </a:extLst>
          </p:cNvPr>
          <p:cNvPicPr>
            <a:picLocks noChangeAspect="1"/>
          </p:cNvPicPr>
          <p:nvPr userDrawn="1"/>
        </p:nvPicPr>
        <p:blipFill>
          <a:blip r:embed="rId4"/>
          <a:stretch>
            <a:fillRect/>
          </a:stretch>
        </p:blipFill>
        <p:spPr>
          <a:xfrm>
            <a:off x="9840416" y="0"/>
            <a:ext cx="2351584" cy="2268342"/>
          </a:xfrm>
          <a:prstGeom prst="rect">
            <a:avLst/>
          </a:prstGeom>
        </p:spPr>
      </p:pic>
    </p:spTree>
    <p:extLst>
      <p:ext uri="{BB962C8B-B14F-4D97-AF65-F5344CB8AC3E}">
        <p14:creationId xmlns:p14="http://schemas.microsoft.com/office/powerpoint/2010/main" val="301955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600"/>
                                        <p:tgtEl>
                                          <p:spTgt spid="15"/>
                                        </p:tgtEl>
                                      </p:cBhvr>
                                    </p:animEffect>
                                  </p:childTnLst>
                                </p:cTn>
                              </p:par>
                              <p:par>
                                <p:cTn id="8" presetID="2" presetClass="entr" presetSubtype="8" fill="hold" nodeType="withEffect">
                                  <p:stCondLst>
                                    <p:cond delay="50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500" fill="hold"/>
                                        <p:tgtEl>
                                          <p:spTgt spid="20"/>
                                        </p:tgtEl>
                                        <p:attrNameLst>
                                          <p:attrName>ppt_x</p:attrName>
                                        </p:attrNameLst>
                                      </p:cBhvr>
                                      <p:tavLst>
                                        <p:tav tm="0">
                                          <p:val>
                                            <p:strVal val="0-#ppt_w/2"/>
                                          </p:val>
                                        </p:tav>
                                        <p:tav tm="100000">
                                          <p:val>
                                            <p:strVal val="#ppt_x"/>
                                          </p:val>
                                        </p:tav>
                                      </p:tavLst>
                                    </p:anim>
                                    <p:anim calcmode="lin" valueType="num">
                                      <p:cBhvr additive="base">
                                        <p:cTn id="11" dur="500" fill="hold"/>
                                        <p:tgtEl>
                                          <p:spTgt spid="20"/>
                                        </p:tgtEl>
                                        <p:attrNameLst>
                                          <p:attrName>ppt_y</p:attrName>
                                        </p:attrNameLst>
                                      </p:cBhvr>
                                      <p:tavLst>
                                        <p:tav tm="0">
                                          <p:val>
                                            <p:strVal val="#ppt_y"/>
                                          </p:val>
                                        </p:tav>
                                        <p:tav tm="100000">
                                          <p:val>
                                            <p:strVal val="#ppt_y"/>
                                          </p:val>
                                        </p:tav>
                                      </p:tavLst>
                                    </p:anim>
                                  </p:childTnLst>
                                </p:cTn>
                              </p:par>
                              <p:par>
                                <p:cTn id="12" presetID="10" presetClass="entr" presetSubtype="0" fill="hold" grpId="0" nodeType="withEffect">
                                  <p:stCondLst>
                                    <p:cond delay="11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childTnLst>
                                </p:cTn>
                              </p:par>
                              <p:par>
                                <p:cTn id="15" presetID="10" presetClass="entr" presetSubtype="0" fill="hold" grpId="0" nodeType="withEffect">
                                  <p:stCondLst>
                                    <p:cond delay="160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1000"/>
                                        <p:tgtEl>
                                          <p:spTgt spid="17">
                                            <p:txEl>
                                              <p:pRg st="0" end="0"/>
                                            </p:txEl>
                                          </p:spTgt>
                                        </p:tgtEl>
                                      </p:cBhvr>
                                    </p:animEffect>
                                  </p:childTnLst>
                                </p:cTn>
                              </p:par>
                              <p:par>
                                <p:cTn id="18" presetID="22" presetClass="entr" presetSubtype="2" fill="hold" nodeType="withEffect">
                                  <p:stCondLst>
                                    <p:cond delay="200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build="p">
        <p:tmplLst>
          <p:tmpl lvl="1">
            <p:tnLst>
              <p:par>
                <p:cTn presetID="10" presetClass="entr" presetSubtype="0" fill="hold" nodeType="withEffect">
                  <p:stCondLst>
                    <p:cond delay="160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33382"/>
            <a:ext cx="11328400" cy="805329"/>
          </a:xfrm>
        </p:spPr>
        <p:txBody>
          <a:bodyPr/>
          <a:lstStyle>
            <a:lvl1pPr>
              <a:defRPr>
                <a:solidFill>
                  <a:srgbClr val="004BD2"/>
                </a:solidFill>
              </a:defRPr>
            </a:lvl1pPr>
          </a:lstStyle>
          <a:p>
            <a:r>
              <a:rPr lang="en-US" dirty="0"/>
              <a:t>Click to edit Master title style</a:t>
            </a:r>
            <a:endParaRPr lang="en-GB" dirty="0"/>
          </a:p>
        </p:txBody>
      </p:sp>
      <p:sp>
        <p:nvSpPr>
          <p:cNvPr id="9" name="Content Placeholder 2">
            <a:extLst>
              <a:ext uri="{FF2B5EF4-FFF2-40B4-BE49-F238E27FC236}">
                <a16:creationId xmlns:a16="http://schemas.microsoft.com/office/drawing/2014/main" id="{4D706038-6BBD-5B49-869D-44B1D336D0F5}"/>
              </a:ext>
            </a:extLst>
          </p:cNvPr>
          <p:cNvSpPr>
            <a:spLocks noGrp="1"/>
          </p:cNvSpPr>
          <p:nvPr>
            <p:ph sz="half" idx="10"/>
          </p:nvPr>
        </p:nvSpPr>
        <p:spPr>
          <a:xfrm>
            <a:off x="431800" y="1629940"/>
            <a:ext cx="11328400" cy="4751387"/>
          </a:xfrm>
        </p:spPr>
        <p:txBody>
          <a:bodyPr vert="horz" lIns="0" tIns="0" rIns="0" bIns="0" rtlCol="0" anchor="t" anchorCtr="0">
            <a:noAutofit/>
          </a:bodyPr>
          <a:lstStyle>
            <a:lvl1pPr>
              <a:defRPr lang="en-US" dirty="0" smtClean="0">
                <a:solidFill>
                  <a:srgbClr val="001A70"/>
                </a:solidFill>
              </a:defRPr>
            </a:lvl1pPr>
            <a:lvl2pPr>
              <a:defRPr lang="en-US" dirty="0" smtClean="0">
                <a:solidFill>
                  <a:srgbClr val="001A70"/>
                </a:solidFill>
              </a:defRPr>
            </a:lvl2pPr>
            <a:lvl3pPr>
              <a:defRPr lang="en-US" dirty="0" smtClean="0">
                <a:solidFill>
                  <a:srgbClr val="001A70"/>
                </a:solidFill>
              </a:defRPr>
            </a:lvl3pPr>
            <a:lvl4pPr>
              <a:defRPr lang="en-US" dirty="0" smtClean="0">
                <a:solidFill>
                  <a:srgbClr val="001A70"/>
                </a:solidFill>
              </a:defRPr>
            </a:lvl4pPr>
            <a:lvl5pPr>
              <a:defRPr lang="en-GB" dirty="0">
                <a:solidFill>
                  <a:srgbClr val="001A7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18164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31800" y="1629940"/>
            <a:ext cx="5424000" cy="4751387"/>
          </a:xfrm>
        </p:spPr>
        <p:txBody>
          <a:bodyPr vert="horz" lIns="0" tIns="0" rIns="0" bIns="0" rtlCol="0" anchor="t" anchorCtr="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336200" y="1629940"/>
            <a:ext cx="5424000" cy="4751387"/>
          </a:xfrm>
        </p:spPr>
        <p:txBody>
          <a:bodyPr vert="horz" lIns="0" tIns="0" rIns="0" bIns="0" rtlCol="0" anchor="t" anchorCtr="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1254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31800" y="1606350"/>
            <a:ext cx="5424000" cy="639762"/>
          </a:xfrm>
        </p:spPr>
        <p:txBody>
          <a:bodyPr anchor="t" anchorCtr="0"/>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1800" y="2246112"/>
            <a:ext cx="5424000" cy="3951288"/>
          </a:xfrm>
        </p:spPr>
        <p:txBody>
          <a:bodyPr vert="horz" lIns="0" tIns="0" rIns="0" bIns="0" rtlCol="0" anchor="t" anchorCtr="0">
            <a:noAutofit/>
          </a:bodyPr>
          <a:lstStyle>
            <a:lvl1pPr>
              <a:defRPr lang="en-US" dirty="0" smtClean="0"/>
            </a:lvl1pPr>
            <a:lvl2pPr>
              <a:buClr>
                <a:srgbClr val="004BD2"/>
              </a:buClr>
              <a:defRPr lang="en-US" dirty="0" smtClean="0"/>
            </a:lvl2pPr>
            <a:lvl3pPr>
              <a:defRPr lang="en-US" dirty="0" smtClean="0"/>
            </a:lvl3pPr>
            <a:lvl4pPr>
              <a:defRPr lang="en-US" dirty="0" smtClean="0"/>
            </a:lvl4pPr>
            <a:lvl5pPr>
              <a:defRPr lang="en-GB"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336200" y="1606350"/>
            <a:ext cx="5424000" cy="639762"/>
          </a:xfrm>
        </p:spPr>
        <p:txBody>
          <a:bodyPr anchor="t" anchorCtr="0"/>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6200" y="2246112"/>
            <a:ext cx="5424000" cy="3951288"/>
          </a:xfrm>
        </p:spPr>
        <p:txBody>
          <a:bodyPr vert="horz" lIns="0" tIns="0" rIns="0" bIns="0" rtlCol="0" anchor="t" anchorCtr="0">
            <a:noAutofit/>
          </a:bodyPr>
          <a:lstStyle>
            <a:lvl1pPr>
              <a:defRPr lang="en-US" smtClean="0"/>
            </a:lvl1pPr>
            <a:lvl2pPr>
              <a:buClr>
                <a:srgbClr val="004BD2"/>
              </a:buClr>
              <a:defRPr lang="en-US" smtClean="0"/>
            </a:lvl2pPr>
            <a:lvl3pPr>
              <a:defRPr lang="en-US" smtClean="0"/>
            </a:lvl3pPr>
            <a:lvl4pPr>
              <a:defRPr lang="en-US" smtClean="0"/>
            </a:lvl4pPr>
            <a:lvl5pPr>
              <a:defRPr lang="en-GB"/>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5029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2EEB3D-4582-5547-87C6-D6FD52AE4B0F}"/>
              </a:ext>
            </a:extLst>
          </p:cNvPr>
          <p:cNvSpPr/>
          <p:nvPr userDrawn="1"/>
        </p:nvSpPr>
        <p:spPr>
          <a:xfrm>
            <a:off x="0" y="0"/>
            <a:ext cx="12192000" cy="6858000"/>
          </a:xfrm>
          <a:prstGeom prst="rect">
            <a:avLst/>
          </a:prstGeom>
          <a:solidFill>
            <a:srgbClr val="004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Text&#10;&#10;Description automatically generated with medium confidence">
            <a:extLst>
              <a:ext uri="{FF2B5EF4-FFF2-40B4-BE49-F238E27FC236}">
                <a16:creationId xmlns:a16="http://schemas.microsoft.com/office/drawing/2014/main" id="{1417F59C-1780-004B-81E5-7182E018BCF1}"/>
              </a:ext>
            </a:extLst>
          </p:cNvPr>
          <p:cNvPicPr>
            <a:picLocks noChangeAspect="1"/>
          </p:cNvPicPr>
          <p:nvPr userDrawn="1"/>
        </p:nvPicPr>
        <p:blipFill>
          <a:blip r:embed="rId2"/>
          <a:stretch>
            <a:fillRect/>
          </a:stretch>
        </p:blipFill>
        <p:spPr>
          <a:xfrm>
            <a:off x="377354" y="351143"/>
            <a:ext cx="2215153" cy="925838"/>
          </a:xfrm>
          <a:prstGeom prst="rect">
            <a:avLst/>
          </a:prstGeom>
        </p:spPr>
      </p:pic>
      <p:sp>
        <p:nvSpPr>
          <p:cNvPr id="21" name="Title 1">
            <a:extLst>
              <a:ext uri="{FF2B5EF4-FFF2-40B4-BE49-F238E27FC236}">
                <a16:creationId xmlns:a16="http://schemas.microsoft.com/office/drawing/2014/main" id="{F9542533-43E6-854C-A02F-A8190C5ECCBA}"/>
              </a:ext>
            </a:extLst>
          </p:cNvPr>
          <p:cNvSpPr>
            <a:spLocks noGrp="1"/>
          </p:cNvSpPr>
          <p:nvPr>
            <p:ph type="ctrTitle" hasCustomPrompt="1"/>
          </p:nvPr>
        </p:nvSpPr>
        <p:spPr>
          <a:xfrm>
            <a:off x="490700" y="2636912"/>
            <a:ext cx="11040797" cy="1080120"/>
          </a:xfrm>
        </p:spPr>
        <p:txBody>
          <a:bodyPr anchor="b" anchorCtr="0"/>
          <a:lstStyle>
            <a:lvl1pPr>
              <a:defRPr sz="3800" b="0">
                <a:solidFill>
                  <a:schemeClr val="bg1"/>
                </a:solidFill>
              </a:defRPr>
            </a:lvl1pPr>
          </a:lstStyle>
          <a:p>
            <a:r>
              <a:rPr lang="en-US" dirty="0"/>
              <a:t>Click to edit Thank you message</a:t>
            </a:r>
            <a:endParaRPr lang="en-GB" dirty="0"/>
          </a:p>
        </p:txBody>
      </p:sp>
      <p:pic>
        <p:nvPicPr>
          <p:cNvPr id="8" name="Picture 7" descr="A picture containing text&#10;&#10;Description automatically generated">
            <a:extLst>
              <a:ext uri="{FF2B5EF4-FFF2-40B4-BE49-F238E27FC236}">
                <a16:creationId xmlns:a16="http://schemas.microsoft.com/office/drawing/2014/main" id="{C8D203B3-1AC7-3B4E-9BD2-3DCE25D718DB}"/>
              </a:ext>
            </a:extLst>
          </p:cNvPr>
          <p:cNvPicPr>
            <a:picLocks noChangeAspect="1"/>
          </p:cNvPicPr>
          <p:nvPr userDrawn="1"/>
        </p:nvPicPr>
        <p:blipFill>
          <a:blip r:embed="rId3"/>
          <a:stretch>
            <a:fillRect/>
          </a:stretch>
        </p:blipFill>
        <p:spPr>
          <a:xfrm>
            <a:off x="377354" y="5248483"/>
            <a:ext cx="1178899" cy="1258375"/>
          </a:xfrm>
          <a:prstGeom prst="rect">
            <a:avLst/>
          </a:prstGeom>
        </p:spPr>
      </p:pic>
      <p:pic>
        <p:nvPicPr>
          <p:cNvPr id="9" name="Picture 8" descr="Logo&#10;&#10;Description automatically generated">
            <a:extLst>
              <a:ext uri="{FF2B5EF4-FFF2-40B4-BE49-F238E27FC236}">
                <a16:creationId xmlns:a16="http://schemas.microsoft.com/office/drawing/2014/main" id="{163CD04A-072B-9C4B-A67C-6183C658A8CD}"/>
              </a:ext>
            </a:extLst>
          </p:cNvPr>
          <p:cNvPicPr>
            <a:picLocks noChangeAspect="1"/>
          </p:cNvPicPr>
          <p:nvPr userDrawn="1"/>
        </p:nvPicPr>
        <p:blipFill>
          <a:blip r:embed="rId4"/>
          <a:stretch>
            <a:fillRect/>
          </a:stretch>
        </p:blipFill>
        <p:spPr>
          <a:xfrm>
            <a:off x="9840416" y="0"/>
            <a:ext cx="2351584" cy="2268342"/>
          </a:xfrm>
          <a:prstGeom prst="rect">
            <a:avLst/>
          </a:prstGeom>
        </p:spPr>
      </p:pic>
    </p:spTree>
    <p:extLst>
      <p:ext uri="{BB962C8B-B14F-4D97-AF65-F5344CB8AC3E}">
        <p14:creationId xmlns:p14="http://schemas.microsoft.com/office/powerpoint/2010/main" val="238308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1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600"/>
                                        <p:tgtEl>
                                          <p:spTgt spid="7"/>
                                        </p:tgtEl>
                                      </p:cBhvr>
                                    </p:animEffect>
                                  </p:childTnLst>
                                </p:cTn>
                              </p:par>
                              <p:par>
                                <p:cTn id="11" presetID="2" presetClass="entr" presetSubtype="8"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22" presetClass="entr" presetSubtype="2" fill="hold" nodeType="withEffect">
                                  <p:stCondLst>
                                    <p:cond delay="200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360D4-444B-E0AF-B2C8-668EEA749B1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9BFAC7A-29AD-CA52-83FA-469B579B8C3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63E433F-9786-2F2E-783C-022038B6B0AB}"/>
              </a:ext>
            </a:extLst>
          </p:cNvPr>
          <p:cNvSpPr>
            <a:spLocks noGrp="1"/>
          </p:cNvSpPr>
          <p:nvPr>
            <p:ph type="dt" sz="half" idx="10"/>
          </p:nvPr>
        </p:nvSpPr>
        <p:spPr/>
        <p:txBody>
          <a:bodyPr/>
          <a:lstStyle/>
          <a:p>
            <a:fld id="{0D155A8C-735B-F74C-971A-BB186A80631E}" type="datetimeFigureOut">
              <a:rPr lang="en-US" smtClean="0"/>
              <a:t>10/23/23</a:t>
            </a:fld>
            <a:endParaRPr lang="en-US"/>
          </a:p>
        </p:txBody>
      </p:sp>
      <p:sp>
        <p:nvSpPr>
          <p:cNvPr id="5" name="Footer Placeholder 4">
            <a:extLst>
              <a:ext uri="{FF2B5EF4-FFF2-40B4-BE49-F238E27FC236}">
                <a16:creationId xmlns:a16="http://schemas.microsoft.com/office/drawing/2014/main" id="{1BF24AC3-7E83-766F-C9FE-BF70D3A57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A51BE7-CDA9-E4D2-8CE9-AB2AAE2CF96F}"/>
              </a:ext>
            </a:extLst>
          </p:cNvPr>
          <p:cNvSpPr>
            <a:spLocks noGrp="1"/>
          </p:cNvSpPr>
          <p:nvPr>
            <p:ph type="sldNum" sz="quarter" idx="12"/>
          </p:nvPr>
        </p:nvSpPr>
        <p:spPr/>
        <p:txBody>
          <a:bodyPr/>
          <a:lstStyle/>
          <a:p>
            <a:fld id="{35C370B7-36A9-6340-8E0E-F8BBC3106F05}" type="slidenum">
              <a:rPr lang="en-US" smtClean="0"/>
              <a:t>‹#›</a:t>
            </a:fld>
            <a:endParaRPr lang="en-US"/>
          </a:p>
        </p:txBody>
      </p:sp>
    </p:spTree>
    <p:extLst>
      <p:ext uri="{BB962C8B-B14F-4D97-AF65-F5344CB8AC3E}">
        <p14:creationId xmlns:p14="http://schemas.microsoft.com/office/powerpoint/2010/main" val="3297163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800" y="333382"/>
            <a:ext cx="11328400" cy="805329"/>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31800" y="1629948"/>
            <a:ext cx="11328400" cy="4751387"/>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p:nvCxnSpPr>
        <p:spPr>
          <a:xfrm>
            <a:off x="431800" y="1268760"/>
            <a:ext cx="11328400" cy="0"/>
          </a:xfrm>
          <a:prstGeom prst="line">
            <a:avLst/>
          </a:prstGeom>
          <a:ln w="82550">
            <a:solidFill>
              <a:srgbClr val="FF6900">
                <a:alpha val="75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F9EFAD8-5371-4D38-AB7D-929E48F49620}"/>
              </a:ext>
            </a:extLst>
          </p:cNvPr>
          <p:cNvSpPr txBox="1"/>
          <p:nvPr userDrawn="1"/>
        </p:nvSpPr>
        <p:spPr>
          <a:xfrm>
            <a:off x="11544176" y="6444044"/>
            <a:ext cx="600496" cy="369332"/>
          </a:xfrm>
          <a:prstGeom prst="rect">
            <a:avLst/>
          </a:prstGeom>
          <a:noFill/>
        </p:spPr>
        <p:txBody>
          <a:bodyPr wrap="square" rtlCol="0">
            <a:spAutoFit/>
          </a:bodyPr>
          <a:lstStyle/>
          <a:p>
            <a:pPr algn="r"/>
            <a:fld id="{445C6DDE-086C-D945-94D9-3996B0598A36}" type="slidenum">
              <a:rPr lang="en-US" smtClean="0">
                <a:solidFill>
                  <a:srgbClr val="004BD2"/>
                </a:solidFill>
              </a:rPr>
              <a:pPr algn="r"/>
              <a:t>‹#›</a:t>
            </a:fld>
            <a:endParaRPr lang="en-US" dirty="0">
              <a:solidFill>
                <a:srgbClr val="004BD2"/>
              </a:solidFill>
            </a:endParaRPr>
          </a:p>
        </p:txBody>
      </p:sp>
    </p:spTree>
    <p:extLst>
      <p:ext uri="{BB962C8B-B14F-4D97-AF65-F5344CB8AC3E}">
        <p14:creationId xmlns:p14="http://schemas.microsoft.com/office/powerpoint/2010/main" val="39036902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704" r:id="rId7"/>
  </p:sldLayoutIdLst>
  <p:hf sldNum="0" hdr="0" ftr="0" dt="0"/>
  <p:txStyles>
    <p:titleStyle>
      <a:lvl1pPr algn="l" defTabSz="914377" rtl="0" eaLnBrk="1" latinLnBrk="0" hangingPunct="1">
        <a:lnSpc>
          <a:spcPct val="90000"/>
        </a:lnSpc>
        <a:spcBef>
          <a:spcPct val="0"/>
        </a:spcBef>
        <a:buNone/>
        <a:defRPr sz="2800" b="0" kern="1200">
          <a:solidFill>
            <a:srgbClr val="004BD2"/>
          </a:solidFill>
          <a:latin typeface="+mn-lt"/>
          <a:ea typeface="+mj-ea"/>
          <a:cs typeface="+mj-cs"/>
        </a:defRPr>
      </a:lvl1pPr>
    </p:titleStyle>
    <p:bodyStyle>
      <a:lvl1pPr marL="0" indent="0" algn="l" defTabSz="215995" rtl="0" eaLnBrk="1" latinLnBrk="0" hangingPunct="1">
        <a:lnSpc>
          <a:spcPct val="110000"/>
        </a:lnSpc>
        <a:spcBef>
          <a:spcPts val="1200"/>
        </a:spcBef>
        <a:buFontTx/>
        <a:buNone/>
        <a:defRPr sz="1800" kern="1200">
          <a:solidFill>
            <a:srgbClr val="001A70"/>
          </a:solidFill>
          <a:latin typeface="+mn-lt"/>
          <a:ea typeface="+mn-ea"/>
          <a:cs typeface="+mn-cs"/>
        </a:defRPr>
      </a:lvl1pPr>
      <a:lvl2pPr marL="215995" indent="-215995" algn="l" defTabSz="215995" rtl="0" eaLnBrk="1" latinLnBrk="0" hangingPunct="1">
        <a:lnSpc>
          <a:spcPct val="110000"/>
        </a:lnSpc>
        <a:spcBef>
          <a:spcPts val="600"/>
        </a:spcBef>
        <a:buClr>
          <a:srgbClr val="004BD2"/>
        </a:buClr>
        <a:buSzPct val="120000"/>
        <a:buFont typeface="Arial" panose="020B0604020202020204" pitchFamily="34" charset="0"/>
        <a:buChar char="•"/>
        <a:defRPr sz="1800" kern="1200">
          <a:solidFill>
            <a:srgbClr val="001A70"/>
          </a:solidFill>
          <a:latin typeface="+mn-lt"/>
          <a:ea typeface="+mn-ea"/>
          <a:cs typeface="+mn-cs"/>
        </a:defRPr>
      </a:lvl2pPr>
      <a:lvl3pPr marL="431989" indent="-215995" algn="l" defTabSz="215995" rtl="0" eaLnBrk="1" latinLnBrk="0" hangingPunct="1">
        <a:lnSpc>
          <a:spcPct val="110000"/>
        </a:lnSpc>
        <a:spcBef>
          <a:spcPts val="600"/>
        </a:spcBef>
        <a:buClr>
          <a:schemeClr val="tx2"/>
        </a:buClr>
        <a:buSzPct val="120000"/>
        <a:buFont typeface="Arial" panose="020B0604020202020204" pitchFamily="34" charset="0"/>
        <a:buChar char="•"/>
        <a:defRPr sz="1800" kern="1200">
          <a:solidFill>
            <a:srgbClr val="001A70"/>
          </a:solidFill>
          <a:latin typeface="+mn-lt"/>
          <a:ea typeface="+mn-ea"/>
          <a:cs typeface="+mn-cs"/>
        </a:defRPr>
      </a:lvl3pPr>
      <a:lvl4pPr marL="647984" indent="-215995" algn="l" defTabSz="215995" rtl="0" eaLnBrk="1" latinLnBrk="0" hangingPunct="1">
        <a:lnSpc>
          <a:spcPct val="110000"/>
        </a:lnSpc>
        <a:spcBef>
          <a:spcPts val="600"/>
        </a:spcBef>
        <a:buClr>
          <a:schemeClr val="accent2"/>
        </a:buClr>
        <a:buSzPct val="120000"/>
        <a:buFont typeface="Arial" panose="020B0604020202020204" pitchFamily="34" charset="0"/>
        <a:buChar char="•"/>
        <a:defRPr sz="1800" kern="1200">
          <a:solidFill>
            <a:srgbClr val="001A70"/>
          </a:solidFill>
          <a:latin typeface="+mn-lt"/>
          <a:ea typeface="+mn-ea"/>
          <a:cs typeface="+mn-cs"/>
        </a:defRPr>
      </a:lvl4pPr>
      <a:lvl5pPr marL="863978" indent="-215995" algn="l" defTabSz="215995" rtl="0" eaLnBrk="1" latinLnBrk="0" hangingPunct="1">
        <a:lnSpc>
          <a:spcPct val="110000"/>
        </a:lnSpc>
        <a:spcBef>
          <a:spcPts val="600"/>
        </a:spcBef>
        <a:buClr>
          <a:schemeClr val="bg2"/>
        </a:buClr>
        <a:buSzPct val="120000"/>
        <a:buFont typeface="Arial" panose="020B0604020202020204" pitchFamily="34" charset="0"/>
        <a:buChar char="•"/>
        <a:defRPr sz="1800" kern="1200">
          <a:solidFill>
            <a:srgbClr val="001A70"/>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gi.org.uk/my_cg/qualifying-programme-part-1-2"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B5509-7851-4A44-8A9C-7C5B274D3DC4}"/>
              </a:ext>
            </a:extLst>
          </p:cNvPr>
          <p:cNvSpPr>
            <a:spLocks noGrp="1"/>
          </p:cNvSpPr>
          <p:nvPr>
            <p:ph type="ctrTitle"/>
          </p:nvPr>
        </p:nvSpPr>
        <p:spPr>
          <a:xfrm>
            <a:off x="368024" y="1908081"/>
            <a:ext cx="8280598" cy="1080120"/>
          </a:xfrm>
        </p:spPr>
        <p:txBody>
          <a:bodyPr/>
          <a:lstStyle/>
          <a:p>
            <a:r>
              <a:rPr lang="en-US" dirty="0"/>
              <a:t>Company Law Examination Revision – Session 3</a:t>
            </a:r>
          </a:p>
        </p:txBody>
      </p:sp>
      <p:sp>
        <p:nvSpPr>
          <p:cNvPr id="3" name="Subtitle 2">
            <a:extLst>
              <a:ext uri="{FF2B5EF4-FFF2-40B4-BE49-F238E27FC236}">
                <a16:creationId xmlns:a16="http://schemas.microsoft.com/office/drawing/2014/main" id="{2A5C62F0-23AE-5A4D-BEBD-F70ABF586379}"/>
              </a:ext>
            </a:extLst>
          </p:cNvPr>
          <p:cNvSpPr>
            <a:spLocks noGrp="1"/>
          </p:cNvSpPr>
          <p:nvPr>
            <p:ph type="subTitle" idx="1"/>
          </p:nvPr>
        </p:nvSpPr>
        <p:spPr>
          <a:xfrm>
            <a:off x="368024" y="2930144"/>
            <a:ext cx="9328376" cy="997712"/>
          </a:xfrm>
        </p:spPr>
        <p:txBody>
          <a:bodyPr/>
          <a:lstStyle/>
          <a:p>
            <a:endParaRPr lang="en-US" dirty="0"/>
          </a:p>
          <a:p>
            <a:r>
              <a:rPr lang="en-US" dirty="0"/>
              <a:t>Neill McWilliams MSc, MBA, FCG</a:t>
            </a:r>
          </a:p>
          <a:p>
            <a:endParaRPr lang="en-US" dirty="0"/>
          </a:p>
        </p:txBody>
      </p:sp>
      <p:pic>
        <p:nvPicPr>
          <p:cNvPr id="4" name="Picture 3" descr="A picture containing text, clipart, vector graphics&#10;&#10;Description automatically generated">
            <a:extLst>
              <a:ext uri="{FF2B5EF4-FFF2-40B4-BE49-F238E27FC236}">
                <a16:creationId xmlns:a16="http://schemas.microsoft.com/office/drawing/2014/main" id="{DC5F7E3E-C32C-277E-51FA-E41093FAD3E1}"/>
              </a:ext>
            </a:extLst>
          </p:cNvPr>
          <p:cNvPicPr>
            <a:picLocks noChangeAspect="1"/>
          </p:cNvPicPr>
          <p:nvPr/>
        </p:nvPicPr>
        <p:blipFill>
          <a:blip r:embed="rId2"/>
          <a:stretch>
            <a:fillRect/>
          </a:stretch>
        </p:blipFill>
        <p:spPr>
          <a:xfrm>
            <a:off x="9342018" y="5935146"/>
            <a:ext cx="2261363" cy="562610"/>
          </a:xfrm>
          <a:prstGeom prst="rect">
            <a:avLst/>
          </a:prstGeom>
        </p:spPr>
      </p:pic>
      <p:sp>
        <p:nvSpPr>
          <p:cNvPr id="6" name="TextBox 5">
            <a:extLst>
              <a:ext uri="{FF2B5EF4-FFF2-40B4-BE49-F238E27FC236}">
                <a16:creationId xmlns:a16="http://schemas.microsoft.com/office/drawing/2014/main" id="{1E289E17-9FCF-83B8-514B-642A2418BD4D}"/>
              </a:ext>
            </a:extLst>
          </p:cNvPr>
          <p:cNvSpPr txBox="1"/>
          <p:nvPr/>
        </p:nvSpPr>
        <p:spPr>
          <a:xfrm>
            <a:off x="368024" y="3927856"/>
            <a:ext cx="6096000" cy="646331"/>
          </a:xfrm>
          <a:prstGeom prst="rect">
            <a:avLst/>
          </a:prstGeom>
          <a:noFill/>
        </p:spPr>
        <p:txBody>
          <a:bodyPr wrap="square">
            <a:spAutoFit/>
          </a:bodyPr>
          <a:lstStyle/>
          <a:p>
            <a:endParaRPr lang="en-US" sz="1800" dirty="0">
              <a:solidFill>
                <a:schemeClr val="bg1"/>
              </a:solidFill>
            </a:endParaRPr>
          </a:p>
          <a:p>
            <a:r>
              <a:rPr lang="en-US" sz="1800" dirty="0" err="1">
                <a:solidFill>
                  <a:schemeClr val="bg1"/>
                </a:solidFill>
              </a:rPr>
              <a:t>Kcbglobal.net</a:t>
            </a:r>
            <a:endParaRPr lang="en-US" sz="1800" dirty="0">
              <a:solidFill>
                <a:schemeClr val="bg1"/>
              </a:solidFill>
            </a:endParaRPr>
          </a:p>
        </p:txBody>
      </p:sp>
      <p:sp>
        <p:nvSpPr>
          <p:cNvPr id="7" name="TextBox 6">
            <a:extLst>
              <a:ext uri="{FF2B5EF4-FFF2-40B4-BE49-F238E27FC236}">
                <a16:creationId xmlns:a16="http://schemas.microsoft.com/office/drawing/2014/main" id="{742EE6BB-C87F-B343-410A-F94EE3AB458F}"/>
              </a:ext>
            </a:extLst>
          </p:cNvPr>
          <p:cNvSpPr txBox="1"/>
          <p:nvPr/>
        </p:nvSpPr>
        <p:spPr>
          <a:xfrm>
            <a:off x="9420251" y="5467842"/>
            <a:ext cx="2183130" cy="369332"/>
          </a:xfrm>
          <a:prstGeom prst="rect">
            <a:avLst/>
          </a:prstGeom>
          <a:noFill/>
        </p:spPr>
        <p:txBody>
          <a:bodyPr wrap="square" rtlCol="0">
            <a:spAutoFit/>
          </a:bodyPr>
          <a:lstStyle/>
          <a:p>
            <a:r>
              <a:rPr lang="en-US" dirty="0">
                <a:solidFill>
                  <a:schemeClr val="bg1"/>
                </a:solidFill>
              </a:rPr>
              <a:t>In association with</a:t>
            </a:r>
          </a:p>
        </p:txBody>
      </p:sp>
    </p:spTree>
    <p:extLst>
      <p:ext uri="{BB962C8B-B14F-4D97-AF65-F5344CB8AC3E}">
        <p14:creationId xmlns:p14="http://schemas.microsoft.com/office/powerpoint/2010/main" val="2921796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3AB8E-77E1-35DF-B2D2-2281A268AE6F}"/>
              </a:ext>
            </a:extLst>
          </p:cNvPr>
          <p:cNvSpPr>
            <a:spLocks noGrp="1"/>
          </p:cNvSpPr>
          <p:nvPr>
            <p:ph type="title"/>
          </p:nvPr>
        </p:nvSpPr>
        <p:spPr/>
        <p:txBody>
          <a:bodyPr/>
          <a:lstStyle/>
          <a:p>
            <a:r>
              <a:rPr lang="en-GB" sz="3200" b="1" dirty="0">
                <a:solidFill>
                  <a:srgbClr val="004BD3"/>
                </a:solidFill>
                <a:effectLst/>
                <a:latin typeface="ArialMT"/>
              </a:rPr>
              <a:t>The register of members </a:t>
            </a:r>
            <a:endParaRPr lang="en-US" sz="3200" b="1" dirty="0">
              <a:solidFill>
                <a:srgbClr val="004BD3"/>
              </a:solidFill>
            </a:endParaRPr>
          </a:p>
        </p:txBody>
      </p:sp>
      <p:sp>
        <p:nvSpPr>
          <p:cNvPr id="3" name="Content Placeholder 2">
            <a:extLst>
              <a:ext uri="{FF2B5EF4-FFF2-40B4-BE49-F238E27FC236}">
                <a16:creationId xmlns:a16="http://schemas.microsoft.com/office/drawing/2014/main" id="{13A84AB9-E002-4A6C-F04E-28986F00EA88}"/>
              </a:ext>
            </a:extLst>
          </p:cNvPr>
          <p:cNvSpPr>
            <a:spLocks noGrp="1"/>
          </p:cNvSpPr>
          <p:nvPr>
            <p:ph idx="1"/>
          </p:nvPr>
        </p:nvSpPr>
        <p:spPr/>
        <p:txBody>
          <a:bodyPr/>
          <a:lstStyle/>
          <a:p>
            <a:r>
              <a:rPr lang="en-GB" dirty="0">
                <a:solidFill>
                  <a:srgbClr val="004BD3"/>
                </a:solidFill>
              </a:rPr>
              <a:t>T</a:t>
            </a:r>
            <a:r>
              <a:rPr lang="en-GB" dirty="0">
                <a:solidFill>
                  <a:srgbClr val="004BD3"/>
                </a:solidFill>
                <a:effectLst/>
              </a:rPr>
              <a:t>he register consists of: </a:t>
            </a:r>
          </a:p>
          <a:p>
            <a:pPr marL="285750" indent="-285750">
              <a:buFont typeface="Arial" panose="020B0604020202020204" pitchFamily="34" charset="0"/>
              <a:buChar char="•"/>
            </a:pPr>
            <a:r>
              <a:rPr lang="en-GB" dirty="0">
                <a:solidFill>
                  <a:srgbClr val="004BD3"/>
                </a:solidFill>
                <a:effectLst/>
              </a:rPr>
              <a:t>the name and address of each member;</a:t>
            </a:r>
            <a:endParaRPr lang="en-GB" dirty="0">
              <a:solidFill>
                <a:srgbClr val="004BD3"/>
              </a:solidFill>
            </a:endParaRPr>
          </a:p>
          <a:p>
            <a:pPr marL="285750" indent="-285750">
              <a:buFont typeface="Arial" panose="020B0604020202020204" pitchFamily="34" charset="0"/>
              <a:buChar char="•"/>
            </a:pPr>
            <a:r>
              <a:rPr lang="en-GB" dirty="0">
                <a:solidFill>
                  <a:srgbClr val="004BD3"/>
                </a:solidFill>
                <a:effectLst/>
              </a:rPr>
              <a:t>the date on which each person was registered as a member; </a:t>
            </a:r>
          </a:p>
          <a:p>
            <a:pPr marL="285750" indent="-285750">
              <a:buFont typeface="Arial" panose="020B0604020202020204" pitchFamily="34" charset="0"/>
              <a:buChar char="•"/>
            </a:pPr>
            <a:r>
              <a:rPr lang="en-GB" dirty="0">
                <a:solidFill>
                  <a:srgbClr val="004BD3"/>
                </a:solidFill>
                <a:effectLst/>
              </a:rPr>
              <a:t>the date on which any person ceased to be a member; </a:t>
            </a:r>
          </a:p>
          <a:p>
            <a:pPr marL="285750" indent="-285750">
              <a:buFont typeface="Arial" panose="020B0604020202020204" pitchFamily="34" charset="0"/>
              <a:buChar char="•"/>
            </a:pPr>
            <a:r>
              <a:rPr lang="en-GB" dirty="0">
                <a:solidFill>
                  <a:srgbClr val="004BD3"/>
                </a:solidFill>
                <a:effectLst/>
              </a:rPr>
              <a:t>if the company has a share capital, the register must contain a statement of the shares of each member, setting out: </a:t>
            </a:r>
          </a:p>
          <a:p>
            <a:pPr marL="457200" lvl="1" indent="0">
              <a:buNone/>
            </a:pPr>
            <a:r>
              <a:rPr lang="en-GB" b="0" dirty="0">
                <a:solidFill>
                  <a:srgbClr val="004BD3"/>
                </a:solidFill>
                <a:effectLst/>
              </a:rPr>
              <a:t>–  </a:t>
            </a:r>
            <a:r>
              <a:rPr lang="en-GB" dirty="0">
                <a:solidFill>
                  <a:srgbClr val="004BD3"/>
                </a:solidFill>
                <a:effectLst/>
              </a:rPr>
              <a:t>the number of shares the member holds and, if applicable, the class of shares; and </a:t>
            </a:r>
          </a:p>
          <a:p>
            <a:pPr marL="457200" lvl="1" indent="0">
              <a:buNone/>
            </a:pPr>
            <a:r>
              <a:rPr lang="en-GB" b="0" dirty="0">
                <a:solidFill>
                  <a:srgbClr val="004BD3"/>
                </a:solidFill>
                <a:effectLst/>
              </a:rPr>
              <a:t>–  </a:t>
            </a:r>
            <a:r>
              <a:rPr lang="en-GB" dirty="0">
                <a:solidFill>
                  <a:srgbClr val="004BD3"/>
                </a:solidFill>
                <a:effectLst/>
              </a:rPr>
              <a:t>the amount paid or agreed to be considered as paid on the shares; </a:t>
            </a:r>
          </a:p>
          <a:p>
            <a:pPr marL="457200" lvl="1" indent="0">
              <a:buNone/>
            </a:pPr>
            <a:endParaRPr lang="en-GB" dirty="0">
              <a:solidFill>
                <a:srgbClr val="004BD3"/>
              </a:solidFill>
            </a:endParaRPr>
          </a:p>
          <a:p>
            <a:pPr marL="457200" lvl="1" indent="0" algn="r">
              <a:buNone/>
            </a:pPr>
            <a:r>
              <a:rPr lang="en-GB" dirty="0">
                <a:solidFill>
                  <a:srgbClr val="004BD3"/>
                </a:solidFill>
              </a:rPr>
              <a:t>s.</a:t>
            </a:r>
            <a:r>
              <a:rPr lang="en-GB" dirty="0">
                <a:solidFill>
                  <a:srgbClr val="004BD3"/>
                </a:solidFill>
                <a:effectLst/>
              </a:rPr>
              <a:t> 113(2) and (3) CA2006</a:t>
            </a:r>
            <a:endParaRPr lang="en-GB" dirty="0">
              <a:solidFill>
                <a:srgbClr val="004BD3"/>
              </a:solidFill>
            </a:endParaRPr>
          </a:p>
          <a:p>
            <a:pPr>
              <a:buFont typeface="Arial" panose="020B0604020202020204" pitchFamily="34" charset="0"/>
              <a:buChar char="•"/>
            </a:pPr>
            <a:endParaRPr lang="en-GB" sz="900" dirty="0">
              <a:effectLst/>
              <a:latin typeface="ArialMT"/>
            </a:endParaRPr>
          </a:p>
          <a:p>
            <a:pPr marL="285750" indent="-285750">
              <a:buFont typeface="Arial" panose="020B0604020202020204" pitchFamily="34" charset="0"/>
              <a:buChar char="•"/>
            </a:pPr>
            <a:endParaRPr lang="en-GB" dirty="0"/>
          </a:p>
          <a:p>
            <a:endParaRPr lang="en-US" dirty="0"/>
          </a:p>
        </p:txBody>
      </p:sp>
    </p:spTree>
    <p:extLst>
      <p:ext uri="{BB962C8B-B14F-4D97-AF65-F5344CB8AC3E}">
        <p14:creationId xmlns:p14="http://schemas.microsoft.com/office/powerpoint/2010/main" val="3502943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66C2B-1E4E-E15F-2F57-E5814EA5D0D5}"/>
              </a:ext>
            </a:extLst>
          </p:cNvPr>
          <p:cNvSpPr>
            <a:spLocks noGrp="1"/>
          </p:cNvSpPr>
          <p:nvPr>
            <p:ph type="title"/>
          </p:nvPr>
        </p:nvSpPr>
        <p:spPr/>
        <p:txBody>
          <a:bodyPr/>
          <a:lstStyle/>
          <a:p>
            <a:r>
              <a:rPr lang="en-GB" sz="3200" b="1" dirty="0">
                <a:effectLst/>
                <a:latin typeface="ArialMT"/>
              </a:rPr>
              <a:t>The register of members </a:t>
            </a:r>
            <a:endParaRPr lang="en-US" sz="3200" b="1" dirty="0"/>
          </a:p>
        </p:txBody>
      </p:sp>
      <p:sp>
        <p:nvSpPr>
          <p:cNvPr id="3" name="Content Placeholder 2">
            <a:extLst>
              <a:ext uri="{FF2B5EF4-FFF2-40B4-BE49-F238E27FC236}">
                <a16:creationId xmlns:a16="http://schemas.microsoft.com/office/drawing/2014/main" id="{2A470C3B-70E6-C57A-53CE-5AF6360D57AC}"/>
              </a:ext>
            </a:extLst>
          </p:cNvPr>
          <p:cNvSpPr>
            <a:spLocks noGrp="1"/>
          </p:cNvSpPr>
          <p:nvPr>
            <p:ph idx="1"/>
          </p:nvPr>
        </p:nvSpPr>
        <p:spPr/>
        <p:txBody>
          <a:bodyPr/>
          <a:lstStyle/>
          <a:p>
            <a:pPr marL="285750" indent="-285750">
              <a:buFont typeface="Arial" panose="020B0604020202020204" pitchFamily="34" charset="0"/>
              <a:buChar char="•"/>
            </a:pPr>
            <a:r>
              <a:rPr lang="en-GB" sz="1800" dirty="0">
                <a:solidFill>
                  <a:srgbClr val="004BD3"/>
                </a:solidFill>
                <a:effectLst/>
                <a:latin typeface="ArialMT"/>
              </a:rPr>
              <a:t>Section 113(1) of the CA 2006 company must keep a register of its members, (s. 113(1) CA 2006)</a:t>
            </a:r>
          </a:p>
          <a:p>
            <a:pPr marL="285750" indent="-285750">
              <a:buFont typeface="Arial" panose="020B0604020202020204" pitchFamily="34" charset="0"/>
              <a:buChar char="•"/>
            </a:pPr>
            <a:r>
              <a:rPr lang="en-GB" dirty="0">
                <a:solidFill>
                  <a:srgbClr val="004BD3"/>
                </a:solidFill>
                <a:latin typeface="ArialMT"/>
              </a:rPr>
              <a:t>P</a:t>
            </a:r>
            <a:r>
              <a:rPr lang="en-GB" sz="1800" dirty="0">
                <a:solidFill>
                  <a:srgbClr val="004BD3"/>
                </a:solidFill>
                <a:effectLst/>
                <a:latin typeface="ArialMT"/>
              </a:rPr>
              <a:t>rivate companies may elect to keep their membership data on the central register at Companies House</a:t>
            </a:r>
            <a:br>
              <a:rPr lang="en-GB" sz="1800" dirty="0">
                <a:solidFill>
                  <a:srgbClr val="004BD3"/>
                </a:solidFill>
                <a:effectLst/>
                <a:latin typeface="ArialMT"/>
              </a:rPr>
            </a:br>
            <a:r>
              <a:rPr lang="en-GB" sz="1800" dirty="0">
                <a:solidFill>
                  <a:srgbClr val="004BD3"/>
                </a:solidFill>
                <a:effectLst/>
                <a:latin typeface="ArialMT"/>
              </a:rPr>
              <a:t>(ss. 128A–128B). </a:t>
            </a:r>
          </a:p>
          <a:p>
            <a:pPr marL="285750" indent="-285750">
              <a:buFont typeface="Arial" panose="020B0604020202020204" pitchFamily="34" charset="0"/>
              <a:buChar char="•"/>
            </a:pPr>
            <a:r>
              <a:rPr lang="en-GB" sz="1800" dirty="0">
                <a:solidFill>
                  <a:srgbClr val="004BD3"/>
                </a:solidFill>
                <a:effectLst/>
                <a:latin typeface="ArialMT"/>
              </a:rPr>
              <a:t>Failure to keep a register of members is a criminal offence (s. 113(7)). </a:t>
            </a:r>
          </a:p>
          <a:p>
            <a:pPr marL="285750" indent="-285750">
              <a:buFont typeface="Arial" panose="020B0604020202020204" pitchFamily="34" charset="0"/>
              <a:buChar char="•"/>
            </a:pPr>
            <a:r>
              <a:rPr lang="en-GB" sz="1800" dirty="0">
                <a:solidFill>
                  <a:srgbClr val="004BD3"/>
                </a:solidFill>
                <a:effectLst/>
                <a:latin typeface="ArialMT"/>
              </a:rPr>
              <a:t>If a company elects to keep its own register, then the register must be kept at either the company’s registered office or its </a:t>
            </a:r>
            <a:r>
              <a:rPr lang="en-GB" sz="1800" b="1" dirty="0">
                <a:solidFill>
                  <a:srgbClr val="004BD3"/>
                </a:solidFill>
                <a:effectLst/>
                <a:latin typeface="Arial" panose="020B0604020202020204" pitchFamily="34" charset="0"/>
              </a:rPr>
              <a:t>single alternative inspection location </a:t>
            </a:r>
            <a:r>
              <a:rPr lang="en-GB" sz="1800" dirty="0">
                <a:solidFill>
                  <a:srgbClr val="004BD3"/>
                </a:solidFill>
                <a:effectLst/>
                <a:latin typeface="ArialMT"/>
              </a:rPr>
              <a:t>(SAIL). (s. 114(1))</a:t>
            </a:r>
            <a:endParaRPr lang="en-GB" dirty="0">
              <a:solidFill>
                <a:srgbClr val="004BD3"/>
              </a:solidFill>
              <a:latin typeface="ArialMT"/>
            </a:endParaRPr>
          </a:p>
          <a:p>
            <a:pPr marL="285750" indent="-285750">
              <a:buFont typeface="Arial" panose="020B0604020202020204" pitchFamily="34" charset="0"/>
              <a:buChar char="•"/>
            </a:pPr>
            <a:r>
              <a:rPr lang="en-GB" sz="1800" dirty="0">
                <a:solidFill>
                  <a:srgbClr val="004BD3"/>
                </a:solidFill>
                <a:effectLst/>
                <a:latin typeface="ArialMT"/>
              </a:rPr>
              <a:t>A company’s SAIL is a location other than the company’s registered office, where documents may be kept available for inspection (s. 1136; Companies (Company Records) Regulations 2008 (SI 2008/3006), reg 3)</a:t>
            </a:r>
            <a:endParaRPr lang="en-GB" dirty="0">
              <a:solidFill>
                <a:srgbClr val="004BD3"/>
              </a:solidFill>
              <a:effectLst/>
            </a:endParaRPr>
          </a:p>
          <a:p>
            <a:endParaRPr lang="en-US" dirty="0"/>
          </a:p>
        </p:txBody>
      </p:sp>
    </p:spTree>
    <p:extLst>
      <p:ext uri="{BB962C8B-B14F-4D97-AF65-F5344CB8AC3E}">
        <p14:creationId xmlns:p14="http://schemas.microsoft.com/office/powerpoint/2010/main" val="908795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90D29-3AA8-C5B4-943F-12C186883729}"/>
              </a:ext>
            </a:extLst>
          </p:cNvPr>
          <p:cNvSpPr>
            <a:spLocks noGrp="1"/>
          </p:cNvSpPr>
          <p:nvPr>
            <p:ph type="title"/>
          </p:nvPr>
        </p:nvSpPr>
        <p:spPr/>
        <p:txBody>
          <a:bodyPr/>
          <a:lstStyle/>
          <a:p>
            <a:r>
              <a:rPr lang="en-GB" sz="3200" b="1" dirty="0">
                <a:solidFill>
                  <a:srgbClr val="004BD3"/>
                </a:solidFill>
                <a:effectLst/>
                <a:latin typeface="ArialMT"/>
              </a:rPr>
              <a:t>The register of members </a:t>
            </a:r>
            <a:endParaRPr lang="en-US" sz="3200" dirty="0"/>
          </a:p>
        </p:txBody>
      </p:sp>
      <p:sp>
        <p:nvSpPr>
          <p:cNvPr id="3" name="Content Placeholder 2">
            <a:extLst>
              <a:ext uri="{FF2B5EF4-FFF2-40B4-BE49-F238E27FC236}">
                <a16:creationId xmlns:a16="http://schemas.microsoft.com/office/drawing/2014/main" id="{AD5A4104-EA8E-3A73-A5F0-B8BD8AA84106}"/>
              </a:ext>
            </a:extLst>
          </p:cNvPr>
          <p:cNvSpPr>
            <a:spLocks noGrp="1"/>
          </p:cNvSpPr>
          <p:nvPr>
            <p:ph idx="1"/>
          </p:nvPr>
        </p:nvSpPr>
        <p:spPr/>
        <p:txBody>
          <a:bodyPr/>
          <a:lstStyle/>
          <a:p>
            <a:r>
              <a:rPr lang="en-GB" sz="2000" dirty="0">
                <a:solidFill>
                  <a:srgbClr val="004BD3"/>
                </a:solidFill>
                <a:effectLst/>
              </a:rPr>
              <a:t>If the register contains an error, the company cannot rectify the error (</a:t>
            </a:r>
            <a:r>
              <a:rPr lang="en-GB" sz="2000" i="1" dirty="0">
                <a:solidFill>
                  <a:srgbClr val="004BD3"/>
                </a:solidFill>
                <a:effectLst/>
              </a:rPr>
              <a:t>Gardiner v Victoria Estates Co Ltd </a:t>
            </a:r>
            <a:r>
              <a:rPr lang="en-GB" sz="2000" dirty="0">
                <a:solidFill>
                  <a:srgbClr val="004BD3"/>
                </a:solidFill>
                <a:effectLst/>
              </a:rPr>
              <a:t>(1885) 12 R 1356). Instead, the company must apply to the court for a rectification order which, under s. 125(1) of the CA 2006, can be sought if: </a:t>
            </a:r>
          </a:p>
          <a:p>
            <a:pPr marL="800100" lvl="1" indent="-342900"/>
            <a:r>
              <a:rPr lang="en-GB" sz="2000" dirty="0">
                <a:solidFill>
                  <a:srgbClr val="004BD3"/>
                </a:solidFill>
                <a:effectLst/>
              </a:rPr>
              <a:t>the name of any person is, without sufficient cause, entered in or omitted from a company’s register of members; or </a:t>
            </a:r>
          </a:p>
          <a:p>
            <a:pPr marL="800100" lvl="1" indent="-342900"/>
            <a:r>
              <a:rPr lang="en-GB" sz="2000" dirty="0">
                <a:solidFill>
                  <a:srgbClr val="004BD3"/>
                </a:solidFill>
                <a:effectLst/>
              </a:rPr>
              <a:t>default is made or unnecessary delay takes place in entering on the register the fact of any person having ceased to be a member. </a:t>
            </a:r>
          </a:p>
          <a:p>
            <a:pPr marL="457200" lvl="1" indent="0" algn="r">
              <a:buNone/>
            </a:pPr>
            <a:r>
              <a:rPr lang="en-GB" sz="2000" dirty="0">
                <a:solidFill>
                  <a:srgbClr val="004BD3"/>
                </a:solidFill>
                <a:effectLst/>
              </a:rPr>
              <a:t>s. 125(1), CA 2006</a:t>
            </a:r>
          </a:p>
          <a:p>
            <a:pPr marL="285750" indent="-285750">
              <a:buFont typeface="Arial" panose="020B0604020202020204" pitchFamily="34" charset="0"/>
              <a:buChar char="•"/>
            </a:pPr>
            <a:endParaRPr lang="en-GB" dirty="0"/>
          </a:p>
          <a:p>
            <a:endParaRPr lang="en-US" dirty="0"/>
          </a:p>
        </p:txBody>
      </p:sp>
    </p:spTree>
    <p:extLst>
      <p:ext uri="{BB962C8B-B14F-4D97-AF65-F5344CB8AC3E}">
        <p14:creationId xmlns:p14="http://schemas.microsoft.com/office/powerpoint/2010/main" val="523292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10912-9374-4392-02D4-5AB1035265D9}"/>
              </a:ext>
            </a:extLst>
          </p:cNvPr>
          <p:cNvSpPr>
            <a:spLocks noGrp="1"/>
          </p:cNvSpPr>
          <p:nvPr>
            <p:ph type="title"/>
          </p:nvPr>
        </p:nvSpPr>
        <p:spPr/>
        <p:txBody>
          <a:bodyPr/>
          <a:lstStyle/>
          <a:p>
            <a:r>
              <a:rPr lang="en-GB" sz="3200" b="1" dirty="0">
                <a:effectLst/>
                <a:latin typeface="ArialMT"/>
              </a:rPr>
              <a:t>Inspection of the register </a:t>
            </a:r>
            <a:endParaRPr lang="en-US" sz="3200" b="1" dirty="0"/>
          </a:p>
        </p:txBody>
      </p:sp>
      <p:sp>
        <p:nvSpPr>
          <p:cNvPr id="3" name="Content Placeholder 2">
            <a:extLst>
              <a:ext uri="{FF2B5EF4-FFF2-40B4-BE49-F238E27FC236}">
                <a16:creationId xmlns:a16="http://schemas.microsoft.com/office/drawing/2014/main" id="{604EB36E-0036-A0C8-5CD2-3766C5BA6C2E}"/>
              </a:ext>
            </a:extLst>
          </p:cNvPr>
          <p:cNvSpPr>
            <a:spLocks noGrp="1"/>
          </p:cNvSpPr>
          <p:nvPr>
            <p:ph idx="1"/>
          </p:nvPr>
        </p:nvSpPr>
        <p:spPr/>
        <p:txBody>
          <a:bodyPr/>
          <a:lstStyle/>
          <a:p>
            <a:pPr marL="285750" indent="-285750">
              <a:buFont typeface="Arial" panose="020B0604020202020204" pitchFamily="34" charset="0"/>
              <a:buChar char="•"/>
            </a:pPr>
            <a:r>
              <a:rPr lang="en-GB" sz="2000" dirty="0">
                <a:solidFill>
                  <a:srgbClr val="004BD3"/>
                </a:solidFill>
                <a:effectLst/>
                <a:latin typeface="ArialMT"/>
              </a:rPr>
              <a:t>Any member of the company has a right to inspect the register of members free of charge. </a:t>
            </a:r>
          </a:p>
          <a:p>
            <a:pPr marL="285750" indent="-285750">
              <a:buFont typeface="Arial" panose="020B0604020202020204" pitchFamily="34" charset="0"/>
              <a:buChar char="•"/>
            </a:pPr>
            <a:r>
              <a:rPr lang="en-GB" sz="2000" dirty="0">
                <a:solidFill>
                  <a:srgbClr val="004BD3"/>
                </a:solidFill>
                <a:effectLst/>
                <a:latin typeface="ArialMT"/>
              </a:rPr>
              <a:t>Anyone else may inspect the register upon paying a fee (s. 116(1)). </a:t>
            </a:r>
          </a:p>
          <a:p>
            <a:pPr marL="285750" indent="-285750">
              <a:buFont typeface="Arial" panose="020B0604020202020204" pitchFamily="34" charset="0"/>
              <a:buChar char="•"/>
            </a:pPr>
            <a:r>
              <a:rPr lang="en-GB" sz="2000" dirty="0">
                <a:solidFill>
                  <a:srgbClr val="004BD3"/>
                </a:solidFill>
                <a:effectLst/>
                <a:latin typeface="ArialMT"/>
              </a:rPr>
              <a:t>To inspect a register, a person must make a request to the company, including the person’s name and address, the purpose for which the information will be used, and whether the information will be disclosed to others (s. 116(3)–(4)). </a:t>
            </a:r>
            <a:endParaRPr lang="en-GB" sz="2000" dirty="0">
              <a:solidFill>
                <a:srgbClr val="004BD3"/>
              </a:solidFill>
            </a:endParaRPr>
          </a:p>
          <a:p>
            <a:pPr marL="285750" indent="-285750">
              <a:buFont typeface="Arial" panose="020B0604020202020204" pitchFamily="34" charset="0"/>
              <a:buChar char="•"/>
            </a:pPr>
            <a:r>
              <a:rPr lang="en-GB" sz="2000" dirty="0">
                <a:solidFill>
                  <a:srgbClr val="004BD3"/>
                </a:solidFill>
                <a:effectLst/>
                <a:latin typeface="ArialMT"/>
              </a:rPr>
              <a:t>The company must either comply with the request or apply to the court for an order (known as a ‘no-access order’) that the request was not made for a proper purpose (s. 117(1) and (3)) within five working days of the receipt of the request. </a:t>
            </a:r>
            <a:r>
              <a:rPr lang="en-GB" sz="2000" i="1" dirty="0">
                <a:solidFill>
                  <a:srgbClr val="004BD3"/>
                </a:solidFill>
                <a:effectLst/>
                <a:latin typeface="Arial" panose="020B0604020202020204" pitchFamily="34" charset="0"/>
              </a:rPr>
              <a:t>Re Burry &amp; Knight Ltd </a:t>
            </a:r>
            <a:r>
              <a:rPr lang="en-GB" sz="2000" dirty="0">
                <a:solidFill>
                  <a:srgbClr val="004BD3"/>
                </a:solidFill>
                <a:effectLst/>
                <a:latin typeface="Arial" panose="020B0604020202020204" pitchFamily="34" charset="0"/>
              </a:rPr>
              <a:t>[2014] </a:t>
            </a:r>
            <a:endParaRPr lang="en-GB" sz="2000" dirty="0">
              <a:solidFill>
                <a:srgbClr val="004BD3"/>
              </a:solidFill>
              <a:effectLst/>
              <a:latin typeface="ArialMT"/>
            </a:endParaRPr>
          </a:p>
          <a:p>
            <a:endParaRPr lang="en-US" dirty="0"/>
          </a:p>
        </p:txBody>
      </p:sp>
    </p:spTree>
    <p:extLst>
      <p:ext uri="{BB962C8B-B14F-4D97-AF65-F5344CB8AC3E}">
        <p14:creationId xmlns:p14="http://schemas.microsoft.com/office/powerpoint/2010/main" val="4096752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0D3C1-AAF4-BAAF-7326-0727285AC461}"/>
              </a:ext>
            </a:extLst>
          </p:cNvPr>
          <p:cNvSpPr>
            <a:spLocks noGrp="1"/>
          </p:cNvSpPr>
          <p:nvPr>
            <p:ph type="title"/>
          </p:nvPr>
        </p:nvSpPr>
        <p:spPr/>
        <p:txBody>
          <a:bodyPr/>
          <a:lstStyle/>
          <a:p>
            <a:r>
              <a:rPr lang="en-GB" sz="3200" b="1" dirty="0">
                <a:effectLst/>
                <a:latin typeface="ArialMT"/>
              </a:rPr>
              <a:t>Inspection of the register </a:t>
            </a:r>
            <a:endParaRPr lang="en-US" sz="3200" dirty="0"/>
          </a:p>
        </p:txBody>
      </p:sp>
      <p:sp>
        <p:nvSpPr>
          <p:cNvPr id="3" name="Content Placeholder 2">
            <a:extLst>
              <a:ext uri="{FF2B5EF4-FFF2-40B4-BE49-F238E27FC236}">
                <a16:creationId xmlns:a16="http://schemas.microsoft.com/office/drawing/2014/main" id="{E047B576-07DB-E0E0-767F-E69560245864}"/>
              </a:ext>
            </a:extLst>
          </p:cNvPr>
          <p:cNvSpPr>
            <a:spLocks noGrp="1"/>
          </p:cNvSpPr>
          <p:nvPr>
            <p:ph idx="1"/>
          </p:nvPr>
        </p:nvSpPr>
        <p:spPr/>
        <p:txBody>
          <a:bodyPr/>
          <a:lstStyle/>
          <a:p>
            <a:pPr marL="285750" indent="-285750">
              <a:buFont typeface="Arial" panose="020B0604020202020204" pitchFamily="34" charset="0"/>
              <a:buChar char="•"/>
            </a:pPr>
            <a:r>
              <a:rPr lang="en-GB" sz="2000" dirty="0">
                <a:solidFill>
                  <a:srgbClr val="004BD3"/>
                </a:solidFill>
                <a:effectLst/>
                <a:latin typeface="ArialMT"/>
              </a:rPr>
              <a:t>The CGI has published a guidance note on when an inspection will be for a proper purpose (ICSA, ‘ICSA Guidance on the Access to the Register of Members: Proper Purpose Test’ (2018))</a:t>
            </a:r>
          </a:p>
          <a:p>
            <a:pPr marL="285750" indent="-285750">
              <a:buFont typeface="Arial" panose="020B0604020202020204" pitchFamily="34" charset="0"/>
              <a:buChar char="•"/>
            </a:pPr>
            <a:r>
              <a:rPr lang="en-GB" sz="2000" dirty="0">
                <a:solidFill>
                  <a:srgbClr val="004BD3"/>
                </a:solidFill>
                <a:effectLst/>
                <a:latin typeface="ArialMT"/>
              </a:rPr>
              <a:t> The courts may have regard to this guidance, but that it is not binding nor exhaustive. </a:t>
            </a:r>
          </a:p>
          <a:p>
            <a:pPr marL="285750" indent="-285750">
              <a:buFont typeface="Arial" panose="020B0604020202020204" pitchFamily="34" charset="0"/>
              <a:buChar char="•"/>
            </a:pPr>
            <a:r>
              <a:rPr lang="en-GB" sz="2000" dirty="0">
                <a:solidFill>
                  <a:srgbClr val="004BD3"/>
                </a:solidFill>
                <a:effectLst/>
                <a:latin typeface="ArialMT"/>
              </a:rPr>
              <a:t>Subsequent cases have established further guidance. For example, in </a:t>
            </a:r>
            <a:r>
              <a:rPr lang="en-GB" sz="2000" i="1" dirty="0">
                <a:solidFill>
                  <a:srgbClr val="004BD3"/>
                </a:solidFill>
                <a:effectLst/>
                <a:latin typeface="Arial" panose="020B0604020202020204" pitchFamily="34" charset="0"/>
              </a:rPr>
              <a:t>Houldsworth Village Management Co Ltd v Barton </a:t>
            </a:r>
            <a:r>
              <a:rPr lang="en-GB" sz="2000" dirty="0">
                <a:solidFill>
                  <a:srgbClr val="004BD3"/>
                </a:solidFill>
                <a:effectLst/>
                <a:latin typeface="ArialMT"/>
              </a:rPr>
              <a:t>[2020], the court held that if a shareholder seeks access to the register so as to communicate with other shareholders to challenge in good faith the way the company is being run, this will normally be regarded as a proper purpose. </a:t>
            </a:r>
            <a:endParaRPr lang="en-GB" sz="2000" dirty="0">
              <a:solidFill>
                <a:srgbClr val="004BD3"/>
              </a:solidFill>
              <a:effectLst/>
            </a:endParaRPr>
          </a:p>
          <a:p>
            <a:endParaRPr lang="en-US" dirty="0"/>
          </a:p>
        </p:txBody>
      </p:sp>
    </p:spTree>
    <p:extLst>
      <p:ext uri="{BB962C8B-B14F-4D97-AF65-F5344CB8AC3E}">
        <p14:creationId xmlns:p14="http://schemas.microsoft.com/office/powerpoint/2010/main" val="691713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C0E79-DC94-E956-7958-60662D789A7A}"/>
              </a:ext>
            </a:extLst>
          </p:cNvPr>
          <p:cNvSpPr>
            <a:spLocks noGrp="1"/>
          </p:cNvSpPr>
          <p:nvPr>
            <p:ph type="title"/>
          </p:nvPr>
        </p:nvSpPr>
        <p:spPr/>
        <p:txBody>
          <a:bodyPr/>
          <a:lstStyle/>
          <a:p>
            <a:r>
              <a:rPr lang="en-GB" sz="3200" b="1" dirty="0">
                <a:effectLst/>
                <a:latin typeface="ArialMT"/>
              </a:rPr>
              <a:t>Transparency and membership </a:t>
            </a:r>
            <a:endParaRPr lang="en-US" sz="3200" b="1" dirty="0"/>
          </a:p>
        </p:txBody>
      </p:sp>
      <p:sp>
        <p:nvSpPr>
          <p:cNvPr id="3" name="Content Placeholder 2">
            <a:extLst>
              <a:ext uri="{FF2B5EF4-FFF2-40B4-BE49-F238E27FC236}">
                <a16:creationId xmlns:a16="http://schemas.microsoft.com/office/drawing/2014/main" id="{12C23E4A-3F6B-D02E-63B9-0E5121D22B4C}"/>
              </a:ext>
            </a:extLst>
          </p:cNvPr>
          <p:cNvSpPr>
            <a:spLocks noGrp="1"/>
          </p:cNvSpPr>
          <p:nvPr>
            <p:ph idx="1"/>
          </p:nvPr>
        </p:nvSpPr>
        <p:spPr/>
        <p:txBody>
          <a:bodyPr/>
          <a:lstStyle/>
          <a:p>
            <a:r>
              <a:rPr lang="en-GB" sz="2000" dirty="0">
                <a:solidFill>
                  <a:srgbClr val="004BD3"/>
                </a:solidFill>
                <a:effectLst/>
                <a:latin typeface="ArialMT"/>
              </a:rPr>
              <a:t>It is important to be able to identify who controls a company, in order to hold companies and those who control them to account. </a:t>
            </a:r>
          </a:p>
          <a:p>
            <a:r>
              <a:rPr lang="en-GB" sz="2000" dirty="0">
                <a:solidFill>
                  <a:srgbClr val="004BD3"/>
                </a:solidFill>
                <a:effectLst/>
                <a:latin typeface="ArialMT"/>
              </a:rPr>
              <a:t>But the shares can be registered in the name of someone else (known as the ‘nominee’). </a:t>
            </a:r>
          </a:p>
          <a:p>
            <a:endParaRPr lang="en-US" sz="2000" dirty="0">
              <a:solidFill>
                <a:srgbClr val="004BD3"/>
              </a:solidFill>
            </a:endParaRPr>
          </a:p>
          <a:p>
            <a:r>
              <a:rPr lang="en-GB" sz="2000" b="1" dirty="0">
                <a:solidFill>
                  <a:srgbClr val="004BD3"/>
                </a:solidFill>
                <a:effectLst/>
                <a:latin typeface="Arial" panose="020B0604020202020204" pitchFamily="34" charset="0"/>
              </a:rPr>
              <a:t>X-Corp plc’s register of members states that its share capital (which consists of 10,000 £1 shares) is equally divided amongst two shareholders, namely A-Corp plc and B-Corp plc. However, B-Corp plc is a nominee of A-Corp. </a:t>
            </a:r>
            <a:endParaRPr lang="en-GB" sz="2000" dirty="0">
              <a:solidFill>
                <a:srgbClr val="004BD3"/>
              </a:solidFill>
            </a:endParaRPr>
          </a:p>
          <a:p>
            <a:endParaRPr lang="en-US" dirty="0"/>
          </a:p>
          <a:p>
            <a:endParaRPr lang="en-US" dirty="0"/>
          </a:p>
        </p:txBody>
      </p:sp>
    </p:spTree>
    <p:extLst>
      <p:ext uri="{BB962C8B-B14F-4D97-AF65-F5344CB8AC3E}">
        <p14:creationId xmlns:p14="http://schemas.microsoft.com/office/powerpoint/2010/main" val="1519953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F927B-3EE2-0C39-0DEC-88E065260A3B}"/>
              </a:ext>
            </a:extLst>
          </p:cNvPr>
          <p:cNvSpPr>
            <a:spLocks noGrp="1"/>
          </p:cNvSpPr>
          <p:nvPr>
            <p:ph type="title"/>
          </p:nvPr>
        </p:nvSpPr>
        <p:spPr/>
        <p:txBody>
          <a:bodyPr/>
          <a:lstStyle/>
          <a:p>
            <a:r>
              <a:rPr lang="en-GB" sz="3200" b="1" dirty="0">
                <a:effectLst/>
                <a:latin typeface="ArialMT"/>
              </a:rPr>
              <a:t>Transparency and membership </a:t>
            </a:r>
            <a:endParaRPr lang="en-US" sz="3200" dirty="0"/>
          </a:p>
        </p:txBody>
      </p:sp>
      <p:sp>
        <p:nvSpPr>
          <p:cNvPr id="3" name="Content Placeholder 2">
            <a:extLst>
              <a:ext uri="{FF2B5EF4-FFF2-40B4-BE49-F238E27FC236}">
                <a16:creationId xmlns:a16="http://schemas.microsoft.com/office/drawing/2014/main" id="{F092634F-63FB-9673-FA9D-A4FC84D1D626}"/>
              </a:ext>
            </a:extLst>
          </p:cNvPr>
          <p:cNvSpPr>
            <a:spLocks noGrp="1"/>
          </p:cNvSpPr>
          <p:nvPr>
            <p:ph idx="1"/>
          </p:nvPr>
        </p:nvSpPr>
        <p:spPr/>
        <p:txBody>
          <a:bodyPr/>
          <a:lstStyle/>
          <a:p>
            <a:pPr marL="342900" indent="-342900">
              <a:buFont typeface="Arial" panose="020B0604020202020204" pitchFamily="34" charset="0"/>
              <a:buChar char="•"/>
            </a:pPr>
            <a:r>
              <a:rPr lang="en-GB" sz="2000" dirty="0">
                <a:solidFill>
                  <a:srgbClr val="004BD3"/>
                </a:solidFill>
                <a:effectLst/>
                <a:latin typeface="ArialMT"/>
              </a:rPr>
              <a:t>The use of nominees can be completely legitimate but concerns have existed that nominees could use a company to engage in unlawful activity (such as tax evasion or money laundering) while concealing their identity from regulators. </a:t>
            </a:r>
          </a:p>
          <a:p>
            <a:pPr marL="342900" indent="-342900">
              <a:buFont typeface="Arial" panose="020B0604020202020204" pitchFamily="34" charset="0"/>
              <a:buChar char="•"/>
            </a:pPr>
            <a:r>
              <a:rPr lang="en-GB" sz="2000" dirty="0">
                <a:solidFill>
                  <a:srgbClr val="004BD3"/>
                </a:solidFill>
                <a:effectLst/>
                <a:latin typeface="ArialMT"/>
              </a:rPr>
              <a:t>There are three methods by which company law seeks to make corporate control more transparent, namely: </a:t>
            </a:r>
            <a:endParaRPr lang="en-GB" sz="2000" dirty="0">
              <a:solidFill>
                <a:srgbClr val="004BD3"/>
              </a:solidFill>
            </a:endParaRPr>
          </a:p>
          <a:p>
            <a:pPr lvl="3">
              <a:buClr>
                <a:srgbClr val="FF9057"/>
              </a:buClr>
              <a:buSzPct val="100000"/>
            </a:pPr>
            <a:r>
              <a:rPr lang="en-GB" sz="2000" dirty="0">
                <a:solidFill>
                  <a:srgbClr val="004BD3"/>
                </a:solidFill>
                <a:effectLst/>
                <a:latin typeface="ArialMT"/>
              </a:rPr>
              <a:t> </a:t>
            </a:r>
            <a:r>
              <a:rPr lang="en-GB" sz="2000" dirty="0">
                <a:solidFill>
                  <a:srgbClr val="FF9057"/>
                </a:solidFill>
                <a:effectLst/>
                <a:latin typeface="ArialMT"/>
              </a:rPr>
              <a:t>The register of interests disclosed</a:t>
            </a:r>
          </a:p>
          <a:p>
            <a:pPr lvl="3">
              <a:buClr>
                <a:srgbClr val="FF9057"/>
              </a:buClr>
              <a:buSzPct val="100000"/>
            </a:pPr>
            <a:r>
              <a:rPr lang="en-GB" sz="2000" dirty="0">
                <a:solidFill>
                  <a:srgbClr val="FF9057"/>
                </a:solidFill>
                <a:latin typeface="ArialMT"/>
              </a:rPr>
              <a:t> T</a:t>
            </a:r>
            <a:r>
              <a:rPr lang="en-GB" sz="2000" dirty="0">
                <a:solidFill>
                  <a:srgbClr val="FF9057"/>
                </a:solidFill>
                <a:effectLst/>
                <a:latin typeface="ArialMT"/>
              </a:rPr>
              <a:t>he PSC register </a:t>
            </a:r>
          </a:p>
          <a:p>
            <a:pPr lvl="3">
              <a:buClr>
                <a:srgbClr val="FF9057"/>
              </a:buClr>
              <a:buSzPct val="100000"/>
            </a:pPr>
            <a:r>
              <a:rPr lang="en-GB" sz="2000" dirty="0">
                <a:solidFill>
                  <a:srgbClr val="FF9057"/>
                </a:solidFill>
                <a:latin typeface="ArialMT"/>
              </a:rPr>
              <a:t> T</a:t>
            </a:r>
            <a:r>
              <a:rPr lang="en-GB" sz="2000" dirty="0">
                <a:solidFill>
                  <a:srgbClr val="FF9057"/>
                </a:solidFill>
                <a:effectLst/>
                <a:latin typeface="ArialMT"/>
              </a:rPr>
              <a:t>he register of overseas entities</a:t>
            </a:r>
          </a:p>
          <a:p>
            <a:endParaRPr lang="en-US" dirty="0"/>
          </a:p>
        </p:txBody>
      </p:sp>
    </p:spTree>
    <p:extLst>
      <p:ext uri="{BB962C8B-B14F-4D97-AF65-F5344CB8AC3E}">
        <p14:creationId xmlns:p14="http://schemas.microsoft.com/office/powerpoint/2010/main" val="1372995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BB6FC-AA71-6095-E274-FD12BFF3D627}"/>
              </a:ext>
            </a:extLst>
          </p:cNvPr>
          <p:cNvSpPr>
            <a:spLocks noGrp="1"/>
          </p:cNvSpPr>
          <p:nvPr>
            <p:ph type="title"/>
          </p:nvPr>
        </p:nvSpPr>
        <p:spPr/>
        <p:txBody>
          <a:bodyPr/>
          <a:lstStyle/>
          <a:p>
            <a:r>
              <a:rPr lang="en-GB" sz="3200" b="1" dirty="0">
                <a:effectLst/>
                <a:latin typeface="ArialMT"/>
              </a:rPr>
              <a:t>Register of interests disclosed </a:t>
            </a:r>
            <a:endParaRPr lang="en-US" sz="3200" b="1" dirty="0"/>
          </a:p>
        </p:txBody>
      </p:sp>
      <p:sp>
        <p:nvSpPr>
          <p:cNvPr id="3" name="Content Placeholder 2">
            <a:extLst>
              <a:ext uri="{FF2B5EF4-FFF2-40B4-BE49-F238E27FC236}">
                <a16:creationId xmlns:a16="http://schemas.microsoft.com/office/drawing/2014/main" id="{33AF41E4-3C0E-0439-D901-8292299D6137}"/>
              </a:ext>
            </a:extLst>
          </p:cNvPr>
          <p:cNvSpPr>
            <a:spLocks noGrp="1"/>
          </p:cNvSpPr>
          <p:nvPr>
            <p:ph idx="1"/>
          </p:nvPr>
        </p:nvSpPr>
        <p:spPr/>
        <p:txBody>
          <a:bodyPr/>
          <a:lstStyle/>
          <a:p>
            <a:pPr marL="285750" indent="-285750">
              <a:buFont typeface="Arial" panose="020B0604020202020204" pitchFamily="34" charset="0"/>
              <a:buChar char="•"/>
            </a:pPr>
            <a:r>
              <a:rPr lang="en-GB" b="0" i="0" u="none" strike="noStrike" dirty="0">
                <a:solidFill>
                  <a:srgbClr val="004BD3"/>
                </a:solidFill>
                <a:effectLst/>
              </a:rPr>
              <a:t>s. 793 CA2006 gives a public company the right to require anyone who is, or might be, "interested" in its shares to answer written questions about the nature of that interest. </a:t>
            </a:r>
          </a:p>
          <a:p>
            <a:pPr marL="285750" indent="-285750">
              <a:buFont typeface="Arial" panose="020B0604020202020204" pitchFamily="34" charset="0"/>
              <a:buChar char="•"/>
            </a:pPr>
            <a:r>
              <a:rPr lang="en-GB" dirty="0">
                <a:solidFill>
                  <a:srgbClr val="004BD3"/>
                </a:solidFill>
                <a:effectLst/>
              </a:rPr>
              <a:t>A public company can only issue a s. 793 notice if it knows or has reasonable cause to believe that a person is interested in its shares, or if a person has been so interested in the previous three years (s. 793(1)).</a:t>
            </a:r>
            <a:endParaRPr lang="en-GB" b="0" i="0" u="none" strike="noStrike" dirty="0">
              <a:solidFill>
                <a:srgbClr val="004BD3"/>
              </a:solidFill>
              <a:effectLst/>
            </a:endParaRPr>
          </a:p>
          <a:p>
            <a:pPr marL="285750" indent="-285750">
              <a:buFont typeface="Arial" panose="020B0604020202020204" pitchFamily="34" charset="0"/>
              <a:buChar char="•"/>
            </a:pPr>
            <a:r>
              <a:rPr lang="en-GB" b="0" i="0" u="none" strike="noStrike" dirty="0">
                <a:solidFill>
                  <a:srgbClr val="004BD3"/>
                </a:solidFill>
                <a:effectLst/>
              </a:rPr>
              <a:t>The Act contains extensive definitions of what amounts to an "interest", including wives, trusts, offshore vehicles.</a:t>
            </a:r>
          </a:p>
          <a:p>
            <a:pPr marL="285750" indent="-285750">
              <a:buFont typeface="Arial" panose="020B0604020202020204" pitchFamily="34" charset="0"/>
              <a:buChar char="•"/>
            </a:pPr>
            <a:r>
              <a:rPr lang="en-GB" b="0" i="0" u="none" strike="noStrike" dirty="0">
                <a:solidFill>
                  <a:srgbClr val="004BD3"/>
                </a:solidFill>
                <a:effectLst/>
              </a:rPr>
              <a:t>A failure to respond to a s793 request enables the company to "block" the shares in question, preventing the shareholder from voting or transferring its shares, until the answers are provided. </a:t>
            </a:r>
            <a:r>
              <a:rPr lang="en-GB" dirty="0">
                <a:solidFill>
                  <a:srgbClr val="004BD3"/>
                </a:solidFill>
                <a:effectLst/>
              </a:rPr>
              <a:t>A person who fails to comply with a s. 793 notice, or who provides false information when complying with a s. 793 notice, commits a criminal offence (s. 795). </a:t>
            </a:r>
          </a:p>
          <a:p>
            <a:pPr marL="285750" indent="-285750">
              <a:buFont typeface="Arial" panose="020B0604020202020204" pitchFamily="34" charset="0"/>
              <a:buChar char="•"/>
            </a:pPr>
            <a:r>
              <a:rPr lang="en-GB" dirty="0">
                <a:solidFill>
                  <a:srgbClr val="004BD3"/>
                </a:solidFill>
                <a:effectLst/>
              </a:rPr>
              <a:t>The company must keep a register of interests disclosed</a:t>
            </a:r>
            <a:r>
              <a:rPr lang="en-GB" dirty="0">
                <a:solidFill>
                  <a:srgbClr val="004BD3"/>
                </a:solidFill>
              </a:rPr>
              <a:t> d</a:t>
            </a:r>
            <a:r>
              <a:rPr lang="en-GB" dirty="0">
                <a:solidFill>
                  <a:srgbClr val="004BD3"/>
                </a:solidFill>
                <a:effectLst/>
              </a:rPr>
              <a:t>etailing any information disclosed to it under s. 793 (s. 808(1))</a:t>
            </a:r>
            <a:endParaRPr lang="en-US" dirty="0"/>
          </a:p>
          <a:p>
            <a:pPr>
              <a:buFont typeface="+mj-lt"/>
              <a:buAutoNum type="arabicPeriod"/>
            </a:pPr>
            <a:endParaRPr lang="en-GB" sz="1800" dirty="0">
              <a:solidFill>
                <a:srgbClr val="2E2D2C"/>
              </a:solidFill>
              <a:latin typeface="HCo Whitney SSm"/>
            </a:endParaRPr>
          </a:p>
          <a:p>
            <a:endParaRPr lang="en-US" dirty="0"/>
          </a:p>
        </p:txBody>
      </p:sp>
    </p:spTree>
    <p:extLst>
      <p:ext uri="{BB962C8B-B14F-4D97-AF65-F5344CB8AC3E}">
        <p14:creationId xmlns:p14="http://schemas.microsoft.com/office/powerpoint/2010/main" val="1613934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D597-E1CE-304C-D861-E90992E460CC}"/>
              </a:ext>
            </a:extLst>
          </p:cNvPr>
          <p:cNvSpPr>
            <a:spLocks noGrp="1"/>
          </p:cNvSpPr>
          <p:nvPr>
            <p:ph type="title"/>
          </p:nvPr>
        </p:nvSpPr>
        <p:spPr/>
        <p:txBody>
          <a:bodyPr/>
          <a:lstStyle/>
          <a:p>
            <a:r>
              <a:rPr lang="en-GB" sz="3200" b="1" dirty="0">
                <a:effectLst/>
                <a:latin typeface="ArialMT"/>
              </a:rPr>
              <a:t>The PSC register </a:t>
            </a:r>
            <a:endParaRPr lang="en-US" sz="3200" b="1" dirty="0"/>
          </a:p>
        </p:txBody>
      </p:sp>
      <p:sp>
        <p:nvSpPr>
          <p:cNvPr id="3" name="Content Placeholder 2">
            <a:extLst>
              <a:ext uri="{FF2B5EF4-FFF2-40B4-BE49-F238E27FC236}">
                <a16:creationId xmlns:a16="http://schemas.microsoft.com/office/drawing/2014/main" id="{74B2E028-74B2-7468-9BAB-49655F68E81F}"/>
              </a:ext>
            </a:extLst>
          </p:cNvPr>
          <p:cNvSpPr>
            <a:spLocks noGrp="1"/>
          </p:cNvSpPr>
          <p:nvPr>
            <p:ph idx="1"/>
          </p:nvPr>
        </p:nvSpPr>
        <p:spPr/>
        <p:txBody>
          <a:bodyPr/>
          <a:lstStyle/>
          <a:p>
            <a:r>
              <a:rPr lang="en-GB" sz="2000" dirty="0">
                <a:solidFill>
                  <a:srgbClr val="004BD3"/>
                </a:solidFill>
                <a:effectLst/>
                <a:latin typeface="ArialMT"/>
              </a:rPr>
              <a:t>Part 21A </a:t>
            </a:r>
            <a:r>
              <a:rPr lang="en-GB" sz="2000" dirty="0">
                <a:solidFill>
                  <a:srgbClr val="004BD3"/>
                </a:solidFill>
                <a:latin typeface="ArialMT"/>
              </a:rPr>
              <a:t> of</a:t>
            </a:r>
            <a:r>
              <a:rPr lang="en-GB" sz="2000" dirty="0">
                <a:solidFill>
                  <a:srgbClr val="004BD3"/>
                </a:solidFill>
                <a:effectLst/>
                <a:latin typeface="ArialMT"/>
              </a:rPr>
              <a:t> the CA 2006, as amended by the Small Business, Enterprise and Employment Act 2015 (SBEEA 2015), introduced a requirement for companies to maintain a register of persons with significant control (a PSC register). </a:t>
            </a:r>
            <a:endParaRPr lang="en-GB" sz="2000" dirty="0">
              <a:solidFill>
                <a:srgbClr val="004BD3"/>
              </a:solidFill>
            </a:endParaRPr>
          </a:p>
          <a:p>
            <a:r>
              <a:rPr lang="en-GB" sz="2000" dirty="0">
                <a:solidFill>
                  <a:srgbClr val="004BD3"/>
                </a:solidFill>
                <a:effectLst/>
                <a:latin typeface="ArialMT"/>
              </a:rPr>
              <a:t>The Act provides that a person will have significant control if any one of the following conditions are satisfied: </a:t>
            </a:r>
            <a:endParaRPr lang="en-GB" sz="2000" dirty="0">
              <a:solidFill>
                <a:srgbClr val="004BD3"/>
              </a:solidFill>
            </a:endParaRPr>
          </a:p>
          <a:p>
            <a:r>
              <a:rPr lang="en-GB" sz="2000" dirty="0">
                <a:solidFill>
                  <a:srgbClr val="004BD3"/>
                </a:solidFill>
                <a:effectLst/>
                <a:latin typeface="ArialMT"/>
              </a:rPr>
              <a:t>(a)  a person holds, directly or indirectly, more than 25% of the company’s shares; </a:t>
            </a:r>
            <a:endParaRPr lang="en-GB" sz="2000" dirty="0">
              <a:solidFill>
                <a:srgbClr val="004BD3"/>
              </a:solidFill>
              <a:effectLst/>
            </a:endParaRPr>
          </a:p>
          <a:p>
            <a:r>
              <a:rPr lang="en-GB" sz="2000" dirty="0">
                <a:solidFill>
                  <a:srgbClr val="004BD3"/>
                </a:solidFill>
                <a:effectLst/>
                <a:latin typeface="ArialMT"/>
              </a:rPr>
              <a:t>(b)  a person holds, directly or indirectly, more than 25% of the company’s voting rights; </a:t>
            </a:r>
            <a:endParaRPr lang="en-GB" sz="2000" dirty="0">
              <a:solidFill>
                <a:srgbClr val="004BD3"/>
              </a:solidFill>
              <a:effectLst/>
            </a:endParaRPr>
          </a:p>
          <a:p>
            <a:r>
              <a:rPr lang="en-GB" sz="2000" dirty="0">
                <a:solidFill>
                  <a:srgbClr val="004BD3"/>
                </a:solidFill>
                <a:effectLst/>
                <a:latin typeface="ArialMT"/>
              </a:rPr>
              <a:t>(c)  a person holds the right, directly or indirectly, to appoint or remove a majority of the company’s directors; </a:t>
            </a:r>
            <a:endParaRPr lang="en-GB" sz="2000" dirty="0">
              <a:solidFill>
                <a:srgbClr val="004BD3"/>
              </a:solidFill>
              <a:effectLst/>
            </a:endParaRPr>
          </a:p>
          <a:p>
            <a:r>
              <a:rPr lang="en-GB" sz="2000" dirty="0">
                <a:solidFill>
                  <a:srgbClr val="004BD3"/>
                </a:solidFill>
                <a:effectLst/>
                <a:latin typeface="ArialMT"/>
              </a:rPr>
              <a:t>(d)  a person has the right to exercise, or actually exercises, significant influence or control over the company; or </a:t>
            </a:r>
            <a:endParaRPr lang="en-GB" sz="2000" dirty="0">
              <a:solidFill>
                <a:srgbClr val="004BD3"/>
              </a:solidFill>
              <a:effectLst/>
            </a:endParaRPr>
          </a:p>
          <a:p>
            <a:r>
              <a:rPr lang="en-GB" sz="2000" dirty="0">
                <a:solidFill>
                  <a:srgbClr val="004BD3"/>
                </a:solidFill>
                <a:effectLst/>
                <a:latin typeface="ArialMT"/>
              </a:rPr>
              <a:t>Also includes trustees of a trust or the members of the firm that is not a legal person</a:t>
            </a:r>
            <a:endParaRPr lang="en-US" sz="2000" dirty="0"/>
          </a:p>
        </p:txBody>
      </p:sp>
    </p:spTree>
    <p:extLst>
      <p:ext uri="{BB962C8B-B14F-4D97-AF65-F5344CB8AC3E}">
        <p14:creationId xmlns:p14="http://schemas.microsoft.com/office/powerpoint/2010/main" val="1559815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1287-D4F4-4C50-ABF4-1AA0C5EDD21E}"/>
              </a:ext>
            </a:extLst>
          </p:cNvPr>
          <p:cNvSpPr>
            <a:spLocks noGrp="1"/>
          </p:cNvSpPr>
          <p:nvPr>
            <p:ph type="title"/>
          </p:nvPr>
        </p:nvSpPr>
        <p:spPr/>
        <p:txBody>
          <a:bodyPr/>
          <a:lstStyle/>
          <a:p>
            <a:r>
              <a:rPr lang="en-GB" sz="3200" b="1" dirty="0">
                <a:effectLst/>
                <a:latin typeface="ArialMT"/>
              </a:rPr>
              <a:t>The PSC register </a:t>
            </a:r>
            <a:endParaRPr lang="en-US" sz="3200" dirty="0"/>
          </a:p>
        </p:txBody>
      </p:sp>
      <p:sp>
        <p:nvSpPr>
          <p:cNvPr id="3" name="Content Placeholder 2">
            <a:extLst>
              <a:ext uri="{FF2B5EF4-FFF2-40B4-BE49-F238E27FC236}">
                <a16:creationId xmlns:a16="http://schemas.microsoft.com/office/drawing/2014/main" id="{B0D10388-AD31-A921-CF9C-BFD60B703958}"/>
              </a:ext>
            </a:extLst>
          </p:cNvPr>
          <p:cNvSpPr>
            <a:spLocks noGrp="1"/>
          </p:cNvSpPr>
          <p:nvPr>
            <p:ph idx="1"/>
          </p:nvPr>
        </p:nvSpPr>
        <p:spPr/>
        <p:txBody>
          <a:bodyPr/>
          <a:lstStyle/>
          <a:p>
            <a:r>
              <a:rPr lang="en-GB" sz="2000" dirty="0">
                <a:solidFill>
                  <a:srgbClr val="004BD3"/>
                </a:solidFill>
                <a:effectLst/>
                <a:latin typeface="ArialMT"/>
              </a:rPr>
              <a:t>The information the register includes:</a:t>
            </a:r>
          </a:p>
          <a:p>
            <a:pPr marL="285750" indent="-285750">
              <a:buFont typeface="Arial" panose="020B0604020202020204" pitchFamily="34" charset="0"/>
              <a:buChar char="•"/>
            </a:pPr>
            <a:r>
              <a:rPr lang="en-GB" sz="2000" dirty="0">
                <a:solidFill>
                  <a:srgbClr val="004BD3"/>
                </a:solidFill>
                <a:effectLst/>
                <a:latin typeface="ArialMT"/>
              </a:rPr>
              <a:t> Name</a:t>
            </a:r>
          </a:p>
          <a:p>
            <a:pPr marL="285750" indent="-285750">
              <a:buFont typeface="Arial" panose="020B0604020202020204" pitchFamily="34" charset="0"/>
              <a:buChar char="•"/>
            </a:pPr>
            <a:r>
              <a:rPr lang="en-GB" sz="2000" dirty="0">
                <a:solidFill>
                  <a:srgbClr val="004BD3"/>
                </a:solidFill>
                <a:latin typeface="ArialMT"/>
              </a:rPr>
              <a:t>A</a:t>
            </a:r>
            <a:r>
              <a:rPr lang="en-GB" sz="2000" dirty="0">
                <a:solidFill>
                  <a:srgbClr val="004BD3"/>
                </a:solidFill>
                <a:effectLst/>
                <a:latin typeface="ArialMT"/>
              </a:rPr>
              <a:t>ddress</a:t>
            </a:r>
          </a:p>
          <a:p>
            <a:pPr marL="285750" indent="-285750">
              <a:buFont typeface="Arial" panose="020B0604020202020204" pitchFamily="34" charset="0"/>
              <a:buChar char="•"/>
            </a:pPr>
            <a:r>
              <a:rPr lang="en-GB" sz="2000" dirty="0">
                <a:solidFill>
                  <a:srgbClr val="004BD3"/>
                </a:solidFill>
                <a:latin typeface="ArialMT"/>
              </a:rPr>
              <a:t>C</a:t>
            </a:r>
            <a:r>
              <a:rPr lang="en-GB" sz="2000" dirty="0">
                <a:solidFill>
                  <a:srgbClr val="004BD3"/>
                </a:solidFill>
                <a:effectLst/>
                <a:latin typeface="ArialMT"/>
              </a:rPr>
              <a:t>ountry of residence</a:t>
            </a:r>
          </a:p>
          <a:p>
            <a:pPr marL="285750" indent="-285750">
              <a:buFont typeface="Arial" panose="020B0604020202020204" pitchFamily="34" charset="0"/>
              <a:buChar char="•"/>
            </a:pPr>
            <a:r>
              <a:rPr lang="en-GB" sz="2000" dirty="0">
                <a:solidFill>
                  <a:srgbClr val="004BD3"/>
                </a:solidFill>
                <a:latin typeface="ArialMT"/>
              </a:rPr>
              <a:t>N</a:t>
            </a:r>
            <a:r>
              <a:rPr lang="en-GB" sz="2000" dirty="0">
                <a:solidFill>
                  <a:srgbClr val="004BD3"/>
                </a:solidFill>
                <a:effectLst/>
                <a:latin typeface="ArialMT"/>
              </a:rPr>
              <a:t>ationality</a:t>
            </a:r>
          </a:p>
          <a:p>
            <a:pPr marL="285750" indent="-285750">
              <a:buFont typeface="Arial" panose="020B0604020202020204" pitchFamily="34" charset="0"/>
              <a:buChar char="•"/>
            </a:pPr>
            <a:r>
              <a:rPr lang="en-GB" sz="2000" dirty="0">
                <a:solidFill>
                  <a:srgbClr val="004BD3"/>
                </a:solidFill>
                <a:latin typeface="ArialMT"/>
              </a:rPr>
              <a:t>D</a:t>
            </a:r>
            <a:r>
              <a:rPr lang="en-GB" sz="2000" dirty="0">
                <a:solidFill>
                  <a:srgbClr val="004BD3"/>
                </a:solidFill>
                <a:effectLst/>
                <a:latin typeface="ArialMT"/>
              </a:rPr>
              <a:t>ate the person became a registrable PSC </a:t>
            </a:r>
            <a:endParaRPr lang="en-GB" sz="2000" dirty="0">
              <a:solidFill>
                <a:srgbClr val="004BD3"/>
              </a:solidFill>
              <a:latin typeface="ArialMT"/>
            </a:endParaRPr>
          </a:p>
          <a:p>
            <a:pPr marL="285750" indent="-285750">
              <a:buFont typeface="Arial" panose="020B0604020202020204" pitchFamily="34" charset="0"/>
              <a:buChar char="•"/>
            </a:pPr>
            <a:r>
              <a:rPr lang="en-GB" sz="2000" dirty="0">
                <a:solidFill>
                  <a:srgbClr val="004BD3"/>
                </a:solidFill>
                <a:effectLst/>
                <a:latin typeface="ArialMT"/>
              </a:rPr>
              <a:t>The nature of his control over the company. </a:t>
            </a:r>
          </a:p>
          <a:p>
            <a:endParaRPr lang="en-GB" sz="2000" dirty="0">
              <a:solidFill>
                <a:srgbClr val="004BD3"/>
              </a:solidFill>
              <a:latin typeface="ArialMT"/>
            </a:endParaRPr>
          </a:p>
          <a:p>
            <a:r>
              <a:rPr lang="en-GB" sz="2000" dirty="0">
                <a:solidFill>
                  <a:srgbClr val="004BD3"/>
                </a:solidFill>
                <a:effectLst/>
                <a:latin typeface="ArialMT"/>
              </a:rPr>
              <a:t>Any person can inspect the PSC register free of charge (ss. 790N(1) and 790O(1)). </a:t>
            </a:r>
            <a:endParaRPr lang="en-GB" sz="2000" dirty="0">
              <a:solidFill>
                <a:srgbClr val="004BD3"/>
              </a:solidFill>
            </a:endParaRPr>
          </a:p>
          <a:p>
            <a:endParaRPr lang="en-US" dirty="0"/>
          </a:p>
        </p:txBody>
      </p:sp>
    </p:spTree>
    <p:extLst>
      <p:ext uri="{BB962C8B-B14F-4D97-AF65-F5344CB8AC3E}">
        <p14:creationId xmlns:p14="http://schemas.microsoft.com/office/powerpoint/2010/main" val="3712259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00A6C-6B9C-D7E8-C7D5-3551FEDE27CE}"/>
              </a:ext>
            </a:extLst>
          </p:cNvPr>
          <p:cNvSpPr>
            <a:spLocks noGrp="1"/>
          </p:cNvSpPr>
          <p:nvPr>
            <p:ph type="title"/>
          </p:nvPr>
        </p:nvSpPr>
        <p:spPr/>
        <p:txBody>
          <a:bodyPr/>
          <a:lstStyle/>
          <a:p>
            <a:r>
              <a:rPr lang="en-US" sz="3200" b="1" dirty="0">
                <a:solidFill>
                  <a:srgbClr val="004BD3"/>
                </a:solidFill>
              </a:rPr>
              <a:t>Agenda</a:t>
            </a:r>
          </a:p>
        </p:txBody>
      </p:sp>
      <p:sp>
        <p:nvSpPr>
          <p:cNvPr id="3" name="Content Placeholder 2">
            <a:extLst>
              <a:ext uri="{FF2B5EF4-FFF2-40B4-BE49-F238E27FC236}">
                <a16:creationId xmlns:a16="http://schemas.microsoft.com/office/drawing/2014/main" id="{94F6D006-D1A2-F812-E6C5-87FBB4829C22}"/>
              </a:ext>
            </a:extLst>
          </p:cNvPr>
          <p:cNvSpPr>
            <a:spLocks noGrp="1"/>
          </p:cNvSpPr>
          <p:nvPr>
            <p:ph idx="1"/>
          </p:nvPr>
        </p:nvSpPr>
        <p:spPr>
          <a:xfrm>
            <a:off x="431800" y="1497213"/>
            <a:ext cx="11328400" cy="4751387"/>
          </a:xfrm>
        </p:spPr>
        <p:txBody>
          <a:bodyPr/>
          <a:lstStyle/>
          <a:p>
            <a:pPr>
              <a:lnSpc>
                <a:spcPct val="100000"/>
              </a:lnSpc>
            </a:pPr>
            <a:r>
              <a:rPr lang="en-US" sz="2000" b="1" dirty="0">
                <a:solidFill>
                  <a:srgbClr val="004BD3"/>
                </a:solidFill>
              </a:rPr>
              <a:t>Membership</a:t>
            </a:r>
          </a:p>
          <a:p>
            <a:pPr marL="285750" indent="-285750">
              <a:lnSpc>
                <a:spcPct val="100000"/>
              </a:lnSpc>
              <a:buFont typeface="Arial" panose="020B0604020202020204" pitchFamily="34" charset="0"/>
              <a:buChar char="•"/>
            </a:pPr>
            <a:r>
              <a:rPr lang="en-US" sz="2000" dirty="0">
                <a:solidFill>
                  <a:srgbClr val="004BD3"/>
                </a:solidFill>
              </a:rPr>
              <a:t>Overview of knowledge</a:t>
            </a:r>
          </a:p>
          <a:p>
            <a:pPr marL="285750" indent="-285750">
              <a:lnSpc>
                <a:spcPct val="100000"/>
              </a:lnSpc>
              <a:buFont typeface="Arial" panose="020B0604020202020204" pitchFamily="34" charset="0"/>
              <a:buChar char="•"/>
            </a:pPr>
            <a:r>
              <a:rPr lang="en-US" sz="2000" dirty="0">
                <a:solidFill>
                  <a:srgbClr val="004BD3"/>
                </a:solidFill>
              </a:rPr>
              <a:t>Questions</a:t>
            </a:r>
          </a:p>
          <a:p>
            <a:pPr marL="285750" indent="-285750">
              <a:lnSpc>
                <a:spcPct val="100000"/>
              </a:lnSpc>
              <a:buFont typeface="Arial" panose="020B0604020202020204" pitchFamily="34" charset="0"/>
              <a:buChar char="•"/>
            </a:pPr>
            <a:r>
              <a:rPr lang="en-US" sz="2000" dirty="0">
                <a:solidFill>
                  <a:srgbClr val="004BD3"/>
                </a:solidFill>
              </a:rPr>
              <a:t>Examination practice</a:t>
            </a:r>
          </a:p>
          <a:p>
            <a:pPr marL="285750" indent="-285750">
              <a:lnSpc>
                <a:spcPct val="100000"/>
              </a:lnSpc>
              <a:buFont typeface="Arial" panose="020B0604020202020204" pitchFamily="34" charset="0"/>
              <a:buChar char="•"/>
            </a:pPr>
            <a:r>
              <a:rPr lang="en-US" sz="2000" dirty="0">
                <a:solidFill>
                  <a:srgbClr val="004BD3"/>
                </a:solidFill>
              </a:rPr>
              <a:t>Questions</a:t>
            </a:r>
          </a:p>
          <a:p>
            <a:pPr marL="285750" indent="-285750">
              <a:lnSpc>
                <a:spcPct val="100000"/>
              </a:lnSpc>
              <a:buFont typeface="Arial" panose="020B0604020202020204" pitchFamily="34" charset="0"/>
              <a:buChar char="•"/>
            </a:pPr>
            <a:endParaRPr lang="en-US" sz="2000" dirty="0">
              <a:solidFill>
                <a:srgbClr val="004BD3"/>
              </a:solidFill>
            </a:endParaRPr>
          </a:p>
          <a:p>
            <a:pPr>
              <a:lnSpc>
                <a:spcPct val="100000"/>
              </a:lnSpc>
            </a:pPr>
            <a:r>
              <a:rPr lang="en-GB" sz="2000" b="1" dirty="0">
                <a:solidFill>
                  <a:srgbClr val="004BD3"/>
                </a:solidFill>
              </a:rPr>
              <a:t>Members’ Remedies</a:t>
            </a:r>
          </a:p>
          <a:p>
            <a:pPr marL="342900" indent="-342900">
              <a:lnSpc>
                <a:spcPct val="100000"/>
              </a:lnSpc>
              <a:buFont typeface="Arial" panose="020B0604020202020204" pitchFamily="34" charset="0"/>
              <a:buChar char="•"/>
            </a:pPr>
            <a:r>
              <a:rPr lang="en-US" sz="2000" dirty="0">
                <a:solidFill>
                  <a:srgbClr val="004BD3"/>
                </a:solidFill>
              </a:rPr>
              <a:t>Overview of knowledge</a:t>
            </a:r>
          </a:p>
          <a:p>
            <a:pPr marL="285750" indent="-285750">
              <a:lnSpc>
                <a:spcPct val="100000"/>
              </a:lnSpc>
              <a:buFont typeface="Arial" panose="020B0604020202020204" pitchFamily="34" charset="0"/>
              <a:buChar char="•"/>
            </a:pPr>
            <a:r>
              <a:rPr lang="en-US" sz="2000" dirty="0">
                <a:solidFill>
                  <a:srgbClr val="004BD3"/>
                </a:solidFill>
              </a:rPr>
              <a:t>Questions</a:t>
            </a:r>
          </a:p>
          <a:p>
            <a:pPr marL="285750" indent="-285750">
              <a:lnSpc>
                <a:spcPct val="100000"/>
              </a:lnSpc>
              <a:buFont typeface="Arial" panose="020B0604020202020204" pitchFamily="34" charset="0"/>
              <a:buChar char="•"/>
            </a:pPr>
            <a:r>
              <a:rPr lang="en-US" sz="2000" dirty="0">
                <a:solidFill>
                  <a:srgbClr val="004BD3"/>
                </a:solidFill>
              </a:rPr>
              <a:t>Examination practice</a:t>
            </a:r>
          </a:p>
          <a:p>
            <a:pPr marL="285750" indent="-285750">
              <a:lnSpc>
                <a:spcPct val="100000"/>
              </a:lnSpc>
              <a:buFont typeface="Arial" panose="020B0604020202020204" pitchFamily="34" charset="0"/>
              <a:buChar char="•"/>
            </a:pPr>
            <a:r>
              <a:rPr lang="en-US" sz="2000" dirty="0">
                <a:solidFill>
                  <a:srgbClr val="004BD3"/>
                </a:solidFill>
              </a:rPr>
              <a:t>Questions</a:t>
            </a:r>
          </a:p>
          <a:p>
            <a:pPr marL="285750" indent="-285750">
              <a:buFont typeface="Arial" panose="020B0604020202020204" pitchFamily="34" charset="0"/>
              <a:buChar char="•"/>
            </a:pPr>
            <a:endParaRPr lang="en-US" dirty="0">
              <a:solidFill>
                <a:srgbClr val="004BD3"/>
              </a:solidFill>
            </a:endParaRPr>
          </a:p>
          <a:p>
            <a:endParaRPr lang="en-US" b="1" dirty="0">
              <a:solidFill>
                <a:srgbClr val="004BD3"/>
              </a:solidFill>
            </a:endParaRPr>
          </a:p>
        </p:txBody>
      </p:sp>
    </p:spTree>
    <p:extLst>
      <p:ext uri="{BB962C8B-B14F-4D97-AF65-F5344CB8AC3E}">
        <p14:creationId xmlns:p14="http://schemas.microsoft.com/office/powerpoint/2010/main" val="2616293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94D8-3177-8547-1DF1-D3ADE71AED8D}"/>
              </a:ext>
            </a:extLst>
          </p:cNvPr>
          <p:cNvSpPr>
            <a:spLocks noGrp="1"/>
          </p:cNvSpPr>
          <p:nvPr>
            <p:ph type="title"/>
          </p:nvPr>
        </p:nvSpPr>
        <p:spPr/>
        <p:txBody>
          <a:bodyPr/>
          <a:lstStyle/>
          <a:p>
            <a:r>
              <a:rPr lang="en-GB" sz="3200" b="1" dirty="0">
                <a:effectLst/>
                <a:latin typeface="ArialMT"/>
              </a:rPr>
              <a:t>The register of overseas entities </a:t>
            </a:r>
            <a:endParaRPr lang="en-US" sz="3200" b="1" dirty="0"/>
          </a:p>
        </p:txBody>
      </p:sp>
      <p:sp>
        <p:nvSpPr>
          <p:cNvPr id="3" name="Content Placeholder 2">
            <a:extLst>
              <a:ext uri="{FF2B5EF4-FFF2-40B4-BE49-F238E27FC236}">
                <a16:creationId xmlns:a16="http://schemas.microsoft.com/office/drawing/2014/main" id="{044979B2-DBFA-5858-D6E9-A6CA8BBB6B3D}"/>
              </a:ext>
            </a:extLst>
          </p:cNvPr>
          <p:cNvSpPr>
            <a:spLocks noGrp="1"/>
          </p:cNvSpPr>
          <p:nvPr>
            <p:ph idx="1"/>
          </p:nvPr>
        </p:nvSpPr>
        <p:spPr/>
        <p:txBody>
          <a:bodyPr/>
          <a:lstStyle/>
          <a:p>
            <a:pPr marL="285750" indent="-285750">
              <a:buFont typeface="Arial" panose="020B0604020202020204" pitchFamily="34" charset="0"/>
              <a:buChar char="•"/>
            </a:pPr>
            <a:r>
              <a:rPr lang="en-GB" sz="1800" dirty="0">
                <a:solidFill>
                  <a:srgbClr val="004BD3"/>
                </a:solidFill>
                <a:effectLst/>
                <a:latin typeface="ArialMT"/>
              </a:rPr>
              <a:t>Section 3 of the Economic Crime (Transparency and Enforcement) Act 2022 provides that the registrar of companies must keep a register of overseas entities, which will consist of a list of registered overseas entities and accompanying documentation. </a:t>
            </a:r>
          </a:p>
          <a:p>
            <a:pPr marL="285750" indent="-285750">
              <a:buFont typeface="Arial" panose="020B0604020202020204" pitchFamily="34" charset="0"/>
              <a:buChar char="•"/>
            </a:pPr>
            <a:r>
              <a:rPr lang="en-GB" sz="1800" dirty="0">
                <a:solidFill>
                  <a:srgbClr val="004BD3"/>
                </a:solidFill>
                <a:effectLst/>
                <a:latin typeface="ArialMT"/>
              </a:rPr>
              <a:t>An ‘overseas entity’ is defined in s.2 as a legal entity (e.g. a body corporate or partnership) that is governed by the law of a country or territory outside the UK. </a:t>
            </a:r>
            <a:endParaRPr lang="en-GB" dirty="0">
              <a:solidFill>
                <a:srgbClr val="004BD3"/>
              </a:solidFill>
            </a:endParaRPr>
          </a:p>
          <a:p>
            <a:pPr marL="285750" indent="-285750">
              <a:buFont typeface="Arial" panose="020B0604020202020204" pitchFamily="34" charset="0"/>
              <a:buChar char="•"/>
            </a:pPr>
            <a:r>
              <a:rPr lang="en-GB" sz="1800" dirty="0">
                <a:solidFill>
                  <a:srgbClr val="004BD3"/>
                </a:solidFill>
                <a:effectLst/>
                <a:latin typeface="ArialMT"/>
              </a:rPr>
              <a:t>Under s. 4, an overseas entity will be required to provide information to Companies House that</a:t>
            </a:r>
            <a:r>
              <a:rPr lang="en-GB" dirty="0">
                <a:solidFill>
                  <a:srgbClr val="004BD3"/>
                </a:solidFill>
                <a:latin typeface="ArialMT"/>
              </a:rPr>
              <a:t> </a:t>
            </a:r>
            <a:r>
              <a:rPr lang="en-GB" dirty="0">
                <a:solidFill>
                  <a:srgbClr val="004BD3"/>
                </a:solidFill>
                <a:effectLst/>
                <a:latin typeface="ArialMT"/>
              </a:rPr>
              <a:t>identifies and provides specified information relating to its ‘registrable beneficial owners’</a:t>
            </a:r>
          </a:p>
          <a:p>
            <a:pPr marL="285750" indent="-285750">
              <a:buFont typeface="Arial" panose="020B0604020202020204" pitchFamily="34" charset="0"/>
              <a:buChar char="•"/>
            </a:pPr>
            <a:r>
              <a:rPr lang="en-GB" sz="1800" dirty="0">
                <a:solidFill>
                  <a:srgbClr val="004BD3"/>
                </a:solidFill>
                <a:effectLst/>
                <a:latin typeface="ArialMT"/>
              </a:rPr>
              <a:t>An overseas entity that has an interest in UK land, but has not registered or applied for registration with Companies House, can be required to apply for registration by the Secretary of State (s. 34(1)). If the entity fails to comply, a criminal offence will be committed by the entity and every officer in default. </a:t>
            </a:r>
          </a:p>
          <a:p>
            <a:pPr marL="285750" indent="-285750">
              <a:buFont typeface="Arial" panose="020B0604020202020204" pitchFamily="34" charset="0"/>
              <a:buChar char="•"/>
            </a:pPr>
            <a:r>
              <a:rPr lang="en-GB" sz="1800" dirty="0">
                <a:solidFill>
                  <a:srgbClr val="004BD3"/>
                </a:solidFill>
                <a:effectLst/>
                <a:latin typeface="ArialMT"/>
              </a:rPr>
              <a:t>Any person can inspect the register of overseas entities (s. 21), although some material on the register cannot be made available to the public (e.g. the residential addresses of beneficial owners). </a:t>
            </a:r>
          </a:p>
          <a:p>
            <a:endParaRPr lang="en-US" dirty="0"/>
          </a:p>
        </p:txBody>
      </p:sp>
    </p:spTree>
    <p:extLst>
      <p:ext uri="{BB962C8B-B14F-4D97-AF65-F5344CB8AC3E}">
        <p14:creationId xmlns:p14="http://schemas.microsoft.com/office/powerpoint/2010/main" val="415074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89223-F073-F3E1-78CB-99F41FAC6FE9}"/>
              </a:ext>
            </a:extLst>
          </p:cNvPr>
          <p:cNvSpPr>
            <a:spLocks noGrp="1"/>
          </p:cNvSpPr>
          <p:nvPr>
            <p:ph type="title"/>
          </p:nvPr>
        </p:nvSpPr>
        <p:spPr/>
        <p:txBody>
          <a:bodyPr/>
          <a:lstStyle/>
          <a:p>
            <a:r>
              <a:rPr lang="en-GB" sz="3200" b="1" dirty="0">
                <a:effectLst/>
                <a:latin typeface="ArialMT"/>
              </a:rPr>
              <a:t>Termination of membership </a:t>
            </a:r>
            <a:endParaRPr lang="en-US" sz="3200" b="1" dirty="0"/>
          </a:p>
        </p:txBody>
      </p:sp>
      <p:sp>
        <p:nvSpPr>
          <p:cNvPr id="3" name="Content Placeholder 2">
            <a:extLst>
              <a:ext uri="{FF2B5EF4-FFF2-40B4-BE49-F238E27FC236}">
                <a16:creationId xmlns:a16="http://schemas.microsoft.com/office/drawing/2014/main" id="{3D90477B-244E-7FD7-A3EE-0EC34CCF27AD}"/>
              </a:ext>
            </a:extLst>
          </p:cNvPr>
          <p:cNvSpPr>
            <a:spLocks noGrp="1"/>
          </p:cNvSpPr>
          <p:nvPr>
            <p:ph idx="1"/>
          </p:nvPr>
        </p:nvSpPr>
        <p:spPr/>
        <p:txBody>
          <a:bodyPr/>
          <a:lstStyle/>
          <a:p>
            <a:r>
              <a:rPr lang="en-GB" dirty="0">
                <a:solidFill>
                  <a:srgbClr val="004BD3"/>
                </a:solidFill>
                <a:effectLst/>
              </a:rPr>
              <a:t>A person’s membership of a company is terminated if their name is removed from the register of members. This can happen for a number of reasons, including: </a:t>
            </a:r>
          </a:p>
          <a:p>
            <a:pPr marL="800100" lvl="1" indent="-342900">
              <a:buSzPct val="100000"/>
              <a:buFont typeface="+mj-lt"/>
              <a:buAutoNum type="arabicPeriod"/>
            </a:pPr>
            <a:r>
              <a:rPr lang="en-GB" dirty="0">
                <a:solidFill>
                  <a:srgbClr val="004BD3"/>
                </a:solidFill>
                <a:effectLst/>
              </a:rPr>
              <a:t>the member dies; </a:t>
            </a:r>
          </a:p>
          <a:p>
            <a:pPr marL="800100" lvl="1" indent="-342900">
              <a:buSzPct val="100000"/>
              <a:buFont typeface="+mj-lt"/>
              <a:buAutoNum type="arabicPeriod"/>
            </a:pPr>
            <a:r>
              <a:rPr lang="en-GB" dirty="0">
                <a:solidFill>
                  <a:srgbClr val="004BD3"/>
                </a:solidFill>
                <a:effectLst/>
              </a:rPr>
              <a:t>the member transfers, transmits or gifts his shares in a company to another person, and that person’s name is entered into the register of members in respect of those shares; </a:t>
            </a:r>
          </a:p>
          <a:p>
            <a:pPr marL="800100" lvl="1" indent="-342900">
              <a:buSzPct val="100000"/>
              <a:buFont typeface="+mj-lt"/>
              <a:buAutoNum type="arabicPeriod"/>
            </a:pPr>
            <a:r>
              <a:rPr lang="en-GB" dirty="0">
                <a:solidFill>
                  <a:srgbClr val="004BD3"/>
                </a:solidFill>
                <a:effectLst/>
              </a:rPr>
              <a:t>the member’s shares are </a:t>
            </a:r>
            <a:r>
              <a:rPr lang="en-GB" b="1" dirty="0">
                <a:solidFill>
                  <a:srgbClr val="004BD3"/>
                </a:solidFill>
                <a:effectLst/>
              </a:rPr>
              <a:t>forfeited </a:t>
            </a:r>
            <a:r>
              <a:rPr lang="en-GB" dirty="0">
                <a:solidFill>
                  <a:srgbClr val="004BD3"/>
                </a:solidFill>
                <a:effectLst/>
              </a:rPr>
              <a:t>(</a:t>
            </a:r>
            <a:r>
              <a:rPr lang="en-GB" i="1" dirty="0">
                <a:solidFill>
                  <a:srgbClr val="004BD3"/>
                </a:solidFill>
                <a:effectLst/>
              </a:rPr>
              <a:t>Re China Steam Ship Co </a:t>
            </a:r>
            <a:r>
              <a:rPr lang="en-GB" dirty="0">
                <a:solidFill>
                  <a:srgbClr val="004BD3"/>
                </a:solidFill>
                <a:effectLst/>
              </a:rPr>
              <a:t>(1868) LR 6 </a:t>
            </a:r>
            <a:r>
              <a:rPr lang="en-GB" dirty="0" err="1">
                <a:solidFill>
                  <a:srgbClr val="004BD3"/>
                </a:solidFill>
                <a:effectLst/>
              </a:rPr>
              <a:t>Eq</a:t>
            </a:r>
            <a:r>
              <a:rPr lang="en-GB" dirty="0">
                <a:solidFill>
                  <a:srgbClr val="004BD3"/>
                </a:solidFill>
                <a:effectLst/>
              </a:rPr>
              <a:t> 232) or </a:t>
            </a:r>
            <a:r>
              <a:rPr lang="en-GB" b="1" dirty="0">
                <a:solidFill>
                  <a:srgbClr val="004BD3"/>
                </a:solidFill>
                <a:effectLst/>
              </a:rPr>
              <a:t>surrendered </a:t>
            </a:r>
            <a:r>
              <a:rPr lang="en-GB" dirty="0">
                <a:solidFill>
                  <a:srgbClr val="004BD3"/>
                </a:solidFill>
                <a:effectLst/>
              </a:rPr>
              <a:t>(</a:t>
            </a:r>
            <a:r>
              <a:rPr lang="en-GB" i="1" dirty="0">
                <a:solidFill>
                  <a:srgbClr val="004BD3"/>
                </a:solidFill>
                <a:effectLst/>
              </a:rPr>
              <a:t>Trevor v Whitworth </a:t>
            </a:r>
            <a:r>
              <a:rPr lang="en-GB" dirty="0">
                <a:solidFill>
                  <a:srgbClr val="004BD3"/>
                </a:solidFill>
                <a:effectLst/>
              </a:rPr>
              <a:t>(1887) 12 App Cas 409 (HL)); </a:t>
            </a:r>
          </a:p>
          <a:p>
            <a:pPr marL="800100" lvl="1" indent="-342900">
              <a:buSzPct val="100000"/>
              <a:buFont typeface="+mj-lt"/>
              <a:buAutoNum type="arabicPeriod"/>
            </a:pPr>
            <a:r>
              <a:rPr lang="en-GB" dirty="0">
                <a:solidFill>
                  <a:srgbClr val="004BD3"/>
                </a:solidFill>
                <a:effectLst/>
              </a:rPr>
              <a:t>where the contract to sell shares to the member is subsequently rescinded (for example, due to misrepresentation) or declared void (for example, due to mistake); </a:t>
            </a:r>
          </a:p>
          <a:p>
            <a:pPr marL="800100" lvl="1" indent="-342900">
              <a:buSzPct val="100000"/>
              <a:buFont typeface="+mj-lt"/>
              <a:buAutoNum type="arabicPeriod"/>
            </a:pPr>
            <a:r>
              <a:rPr lang="en-GB" dirty="0">
                <a:solidFill>
                  <a:srgbClr val="004BD3"/>
                </a:solidFill>
                <a:effectLst/>
              </a:rPr>
              <a:t>where an event occurs that, under the articles, will cause the member to cease being a member (</a:t>
            </a:r>
            <a:r>
              <a:rPr lang="en-GB" i="1" dirty="0">
                <a:solidFill>
                  <a:srgbClr val="004BD3"/>
                </a:solidFill>
                <a:effectLst/>
              </a:rPr>
              <a:t>Sidebottom v Kershaw Leese &amp; Co Ltd </a:t>
            </a:r>
            <a:r>
              <a:rPr lang="en-GB" dirty="0">
                <a:solidFill>
                  <a:srgbClr val="004BD3"/>
                </a:solidFill>
                <a:effectLst/>
              </a:rPr>
              <a:t>[1920] 1 Ch 154 (CA)); or </a:t>
            </a:r>
          </a:p>
          <a:p>
            <a:pPr marL="800100" lvl="1" indent="-342900">
              <a:buSzPct val="100000"/>
              <a:buFont typeface="+mj-lt"/>
              <a:buAutoNum type="arabicPeriod"/>
            </a:pPr>
            <a:r>
              <a:rPr lang="en-GB" dirty="0">
                <a:solidFill>
                  <a:srgbClr val="004BD3"/>
                </a:solidFill>
                <a:effectLst/>
              </a:rPr>
              <a:t>where the member is declared bankrupt and his shares are registered in the name of his trustee in bankruptcy. </a:t>
            </a:r>
          </a:p>
          <a:p>
            <a:endParaRPr lang="en-US" dirty="0"/>
          </a:p>
        </p:txBody>
      </p:sp>
    </p:spTree>
    <p:extLst>
      <p:ext uri="{BB962C8B-B14F-4D97-AF65-F5344CB8AC3E}">
        <p14:creationId xmlns:p14="http://schemas.microsoft.com/office/powerpoint/2010/main" val="1139479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6066B-AC8B-2B4F-A554-4B2479B75A17}"/>
              </a:ext>
            </a:extLst>
          </p:cNvPr>
          <p:cNvSpPr>
            <a:spLocks noGrp="1"/>
          </p:cNvSpPr>
          <p:nvPr>
            <p:ph type="ctrTitle"/>
          </p:nvPr>
        </p:nvSpPr>
        <p:spPr>
          <a:xfrm>
            <a:off x="407368" y="1766055"/>
            <a:ext cx="11040797" cy="1080120"/>
          </a:xfrm>
        </p:spPr>
        <p:txBody>
          <a:bodyPr/>
          <a:lstStyle/>
          <a:p>
            <a:r>
              <a:rPr lang="en-US" dirty="0"/>
              <a:t>Questions?</a:t>
            </a:r>
          </a:p>
        </p:txBody>
      </p:sp>
      <p:sp>
        <p:nvSpPr>
          <p:cNvPr id="4" name="TextBox 3">
            <a:extLst>
              <a:ext uri="{FF2B5EF4-FFF2-40B4-BE49-F238E27FC236}">
                <a16:creationId xmlns:a16="http://schemas.microsoft.com/office/drawing/2014/main" id="{106EF177-5028-4E43-8A26-9F4E4BA5EF6C}"/>
              </a:ext>
            </a:extLst>
          </p:cNvPr>
          <p:cNvSpPr txBox="1"/>
          <p:nvPr/>
        </p:nvSpPr>
        <p:spPr>
          <a:xfrm>
            <a:off x="407368" y="3028890"/>
            <a:ext cx="6097712" cy="400110"/>
          </a:xfrm>
          <a:prstGeom prst="rect">
            <a:avLst/>
          </a:prstGeom>
          <a:noFill/>
        </p:spPr>
        <p:txBody>
          <a:bodyPr wrap="square">
            <a:spAutoFit/>
          </a:bodyPr>
          <a:lstStyle/>
          <a:p>
            <a:r>
              <a:rPr lang="en-GB" sz="2000" b="1" dirty="0">
                <a:solidFill>
                  <a:schemeClr val="bg1"/>
                </a:solidFill>
              </a:rPr>
              <a:t>Visit: </a:t>
            </a:r>
            <a:r>
              <a:rPr lang="en-GB" sz="2000" dirty="0" err="1">
                <a:solidFill>
                  <a:schemeClr val="bg1"/>
                </a:solidFill>
              </a:rPr>
              <a:t>www.cgi.org.uk</a:t>
            </a:r>
            <a:endParaRPr lang="en-GB" sz="2000" dirty="0">
              <a:solidFill>
                <a:schemeClr val="bg1"/>
              </a:solidFill>
            </a:endParaRPr>
          </a:p>
        </p:txBody>
      </p:sp>
      <p:sp>
        <p:nvSpPr>
          <p:cNvPr id="5" name="TextBox 4">
            <a:extLst>
              <a:ext uri="{FF2B5EF4-FFF2-40B4-BE49-F238E27FC236}">
                <a16:creationId xmlns:a16="http://schemas.microsoft.com/office/drawing/2014/main" id="{CC405C97-6341-9CD8-1257-39F3F8273842}"/>
              </a:ext>
            </a:extLst>
          </p:cNvPr>
          <p:cNvSpPr txBox="1"/>
          <p:nvPr/>
        </p:nvSpPr>
        <p:spPr>
          <a:xfrm>
            <a:off x="409080" y="3928995"/>
            <a:ext cx="6096000" cy="923330"/>
          </a:xfrm>
          <a:prstGeom prst="rect">
            <a:avLst/>
          </a:prstGeom>
          <a:noFill/>
        </p:spPr>
        <p:txBody>
          <a:bodyPr wrap="square">
            <a:spAutoFit/>
          </a:bodyPr>
          <a:lstStyle/>
          <a:p>
            <a:r>
              <a:rPr lang="en-US" sz="1800" dirty="0" err="1">
                <a:solidFill>
                  <a:schemeClr val="bg1"/>
                </a:solidFill>
              </a:rPr>
              <a:t>Kcbglobal.net</a:t>
            </a:r>
            <a:endParaRPr lang="en-US" sz="1800" dirty="0">
              <a:solidFill>
                <a:schemeClr val="bg1"/>
              </a:solidFill>
            </a:endParaRPr>
          </a:p>
          <a:p>
            <a:endParaRPr lang="en-US" dirty="0">
              <a:solidFill>
                <a:schemeClr val="bg1"/>
              </a:solidFill>
            </a:endParaRPr>
          </a:p>
          <a:p>
            <a:r>
              <a:rPr lang="en-US" sz="1800" dirty="0" err="1">
                <a:solidFill>
                  <a:schemeClr val="bg1"/>
                </a:solidFill>
              </a:rPr>
              <a:t>Linkedin</a:t>
            </a:r>
            <a:r>
              <a:rPr lang="en-US" sz="1800" dirty="0">
                <a:solidFill>
                  <a:schemeClr val="bg1"/>
                </a:solidFill>
              </a:rPr>
              <a:t>: </a:t>
            </a:r>
            <a:r>
              <a:rPr lang="en-US" sz="1800" dirty="0" err="1">
                <a:solidFill>
                  <a:schemeClr val="bg1"/>
                </a:solidFill>
              </a:rPr>
              <a:t>KCBGlobal</a:t>
            </a:r>
            <a:endParaRPr lang="en-US" sz="1800" dirty="0">
              <a:solidFill>
                <a:schemeClr val="bg1"/>
              </a:solidFill>
            </a:endParaRPr>
          </a:p>
        </p:txBody>
      </p:sp>
      <p:sp>
        <p:nvSpPr>
          <p:cNvPr id="6" name="TextBox 5">
            <a:extLst>
              <a:ext uri="{FF2B5EF4-FFF2-40B4-BE49-F238E27FC236}">
                <a16:creationId xmlns:a16="http://schemas.microsoft.com/office/drawing/2014/main" id="{B6EC0658-DEA4-4BDF-4705-432EFBBB600F}"/>
              </a:ext>
            </a:extLst>
          </p:cNvPr>
          <p:cNvSpPr txBox="1"/>
          <p:nvPr/>
        </p:nvSpPr>
        <p:spPr>
          <a:xfrm>
            <a:off x="9420251" y="5467842"/>
            <a:ext cx="2183130" cy="369332"/>
          </a:xfrm>
          <a:prstGeom prst="rect">
            <a:avLst/>
          </a:prstGeom>
          <a:noFill/>
        </p:spPr>
        <p:txBody>
          <a:bodyPr wrap="square" rtlCol="0">
            <a:spAutoFit/>
          </a:bodyPr>
          <a:lstStyle/>
          <a:p>
            <a:r>
              <a:rPr lang="en-US" dirty="0">
                <a:solidFill>
                  <a:schemeClr val="bg1"/>
                </a:solidFill>
              </a:rPr>
              <a:t>In association with</a:t>
            </a:r>
          </a:p>
        </p:txBody>
      </p:sp>
      <p:pic>
        <p:nvPicPr>
          <p:cNvPr id="7" name="Picture 6" descr="A picture containing text, clipart, vector graphics&#10;&#10;Description automatically generated">
            <a:extLst>
              <a:ext uri="{FF2B5EF4-FFF2-40B4-BE49-F238E27FC236}">
                <a16:creationId xmlns:a16="http://schemas.microsoft.com/office/drawing/2014/main" id="{9978332D-DC3C-1FB2-57AC-B7C15E1DEFD9}"/>
              </a:ext>
            </a:extLst>
          </p:cNvPr>
          <p:cNvPicPr>
            <a:picLocks noChangeAspect="1"/>
          </p:cNvPicPr>
          <p:nvPr/>
        </p:nvPicPr>
        <p:blipFill>
          <a:blip r:embed="rId2"/>
          <a:stretch>
            <a:fillRect/>
          </a:stretch>
        </p:blipFill>
        <p:spPr>
          <a:xfrm>
            <a:off x="9342018" y="5935146"/>
            <a:ext cx="2261363" cy="562610"/>
          </a:xfrm>
          <a:prstGeom prst="rect">
            <a:avLst/>
          </a:prstGeom>
        </p:spPr>
      </p:pic>
    </p:spTree>
    <p:extLst>
      <p:ext uri="{BB962C8B-B14F-4D97-AF65-F5344CB8AC3E}">
        <p14:creationId xmlns:p14="http://schemas.microsoft.com/office/powerpoint/2010/main" val="4155880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B3DF8-EC86-5C59-469D-80415BE23D7C}"/>
              </a:ext>
            </a:extLst>
          </p:cNvPr>
          <p:cNvSpPr>
            <a:spLocks noGrp="1"/>
          </p:cNvSpPr>
          <p:nvPr>
            <p:ph type="title"/>
          </p:nvPr>
        </p:nvSpPr>
        <p:spPr/>
        <p:txBody>
          <a:bodyPr/>
          <a:lstStyle/>
          <a:p>
            <a:r>
              <a:rPr lang="en-US" sz="3200" b="1" dirty="0"/>
              <a:t>Examination Question</a:t>
            </a:r>
            <a:endParaRPr lang="en-US" sz="3200" dirty="0"/>
          </a:p>
        </p:txBody>
      </p:sp>
      <p:sp>
        <p:nvSpPr>
          <p:cNvPr id="3" name="Content Placeholder 2">
            <a:extLst>
              <a:ext uri="{FF2B5EF4-FFF2-40B4-BE49-F238E27FC236}">
                <a16:creationId xmlns:a16="http://schemas.microsoft.com/office/drawing/2014/main" id="{02993861-9D32-CB83-653D-D16F8182FA10}"/>
              </a:ext>
            </a:extLst>
          </p:cNvPr>
          <p:cNvSpPr>
            <a:spLocks noGrp="1"/>
          </p:cNvSpPr>
          <p:nvPr>
            <p:ph idx="1"/>
          </p:nvPr>
        </p:nvSpPr>
        <p:spPr/>
        <p:txBody>
          <a:bodyPr/>
          <a:lstStyle/>
          <a:p>
            <a:r>
              <a:rPr lang="en-GB" sz="2000" i="1" dirty="0">
                <a:solidFill>
                  <a:srgbClr val="004BD3"/>
                </a:solidFill>
                <a:effectLst/>
                <a:latin typeface="ArialMT"/>
              </a:rPr>
              <a:t>Who has the right to inspect a company’s register of members? Explain the procedure which must be followed. (5 marks) </a:t>
            </a:r>
          </a:p>
          <a:p>
            <a:pPr algn="r"/>
            <a:r>
              <a:rPr lang="en-GB" sz="2000" dirty="0">
                <a:solidFill>
                  <a:srgbClr val="004BD3"/>
                </a:solidFill>
                <a:latin typeface="ArialMT"/>
              </a:rPr>
              <a:t>Q5, Jun23</a:t>
            </a:r>
          </a:p>
          <a:p>
            <a:pPr algn="r"/>
            <a:endParaRPr lang="en-GB" sz="2000" dirty="0">
              <a:solidFill>
                <a:srgbClr val="004BD3"/>
              </a:solidFill>
              <a:effectLst/>
              <a:latin typeface="ArialMT"/>
            </a:endParaRPr>
          </a:p>
          <a:p>
            <a:r>
              <a:rPr lang="en-GB" sz="2000" i="1" dirty="0">
                <a:solidFill>
                  <a:srgbClr val="004BD3"/>
                </a:solidFill>
                <a:effectLst/>
                <a:latin typeface="ArialMT"/>
              </a:rPr>
              <a:t>Explain the circumstances under which a person will be considered to have significant control over a company for the purposes of the Register of People with Significant Control. (5 marks) </a:t>
            </a:r>
          </a:p>
          <a:p>
            <a:pPr algn="r"/>
            <a:r>
              <a:rPr lang="en-GB" sz="2000" dirty="0">
                <a:solidFill>
                  <a:srgbClr val="004BD3"/>
                </a:solidFill>
                <a:latin typeface="ArialMT"/>
              </a:rPr>
              <a:t>Q1, Nov22</a:t>
            </a:r>
            <a:endParaRPr lang="en-GB" sz="2000" dirty="0">
              <a:solidFill>
                <a:srgbClr val="004BD3"/>
              </a:solidFill>
            </a:endParaRPr>
          </a:p>
          <a:p>
            <a:endParaRPr lang="en-GB" sz="2000" i="1" dirty="0">
              <a:solidFill>
                <a:srgbClr val="004BD3"/>
              </a:solidFill>
              <a:effectLst/>
              <a:latin typeface="ArialMT"/>
            </a:endParaRPr>
          </a:p>
          <a:p>
            <a:r>
              <a:rPr lang="en-GB" sz="2000" i="1" dirty="0">
                <a:solidFill>
                  <a:srgbClr val="004BD3"/>
                </a:solidFill>
                <a:effectLst/>
                <a:latin typeface="ArialMT"/>
              </a:rPr>
              <a:t>Explain the distinction between a shareholder and a member of a company. (5 marks) </a:t>
            </a:r>
          </a:p>
          <a:p>
            <a:pPr algn="r"/>
            <a:r>
              <a:rPr lang="en-GB" sz="2000" dirty="0">
                <a:solidFill>
                  <a:srgbClr val="004BD3"/>
                </a:solidFill>
                <a:latin typeface="ArialMT"/>
              </a:rPr>
              <a:t>Q5, Jun22</a:t>
            </a:r>
            <a:endParaRPr lang="en-GB" sz="2000" dirty="0">
              <a:solidFill>
                <a:srgbClr val="004BD3"/>
              </a:solidFill>
            </a:endParaRPr>
          </a:p>
          <a:p>
            <a:endParaRPr lang="en-US" dirty="0"/>
          </a:p>
        </p:txBody>
      </p:sp>
    </p:spTree>
    <p:extLst>
      <p:ext uri="{BB962C8B-B14F-4D97-AF65-F5344CB8AC3E}">
        <p14:creationId xmlns:p14="http://schemas.microsoft.com/office/powerpoint/2010/main" val="1617297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B3DF8-EC86-5C59-469D-80415BE23D7C}"/>
              </a:ext>
            </a:extLst>
          </p:cNvPr>
          <p:cNvSpPr>
            <a:spLocks noGrp="1"/>
          </p:cNvSpPr>
          <p:nvPr>
            <p:ph type="title"/>
          </p:nvPr>
        </p:nvSpPr>
        <p:spPr/>
        <p:txBody>
          <a:bodyPr/>
          <a:lstStyle/>
          <a:p>
            <a:r>
              <a:rPr lang="en-US" sz="3200" b="1" dirty="0"/>
              <a:t>Examination Question</a:t>
            </a:r>
            <a:endParaRPr lang="en-US" sz="3200" dirty="0"/>
          </a:p>
        </p:txBody>
      </p:sp>
      <p:sp>
        <p:nvSpPr>
          <p:cNvPr id="3" name="Content Placeholder 2">
            <a:extLst>
              <a:ext uri="{FF2B5EF4-FFF2-40B4-BE49-F238E27FC236}">
                <a16:creationId xmlns:a16="http://schemas.microsoft.com/office/drawing/2014/main" id="{02993861-9D32-CB83-653D-D16F8182FA10}"/>
              </a:ext>
            </a:extLst>
          </p:cNvPr>
          <p:cNvSpPr>
            <a:spLocks noGrp="1"/>
          </p:cNvSpPr>
          <p:nvPr>
            <p:ph idx="1"/>
          </p:nvPr>
        </p:nvSpPr>
        <p:spPr>
          <a:xfrm>
            <a:off x="431800" y="1497212"/>
            <a:ext cx="11328400" cy="4751387"/>
          </a:xfrm>
        </p:spPr>
        <p:txBody>
          <a:bodyPr/>
          <a:lstStyle/>
          <a:p>
            <a:r>
              <a:rPr lang="en-GB" dirty="0">
                <a:solidFill>
                  <a:srgbClr val="004BD3"/>
                </a:solidFill>
                <a:effectLst/>
                <a:latin typeface="Calibri" panose="020F0502020204030204" pitchFamily="34" charset="0"/>
                <a:cs typeface="Calibri" panose="020F0502020204030204" pitchFamily="34" charset="0"/>
              </a:rPr>
              <a:t>You are the company secretary of Violet plc (Violet). Violet is an international freight forwarding company registered in England. Violet’s directors are Jude, Seth and Noah. It has 20,000 £1 ordinary shares, all of which are held by its parent company Rainbow International plc (Rainbow). In order to raise additional capital, Violet issues a fresh batch of 20,000 £1 ordinary shares bringing its total issued share capital to £40,000. The new shares are allocated as follows: </a:t>
            </a:r>
            <a:endParaRPr lang="en-GB" dirty="0">
              <a:solidFill>
                <a:srgbClr val="004BD3"/>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GB" dirty="0">
                <a:solidFill>
                  <a:srgbClr val="004BD3"/>
                </a:solidFill>
                <a:effectLst/>
                <a:latin typeface="Calibri" panose="020F0502020204030204" pitchFamily="34" charset="0"/>
                <a:cs typeface="Calibri" panose="020F0502020204030204" pitchFamily="34" charset="0"/>
              </a:rPr>
              <a:t>5,000 shares are purchased by Southlands Tennis Club, an unincorporated association. The chair of the Tennis Club is Jude. </a:t>
            </a:r>
          </a:p>
          <a:p>
            <a:pPr>
              <a:buFont typeface="Arial" panose="020B0604020202020204" pitchFamily="34" charset="0"/>
              <a:buChar char="•"/>
            </a:pPr>
            <a:r>
              <a:rPr lang="en-GB" dirty="0">
                <a:solidFill>
                  <a:srgbClr val="004BD3"/>
                </a:solidFill>
                <a:effectLst/>
                <a:latin typeface="Calibri" panose="020F0502020204030204" pitchFamily="34" charset="0"/>
                <a:cs typeface="Calibri" panose="020F0502020204030204" pitchFamily="34" charset="0"/>
              </a:rPr>
              <a:t>12,000 shares are purchased by Image Ltd (Image). Image is a nominee for Navigation plc, one of Violet’s main competitors. </a:t>
            </a:r>
          </a:p>
          <a:p>
            <a:pPr>
              <a:buFont typeface="Arial" panose="020B0604020202020204" pitchFamily="34" charset="0"/>
              <a:buChar char="•"/>
            </a:pPr>
            <a:r>
              <a:rPr lang="en-GB" dirty="0">
                <a:solidFill>
                  <a:srgbClr val="004BD3"/>
                </a:solidFill>
                <a:effectLst/>
                <a:latin typeface="Calibri" panose="020F0502020204030204" pitchFamily="34" charset="0"/>
                <a:cs typeface="Calibri" panose="020F0502020204030204" pitchFamily="34" charset="0"/>
              </a:rPr>
              <a:t>No buyer can be found for the remaining 3,000 shares so the Board decides that Violet should purchase them itself. </a:t>
            </a:r>
          </a:p>
          <a:p>
            <a:pPr>
              <a:buFont typeface="Arial" panose="020B0604020202020204" pitchFamily="34" charset="0"/>
              <a:buChar char="•"/>
            </a:pPr>
            <a:r>
              <a:rPr lang="en-GB" dirty="0">
                <a:solidFill>
                  <a:srgbClr val="004BD3"/>
                </a:solidFill>
                <a:effectLst/>
                <a:latin typeface="Calibri" panose="020F0502020204030204" pitchFamily="34" charset="0"/>
                <a:cs typeface="Calibri" panose="020F0502020204030204" pitchFamily="34" charset="0"/>
              </a:rPr>
              <a:t>Following the issue of new shares, Seth is concerned about the balance of power in the company. He suggests to the other directors that the company’s articles should now be altered to give the directors the power to remove a shareholder, by requiring them to sell their shares to the directors for a fair value at any time. </a:t>
            </a:r>
          </a:p>
          <a:p>
            <a:pPr marL="457200" lvl="1" indent="0">
              <a:buNone/>
            </a:pPr>
            <a:r>
              <a:rPr lang="en-GB" dirty="0">
                <a:solidFill>
                  <a:srgbClr val="004BD3"/>
                </a:solidFill>
                <a:effectLst/>
                <a:latin typeface="Calibri" panose="020F0502020204030204" pitchFamily="34" charset="0"/>
                <a:cs typeface="Calibri" panose="020F0502020204030204" pitchFamily="34" charset="0"/>
              </a:rPr>
              <a:t>(a)  </a:t>
            </a:r>
            <a:r>
              <a:rPr lang="en-GB" dirty="0">
                <a:solidFill>
                  <a:srgbClr val="FF9057"/>
                </a:solidFill>
                <a:effectLst/>
                <a:latin typeface="Calibri" panose="020F0502020204030204" pitchFamily="34" charset="0"/>
                <a:cs typeface="Calibri" panose="020F0502020204030204" pitchFamily="34" charset="0"/>
              </a:rPr>
              <a:t>Discuss the various entries you will make in Violet’s statutory registers. (15 marks)</a:t>
            </a:r>
          </a:p>
          <a:p>
            <a:pPr marL="457200" lvl="1" indent="0">
              <a:buNone/>
            </a:pPr>
            <a:r>
              <a:rPr lang="en-GB" dirty="0">
                <a:solidFill>
                  <a:srgbClr val="004BD3"/>
                </a:solidFill>
                <a:effectLst/>
                <a:latin typeface="Calibri" panose="020F0502020204030204" pitchFamily="34" charset="0"/>
                <a:cs typeface="Calibri" panose="020F0502020204030204" pitchFamily="34" charset="0"/>
              </a:rPr>
              <a:t>(b)  Advise Violet’s directors on whether the company’s articles can be changed in line with Seth’s suggestion. (10 marks) </a:t>
            </a:r>
            <a:endParaRPr lang="en-GB" dirty="0">
              <a:solidFill>
                <a:srgbClr val="004BD3"/>
              </a:solidFill>
              <a:latin typeface="Calibri" panose="020F0502020204030204" pitchFamily="34" charset="0"/>
              <a:cs typeface="Calibri" panose="020F0502020204030204" pitchFamily="34" charset="0"/>
            </a:endParaRPr>
          </a:p>
          <a:p>
            <a:endParaRPr lang="en-GB" dirty="0"/>
          </a:p>
          <a:p>
            <a:endParaRPr lang="en-US" dirty="0"/>
          </a:p>
        </p:txBody>
      </p:sp>
    </p:spTree>
    <p:extLst>
      <p:ext uri="{BB962C8B-B14F-4D97-AF65-F5344CB8AC3E}">
        <p14:creationId xmlns:p14="http://schemas.microsoft.com/office/powerpoint/2010/main" val="448336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2C85B-E2A6-FD58-23DC-AC550EFBF0FD}"/>
              </a:ext>
            </a:extLst>
          </p:cNvPr>
          <p:cNvSpPr>
            <a:spLocks noGrp="1"/>
          </p:cNvSpPr>
          <p:nvPr>
            <p:ph type="title"/>
          </p:nvPr>
        </p:nvSpPr>
        <p:spPr/>
        <p:txBody>
          <a:bodyPr/>
          <a:lstStyle/>
          <a:p>
            <a:r>
              <a:rPr lang="en-US" sz="3200" b="1" dirty="0"/>
              <a:t>Examination Question</a:t>
            </a:r>
            <a:endParaRPr lang="en-US" sz="3200" dirty="0"/>
          </a:p>
        </p:txBody>
      </p:sp>
      <p:sp>
        <p:nvSpPr>
          <p:cNvPr id="3" name="Content Placeholder 2">
            <a:extLst>
              <a:ext uri="{FF2B5EF4-FFF2-40B4-BE49-F238E27FC236}">
                <a16:creationId xmlns:a16="http://schemas.microsoft.com/office/drawing/2014/main" id="{F04EDFE2-FBB9-6696-B87C-F9FDA1182C9C}"/>
              </a:ext>
            </a:extLst>
          </p:cNvPr>
          <p:cNvSpPr>
            <a:spLocks noGrp="1"/>
          </p:cNvSpPr>
          <p:nvPr>
            <p:ph idx="1"/>
          </p:nvPr>
        </p:nvSpPr>
        <p:spPr/>
        <p:txBody>
          <a:bodyPr/>
          <a:lstStyle/>
          <a:p>
            <a:r>
              <a:rPr lang="en-GB" sz="1800" b="1" dirty="0">
                <a:solidFill>
                  <a:srgbClr val="004BD3"/>
                </a:solidFill>
                <a:effectLst/>
                <a:latin typeface="Arial" panose="020B0604020202020204" pitchFamily="34" charset="0"/>
              </a:rPr>
              <a:t>Register of members </a:t>
            </a:r>
            <a:endParaRPr lang="en-GB" dirty="0">
              <a:solidFill>
                <a:srgbClr val="004BD3"/>
              </a:solidFill>
              <a:effectLst/>
            </a:endParaRPr>
          </a:p>
          <a:p>
            <a:r>
              <a:rPr lang="en-GB" dirty="0">
                <a:solidFill>
                  <a:srgbClr val="004BD3"/>
                </a:solidFill>
                <a:latin typeface="ArialMT"/>
              </a:rPr>
              <a:t>T</a:t>
            </a:r>
            <a:r>
              <a:rPr lang="en-GB" sz="1800" dirty="0">
                <a:solidFill>
                  <a:srgbClr val="004BD3"/>
                </a:solidFill>
                <a:effectLst/>
                <a:latin typeface="ArialMT"/>
              </a:rPr>
              <a:t>he register of members under s.113 CA 2006 includes the name and address of each member, the date of registration, the number of shares the member holds and the amount paid or agreed to be paid on the shares. </a:t>
            </a:r>
            <a:endParaRPr lang="en-GB" sz="1800" dirty="0">
              <a:solidFill>
                <a:srgbClr val="004BD3"/>
              </a:solidFill>
              <a:effectLst/>
              <a:latin typeface="SymbolMT"/>
            </a:endParaRPr>
          </a:p>
          <a:p>
            <a:r>
              <a:rPr lang="en-GB" sz="1800" dirty="0">
                <a:solidFill>
                  <a:srgbClr val="004BD3"/>
                </a:solidFill>
                <a:effectLst/>
                <a:latin typeface="ArialMT"/>
              </a:rPr>
              <a:t>It is for the directors to decide whether to enter a prospective member’s name on the register. </a:t>
            </a:r>
            <a:endParaRPr lang="en-GB" sz="1800" dirty="0">
              <a:solidFill>
                <a:srgbClr val="004BD3"/>
              </a:solidFill>
              <a:effectLst/>
              <a:latin typeface="SymbolMT"/>
            </a:endParaRPr>
          </a:p>
          <a:p>
            <a:r>
              <a:rPr lang="en-GB" sz="1800" dirty="0">
                <a:solidFill>
                  <a:srgbClr val="004BD3"/>
                </a:solidFill>
                <a:effectLst/>
                <a:latin typeface="ArialMT"/>
              </a:rPr>
              <a:t>The Tennis Club is an unincorporated association. It has no legal personality and therefore should not be accepted as a member. If the members of the Tennis Club agree, Jude’s name could be entered on the register, with Jude holding the shares on behalf of the Club’s membership. </a:t>
            </a:r>
            <a:endParaRPr lang="en-GB" sz="1800" dirty="0">
              <a:solidFill>
                <a:srgbClr val="004BD3"/>
              </a:solidFill>
              <a:effectLst/>
              <a:latin typeface="SymbolMT"/>
            </a:endParaRPr>
          </a:p>
          <a:p>
            <a:r>
              <a:rPr lang="en-GB" sz="1800" dirty="0">
                <a:solidFill>
                  <a:srgbClr val="004BD3"/>
                </a:solidFill>
                <a:effectLst/>
                <a:latin typeface="ArialMT"/>
              </a:rPr>
              <a:t>There is no prohibition on companies holding shares in other companies, so Image Ltd should be entered on the register. As to beneficial ownership of the shares, see </a:t>
            </a:r>
            <a:r>
              <a:rPr lang="en-GB" sz="1800" b="1" dirty="0">
                <a:solidFill>
                  <a:srgbClr val="004BD3"/>
                </a:solidFill>
                <a:effectLst/>
                <a:latin typeface="Arial" panose="020B0604020202020204" pitchFamily="34" charset="0"/>
              </a:rPr>
              <a:t>Register of interests </a:t>
            </a:r>
            <a:r>
              <a:rPr lang="en-GB" sz="1800" dirty="0">
                <a:solidFill>
                  <a:srgbClr val="004BD3"/>
                </a:solidFill>
                <a:effectLst/>
                <a:latin typeface="ArialMT"/>
              </a:rPr>
              <a:t>below. </a:t>
            </a:r>
            <a:endParaRPr lang="en-GB" sz="1800" dirty="0">
              <a:solidFill>
                <a:srgbClr val="004BD3"/>
              </a:solidFill>
              <a:effectLst/>
              <a:latin typeface="SymbolMT"/>
            </a:endParaRPr>
          </a:p>
          <a:p>
            <a:r>
              <a:rPr lang="en-GB" sz="1800" dirty="0">
                <a:solidFill>
                  <a:srgbClr val="004BD3"/>
                </a:solidFill>
                <a:effectLst/>
                <a:latin typeface="ArialMT"/>
              </a:rPr>
              <a:t>Violet cannot hold shares in itself: </a:t>
            </a:r>
            <a:r>
              <a:rPr lang="en-GB" sz="1800" i="1" dirty="0">
                <a:solidFill>
                  <a:srgbClr val="004BD3"/>
                </a:solidFill>
                <a:effectLst/>
                <a:latin typeface="Arial" panose="020B0604020202020204" pitchFamily="34" charset="0"/>
              </a:rPr>
              <a:t>Trevor v Whitworth (1887). </a:t>
            </a:r>
            <a:r>
              <a:rPr lang="en-GB" sz="1800" dirty="0">
                <a:solidFill>
                  <a:srgbClr val="004BD3"/>
                </a:solidFill>
                <a:effectLst/>
                <a:latin typeface="ArialMT"/>
              </a:rPr>
              <a:t>If as indicated in the question the acquisition has already taken place, it is void. The company and every officer in default has committed a criminal offence. The only way Violet could acquire these shares is via a share buyback. </a:t>
            </a:r>
            <a:endParaRPr lang="en-GB" dirty="0">
              <a:solidFill>
                <a:srgbClr val="004BD3"/>
              </a:solidFill>
              <a:effectLst/>
            </a:endParaRPr>
          </a:p>
          <a:p>
            <a:pPr>
              <a:buFont typeface="Arial" panose="020B0604020202020204" pitchFamily="34" charset="0"/>
              <a:buChar char="•"/>
            </a:pPr>
            <a:endParaRPr lang="en-GB" sz="1800" dirty="0">
              <a:effectLst/>
              <a:latin typeface="SymbolMT"/>
            </a:endParaRPr>
          </a:p>
          <a:p>
            <a:endParaRPr lang="en-US" dirty="0"/>
          </a:p>
        </p:txBody>
      </p:sp>
      <p:pic>
        <p:nvPicPr>
          <p:cNvPr id="4" name="Graphic 3" descr="Tick with solid fill">
            <a:extLst>
              <a:ext uri="{FF2B5EF4-FFF2-40B4-BE49-F238E27FC236}">
                <a16:creationId xmlns:a16="http://schemas.microsoft.com/office/drawing/2014/main" id="{04054B98-01AA-062C-1643-3E0BD4703A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88750" y="2324325"/>
            <a:ext cx="342900" cy="342900"/>
          </a:xfrm>
          <a:prstGeom prst="rect">
            <a:avLst/>
          </a:prstGeom>
        </p:spPr>
      </p:pic>
      <p:pic>
        <p:nvPicPr>
          <p:cNvPr id="5" name="Graphic 4" descr="Tick with solid fill">
            <a:extLst>
              <a:ext uri="{FF2B5EF4-FFF2-40B4-BE49-F238E27FC236}">
                <a16:creationId xmlns:a16="http://schemas.microsoft.com/office/drawing/2014/main" id="{4CE24203-BA7A-0868-EFC6-46AF45503D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92833" y="2495775"/>
            <a:ext cx="342900" cy="342900"/>
          </a:xfrm>
          <a:prstGeom prst="rect">
            <a:avLst/>
          </a:prstGeom>
        </p:spPr>
      </p:pic>
      <p:pic>
        <p:nvPicPr>
          <p:cNvPr id="6" name="Graphic 5" descr="Tick with solid fill">
            <a:extLst>
              <a:ext uri="{FF2B5EF4-FFF2-40B4-BE49-F238E27FC236}">
                <a16:creationId xmlns:a16="http://schemas.microsoft.com/office/drawing/2014/main" id="{FF43AF72-4E63-F9A2-D0BF-1DDDFB25F9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29748" y="2807560"/>
            <a:ext cx="342900" cy="342900"/>
          </a:xfrm>
          <a:prstGeom prst="rect">
            <a:avLst/>
          </a:prstGeom>
        </p:spPr>
      </p:pic>
      <p:pic>
        <p:nvPicPr>
          <p:cNvPr id="7" name="Graphic 6" descr="Tick with solid fill">
            <a:extLst>
              <a:ext uri="{FF2B5EF4-FFF2-40B4-BE49-F238E27FC236}">
                <a16:creationId xmlns:a16="http://schemas.microsoft.com/office/drawing/2014/main" id="{6442CAE8-D494-3E83-BD6C-98837E564C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32471" y="3834191"/>
            <a:ext cx="342900" cy="342900"/>
          </a:xfrm>
          <a:prstGeom prst="rect">
            <a:avLst/>
          </a:prstGeom>
        </p:spPr>
      </p:pic>
      <p:pic>
        <p:nvPicPr>
          <p:cNvPr id="8" name="Graphic 7" descr="Tick with solid fill">
            <a:extLst>
              <a:ext uri="{FF2B5EF4-FFF2-40B4-BE49-F238E27FC236}">
                <a16:creationId xmlns:a16="http://schemas.microsoft.com/office/drawing/2014/main" id="{226A8D2C-B945-FAB9-53EE-1AFD18349B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92445" y="4585744"/>
            <a:ext cx="342900" cy="342900"/>
          </a:xfrm>
          <a:prstGeom prst="rect">
            <a:avLst/>
          </a:prstGeom>
        </p:spPr>
      </p:pic>
      <p:pic>
        <p:nvPicPr>
          <p:cNvPr id="9" name="Graphic 8" descr="Tick with solid fill">
            <a:extLst>
              <a:ext uri="{FF2B5EF4-FFF2-40B4-BE49-F238E27FC236}">
                <a16:creationId xmlns:a16="http://schemas.microsoft.com/office/drawing/2014/main" id="{B178727F-BD07-BC66-1B5C-B71DD2E449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03921" y="5686957"/>
            <a:ext cx="342900" cy="342900"/>
          </a:xfrm>
          <a:prstGeom prst="rect">
            <a:avLst/>
          </a:prstGeom>
        </p:spPr>
      </p:pic>
    </p:spTree>
    <p:extLst>
      <p:ext uri="{BB962C8B-B14F-4D97-AF65-F5344CB8AC3E}">
        <p14:creationId xmlns:p14="http://schemas.microsoft.com/office/powerpoint/2010/main" val="24413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C787B-E83C-9FB2-5DA8-A44AB4ADD51F}"/>
              </a:ext>
            </a:extLst>
          </p:cNvPr>
          <p:cNvSpPr>
            <a:spLocks noGrp="1"/>
          </p:cNvSpPr>
          <p:nvPr>
            <p:ph type="title"/>
          </p:nvPr>
        </p:nvSpPr>
        <p:spPr/>
        <p:txBody>
          <a:bodyPr/>
          <a:lstStyle/>
          <a:p>
            <a:r>
              <a:rPr lang="en-US" sz="3200" b="1" dirty="0"/>
              <a:t>Examination Question</a:t>
            </a:r>
            <a:endParaRPr lang="en-US" sz="3200" dirty="0"/>
          </a:p>
        </p:txBody>
      </p:sp>
      <p:sp>
        <p:nvSpPr>
          <p:cNvPr id="3" name="Content Placeholder 2">
            <a:extLst>
              <a:ext uri="{FF2B5EF4-FFF2-40B4-BE49-F238E27FC236}">
                <a16:creationId xmlns:a16="http://schemas.microsoft.com/office/drawing/2014/main" id="{5243E6F3-2715-E408-2C94-32876A329FF8}"/>
              </a:ext>
            </a:extLst>
          </p:cNvPr>
          <p:cNvSpPr>
            <a:spLocks noGrp="1"/>
          </p:cNvSpPr>
          <p:nvPr>
            <p:ph idx="1"/>
          </p:nvPr>
        </p:nvSpPr>
        <p:spPr/>
        <p:txBody>
          <a:bodyPr/>
          <a:lstStyle/>
          <a:p>
            <a:r>
              <a:rPr lang="en-GB" sz="1800" dirty="0">
                <a:solidFill>
                  <a:srgbClr val="004BD3"/>
                </a:solidFill>
                <a:effectLst/>
                <a:latin typeface="ArialMT"/>
              </a:rPr>
              <a:t>As Image Ltd is the legal owner of 3,000 shares, Image’s name must be entered in the register of members. However, the beneficial owner is Navigation Plc. </a:t>
            </a:r>
            <a:endParaRPr lang="en-GB" sz="1800" dirty="0">
              <a:solidFill>
                <a:srgbClr val="004BD3"/>
              </a:solidFill>
              <a:effectLst/>
              <a:latin typeface="SymbolMT"/>
            </a:endParaRPr>
          </a:p>
          <a:p>
            <a:r>
              <a:rPr lang="en-GB" sz="1800" dirty="0">
                <a:solidFill>
                  <a:srgbClr val="004BD3"/>
                </a:solidFill>
                <a:effectLst/>
                <a:latin typeface="ArialMT"/>
              </a:rPr>
              <a:t>Under s.793 CA 2006, Violet could issue a notice to Navigation requiring it to confirm whether it has an interest in the shares and if it does, to provide information regarding that interest. </a:t>
            </a:r>
            <a:endParaRPr lang="en-GB" sz="1800" dirty="0">
              <a:solidFill>
                <a:srgbClr val="004BD3"/>
              </a:solidFill>
              <a:effectLst/>
              <a:latin typeface="SymbolMT"/>
            </a:endParaRPr>
          </a:p>
          <a:p>
            <a:r>
              <a:rPr lang="en-GB" sz="1800" dirty="0">
                <a:solidFill>
                  <a:srgbClr val="004BD3"/>
                </a:solidFill>
                <a:effectLst/>
                <a:latin typeface="ArialMT"/>
              </a:rPr>
              <a:t>Of course, Violet can only issue the notice if it knows or has cause to believe that Navigation has an interest in the shares. </a:t>
            </a:r>
            <a:endParaRPr lang="en-GB" sz="1800" dirty="0">
              <a:solidFill>
                <a:srgbClr val="004BD3"/>
              </a:solidFill>
              <a:effectLst/>
              <a:latin typeface="SymbolMT"/>
            </a:endParaRPr>
          </a:p>
          <a:p>
            <a:r>
              <a:rPr lang="en-GB" sz="1800" dirty="0">
                <a:solidFill>
                  <a:srgbClr val="004BD3"/>
                </a:solidFill>
                <a:effectLst/>
                <a:latin typeface="ArialMT"/>
              </a:rPr>
              <a:t>If Navigation does disclose information regarding its interest, then Violet must enter the information on a register of interests disclosed: s.808. </a:t>
            </a:r>
          </a:p>
          <a:p>
            <a:r>
              <a:rPr lang="en-GB" sz="1800" dirty="0">
                <a:solidFill>
                  <a:srgbClr val="004BD3"/>
                </a:solidFill>
                <a:effectLst/>
                <a:latin typeface="ArialMT"/>
              </a:rPr>
              <a:t>Any person can inspect the register free of charge: s.811. </a:t>
            </a:r>
            <a:endParaRPr lang="en-GB" sz="1800" dirty="0">
              <a:solidFill>
                <a:srgbClr val="004BD3"/>
              </a:solidFill>
              <a:effectLst/>
              <a:latin typeface="SymbolMT"/>
            </a:endParaRPr>
          </a:p>
          <a:p>
            <a:endParaRPr lang="en-US" dirty="0"/>
          </a:p>
        </p:txBody>
      </p:sp>
      <p:pic>
        <p:nvPicPr>
          <p:cNvPr id="4" name="Graphic 3" descr="Tick with solid fill">
            <a:extLst>
              <a:ext uri="{FF2B5EF4-FFF2-40B4-BE49-F238E27FC236}">
                <a16:creationId xmlns:a16="http://schemas.microsoft.com/office/drawing/2014/main" id="{F8C19275-C446-1675-4D9F-314864087A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4233" y="1955615"/>
            <a:ext cx="342900" cy="342900"/>
          </a:xfrm>
          <a:prstGeom prst="rect">
            <a:avLst/>
          </a:prstGeom>
        </p:spPr>
      </p:pic>
      <p:pic>
        <p:nvPicPr>
          <p:cNvPr id="5" name="Graphic 4" descr="Tick with solid fill">
            <a:extLst>
              <a:ext uri="{FF2B5EF4-FFF2-40B4-BE49-F238E27FC236}">
                <a16:creationId xmlns:a16="http://schemas.microsoft.com/office/drawing/2014/main" id="{4C076CAD-03D0-80F2-EBB5-E7ACF1642B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4528" y="2697951"/>
            <a:ext cx="342900" cy="342900"/>
          </a:xfrm>
          <a:prstGeom prst="rect">
            <a:avLst/>
          </a:prstGeom>
        </p:spPr>
      </p:pic>
      <p:pic>
        <p:nvPicPr>
          <p:cNvPr id="6" name="Graphic 5" descr="Tick with solid fill">
            <a:extLst>
              <a:ext uri="{FF2B5EF4-FFF2-40B4-BE49-F238E27FC236}">
                <a16:creationId xmlns:a16="http://schemas.microsoft.com/office/drawing/2014/main" id="{3CEF4A11-EC54-E3F3-CAB5-4001939817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4617" y="3429000"/>
            <a:ext cx="342900" cy="342900"/>
          </a:xfrm>
          <a:prstGeom prst="rect">
            <a:avLst/>
          </a:prstGeom>
        </p:spPr>
      </p:pic>
      <p:pic>
        <p:nvPicPr>
          <p:cNvPr id="7" name="Graphic 6" descr="Tick with solid fill">
            <a:extLst>
              <a:ext uri="{FF2B5EF4-FFF2-40B4-BE49-F238E27FC236}">
                <a16:creationId xmlns:a16="http://schemas.microsoft.com/office/drawing/2014/main" id="{AE4C522A-32E4-448F-448B-D1F139E706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66102" y="4182621"/>
            <a:ext cx="342900" cy="342900"/>
          </a:xfrm>
          <a:prstGeom prst="rect">
            <a:avLst/>
          </a:prstGeom>
        </p:spPr>
      </p:pic>
      <p:pic>
        <p:nvPicPr>
          <p:cNvPr id="8" name="Graphic 7" descr="Tick with solid fill">
            <a:extLst>
              <a:ext uri="{FF2B5EF4-FFF2-40B4-BE49-F238E27FC236}">
                <a16:creationId xmlns:a16="http://schemas.microsoft.com/office/drawing/2014/main" id="{B7F1EB57-EEA5-E568-1EF9-B565D46CD9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36224" y="4525521"/>
            <a:ext cx="342900" cy="342900"/>
          </a:xfrm>
          <a:prstGeom prst="rect">
            <a:avLst/>
          </a:prstGeom>
        </p:spPr>
      </p:pic>
    </p:spTree>
    <p:extLst>
      <p:ext uri="{BB962C8B-B14F-4D97-AF65-F5344CB8AC3E}">
        <p14:creationId xmlns:p14="http://schemas.microsoft.com/office/powerpoint/2010/main" val="3566105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40813-6583-32E0-84F2-687FA4BC5D19}"/>
              </a:ext>
            </a:extLst>
          </p:cNvPr>
          <p:cNvSpPr>
            <a:spLocks noGrp="1"/>
          </p:cNvSpPr>
          <p:nvPr>
            <p:ph type="title"/>
          </p:nvPr>
        </p:nvSpPr>
        <p:spPr/>
        <p:txBody>
          <a:bodyPr/>
          <a:lstStyle/>
          <a:p>
            <a:r>
              <a:rPr lang="en-US" sz="3200" b="1" dirty="0"/>
              <a:t>Examination Question</a:t>
            </a:r>
            <a:endParaRPr lang="en-US" sz="3200" dirty="0"/>
          </a:p>
        </p:txBody>
      </p:sp>
      <p:sp>
        <p:nvSpPr>
          <p:cNvPr id="3" name="Content Placeholder 2">
            <a:extLst>
              <a:ext uri="{FF2B5EF4-FFF2-40B4-BE49-F238E27FC236}">
                <a16:creationId xmlns:a16="http://schemas.microsoft.com/office/drawing/2014/main" id="{97C8CB1D-B708-2DA1-A7B5-6335ABA8E660}"/>
              </a:ext>
            </a:extLst>
          </p:cNvPr>
          <p:cNvSpPr>
            <a:spLocks noGrp="1"/>
          </p:cNvSpPr>
          <p:nvPr>
            <p:ph idx="1"/>
          </p:nvPr>
        </p:nvSpPr>
        <p:spPr/>
        <p:txBody>
          <a:bodyPr/>
          <a:lstStyle/>
          <a:p>
            <a:r>
              <a:rPr lang="en-GB" b="1" dirty="0">
                <a:solidFill>
                  <a:srgbClr val="004BD3"/>
                </a:solidFill>
                <a:effectLst/>
                <a:latin typeface="Arial" panose="020B0604020202020204" pitchFamily="34" charset="0"/>
              </a:rPr>
              <a:t>PSC register </a:t>
            </a:r>
            <a:endParaRPr lang="en-GB" dirty="0">
              <a:solidFill>
                <a:srgbClr val="004BD3"/>
              </a:solidFill>
              <a:effectLst/>
            </a:endParaRPr>
          </a:p>
          <a:p>
            <a:pPr marL="14288"/>
            <a:r>
              <a:rPr lang="en-GB" dirty="0">
                <a:solidFill>
                  <a:srgbClr val="004BD3"/>
                </a:solidFill>
                <a:effectLst/>
                <a:latin typeface="ArialMT"/>
              </a:rPr>
              <a:t>Because of possible issues of transparency resulting from nominee arrangements, and because the s.793 notice is only of use if Violet knows or suspects that Navigation is interested in its shares, the register of interests may not provide complete information on all persons with an interest in the company’s shares. </a:t>
            </a:r>
          </a:p>
          <a:p>
            <a:pPr marL="14288"/>
            <a:r>
              <a:rPr lang="en-GB" dirty="0">
                <a:solidFill>
                  <a:srgbClr val="004BD3"/>
                </a:solidFill>
                <a:effectLst/>
                <a:latin typeface="ArialMT"/>
              </a:rPr>
              <a:t>The CA 2006 (Part 21A) therefore requires companies to maintain a register of persons with significant control. </a:t>
            </a:r>
          </a:p>
          <a:p>
            <a:pPr marL="14288"/>
            <a:r>
              <a:rPr lang="en-GB" dirty="0">
                <a:solidFill>
                  <a:srgbClr val="004BD3"/>
                </a:solidFill>
                <a:effectLst/>
                <a:latin typeface="ArialMT"/>
              </a:rPr>
              <a:t>A person with significant control is defined in Schedule 1A CA 2006. The definition includes any person holding (directly or indirectly) more than 25% of the company’s shares. </a:t>
            </a:r>
          </a:p>
          <a:p>
            <a:pPr marL="14288"/>
            <a:r>
              <a:rPr lang="en-GB" dirty="0">
                <a:solidFill>
                  <a:srgbClr val="004BD3"/>
                </a:solidFill>
                <a:effectLst/>
                <a:latin typeface="ArialMT"/>
              </a:rPr>
              <a:t>Violet must take reasonable steps to find out if there is a registrable person – perhaps by requesting this information when the shares are allotted. </a:t>
            </a:r>
            <a:endParaRPr lang="en-GB" dirty="0">
              <a:solidFill>
                <a:srgbClr val="004BD3"/>
              </a:solidFill>
              <a:effectLst/>
              <a:latin typeface="SymbolMT"/>
            </a:endParaRPr>
          </a:p>
          <a:p>
            <a:pPr marL="14288"/>
            <a:r>
              <a:rPr lang="en-GB" dirty="0">
                <a:solidFill>
                  <a:srgbClr val="004BD3"/>
                </a:solidFill>
                <a:effectLst/>
                <a:latin typeface="ArialMT"/>
              </a:rPr>
              <a:t>As Navigation holds 12,000 of the 37,000 remaining shares in issue, it is a person with significant control and the details set out in s.790K should be entered in the register. </a:t>
            </a:r>
            <a:endParaRPr lang="en-GB" dirty="0">
              <a:solidFill>
                <a:srgbClr val="004BD3"/>
              </a:solidFill>
              <a:effectLst/>
              <a:latin typeface="SymbolMT"/>
            </a:endParaRPr>
          </a:p>
          <a:p>
            <a:pPr marL="14288"/>
            <a:r>
              <a:rPr lang="en-GB" dirty="0">
                <a:solidFill>
                  <a:srgbClr val="004BD3"/>
                </a:solidFill>
                <a:effectLst/>
                <a:latin typeface="ArialMT"/>
              </a:rPr>
              <a:t>Rainbow is also a PSC and its details should also appear. </a:t>
            </a:r>
            <a:endParaRPr lang="en-GB" dirty="0">
              <a:solidFill>
                <a:srgbClr val="004BD3"/>
              </a:solidFill>
              <a:effectLst/>
              <a:latin typeface="SymbolMT"/>
            </a:endParaRPr>
          </a:p>
          <a:p>
            <a:endParaRPr lang="en-US" dirty="0"/>
          </a:p>
        </p:txBody>
      </p:sp>
      <p:pic>
        <p:nvPicPr>
          <p:cNvPr id="4" name="Graphic 3" descr="Tick with solid fill">
            <a:extLst>
              <a:ext uri="{FF2B5EF4-FFF2-40B4-BE49-F238E27FC236}">
                <a16:creationId xmlns:a16="http://schemas.microsoft.com/office/drawing/2014/main" id="{DD03FFDA-A131-BDF1-9EBF-4DC954C43F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46772" y="2648789"/>
            <a:ext cx="342900" cy="342900"/>
          </a:xfrm>
          <a:prstGeom prst="rect">
            <a:avLst/>
          </a:prstGeom>
        </p:spPr>
      </p:pic>
      <p:pic>
        <p:nvPicPr>
          <p:cNvPr id="5" name="Graphic 4" descr="Tick with solid fill">
            <a:extLst>
              <a:ext uri="{FF2B5EF4-FFF2-40B4-BE49-F238E27FC236}">
                <a16:creationId xmlns:a16="http://schemas.microsoft.com/office/drawing/2014/main" id="{5F53E2FE-2F67-A257-A545-6F10D45740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760200" y="3086100"/>
            <a:ext cx="342900" cy="342900"/>
          </a:xfrm>
          <a:prstGeom prst="rect">
            <a:avLst/>
          </a:prstGeom>
        </p:spPr>
      </p:pic>
      <p:pic>
        <p:nvPicPr>
          <p:cNvPr id="6" name="Graphic 5" descr="Tick with solid fill">
            <a:extLst>
              <a:ext uri="{FF2B5EF4-FFF2-40B4-BE49-F238E27FC236}">
                <a16:creationId xmlns:a16="http://schemas.microsoft.com/office/drawing/2014/main" id="{29C337C6-035F-2A4E-EACA-3B3D8A8188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61469" y="3834191"/>
            <a:ext cx="342900" cy="342900"/>
          </a:xfrm>
          <a:prstGeom prst="rect">
            <a:avLst/>
          </a:prstGeom>
        </p:spPr>
      </p:pic>
      <p:pic>
        <p:nvPicPr>
          <p:cNvPr id="7" name="Graphic 6" descr="Tick with solid fill">
            <a:extLst>
              <a:ext uri="{FF2B5EF4-FFF2-40B4-BE49-F238E27FC236}">
                <a16:creationId xmlns:a16="http://schemas.microsoft.com/office/drawing/2014/main" id="{3B918092-5398-DF56-E538-EA96470F0BE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61469" y="5332996"/>
            <a:ext cx="342900" cy="342900"/>
          </a:xfrm>
          <a:prstGeom prst="rect">
            <a:avLst/>
          </a:prstGeom>
        </p:spPr>
      </p:pic>
      <p:pic>
        <p:nvPicPr>
          <p:cNvPr id="10" name="Graphic 9" descr="Tick with solid fill">
            <a:extLst>
              <a:ext uri="{FF2B5EF4-FFF2-40B4-BE49-F238E27FC236}">
                <a16:creationId xmlns:a16="http://schemas.microsoft.com/office/drawing/2014/main" id="{6972C306-4D58-E4AE-CDB7-BEF024A17F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18569" y="5824233"/>
            <a:ext cx="342900" cy="342900"/>
          </a:xfrm>
          <a:prstGeom prst="rect">
            <a:avLst/>
          </a:prstGeom>
        </p:spPr>
      </p:pic>
      <p:pic>
        <p:nvPicPr>
          <p:cNvPr id="11" name="Graphic 10" descr="Tick with solid fill">
            <a:extLst>
              <a:ext uri="{FF2B5EF4-FFF2-40B4-BE49-F238E27FC236}">
                <a16:creationId xmlns:a16="http://schemas.microsoft.com/office/drawing/2014/main" id="{BB54B95F-EF72-8F42-611E-12C6D00516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49211" y="4580828"/>
            <a:ext cx="342900" cy="342900"/>
          </a:xfrm>
          <a:prstGeom prst="rect">
            <a:avLst/>
          </a:prstGeom>
        </p:spPr>
      </p:pic>
    </p:spTree>
    <p:extLst>
      <p:ext uri="{BB962C8B-B14F-4D97-AF65-F5344CB8AC3E}">
        <p14:creationId xmlns:p14="http://schemas.microsoft.com/office/powerpoint/2010/main" val="1465930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B5509-7851-4A44-8A9C-7C5B274D3DC4}"/>
              </a:ext>
            </a:extLst>
          </p:cNvPr>
          <p:cNvSpPr>
            <a:spLocks noGrp="1"/>
          </p:cNvSpPr>
          <p:nvPr>
            <p:ph type="ctrTitle"/>
          </p:nvPr>
        </p:nvSpPr>
        <p:spPr/>
        <p:txBody>
          <a:bodyPr/>
          <a:lstStyle/>
          <a:p>
            <a:r>
              <a:rPr lang="en-GB" sz="4000" dirty="0"/>
              <a:t>Members’ remedies</a:t>
            </a:r>
            <a:endParaRPr lang="en-US" dirty="0"/>
          </a:p>
        </p:txBody>
      </p:sp>
      <p:sp>
        <p:nvSpPr>
          <p:cNvPr id="3" name="Subtitle 2">
            <a:extLst>
              <a:ext uri="{FF2B5EF4-FFF2-40B4-BE49-F238E27FC236}">
                <a16:creationId xmlns:a16="http://schemas.microsoft.com/office/drawing/2014/main" id="{2A5C62F0-23AE-5A4D-BEBD-F70ABF586379}"/>
              </a:ext>
            </a:extLst>
          </p:cNvPr>
          <p:cNvSpPr>
            <a:spLocks noGrp="1"/>
          </p:cNvSpPr>
          <p:nvPr>
            <p:ph type="subTitle" idx="1"/>
          </p:nvPr>
        </p:nvSpPr>
        <p:spPr>
          <a:xfrm>
            <a:off x="368024" y="3664531"/>
            <a:ext cx="9328376" cy="997712"/>
          </a:xfrm>
        </p:spPr>
        <p:txBody>
          <a:bodyPr/>
          <a:lstStyle/>
          <a:p>
            <a:endParaRPr lang="en-US" dirty="0"/>
          </a:p>
        </p:txBody>
      </p:sp>
    </p:spTree>
    <p:extLst>
      <p:ext uri="{BB962C8B-B14F-4D97-AF65-F5344CB8AC3E}">
        <p14:creationId xmlns:p14="http://schemas.microsoft.com/office/powerpoint/2010/main" val="4241895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310B-E309-A6F7-EF2C-BA47BECD6A49}"/>
              </a:ext>
            </a:extLst>
          </p:cNvPr>
          <p:cNvSpPr>
            <a:spLocks noGrp="1"/>
          </p:cNvSpPr>
          <p:nvPr>
            <p:ph type="title"/>
          </p:nvPr>
        </p:nvSpPr>
        <p:spPr/>
        <p:txBody>
          <a:bodyPr/>
          <a:lstStyle/>
          <a:p>
            <a:pPr algn="l"/>
            <a:r>
              <a:rPr lang="en-US" sz="3200" b="1" dirty="0">
                <a:solidFill>
                  <a:srgbClr val="004BD3"/>
                </a:solidFill>
              </a:rPr>
              <a:t>Agenda</a:t>
            </a:r>
          </a:p>
        </p:txBody>
      </p:sp>
      <p:sp>
        <p:nvSpPr>
          <p:cNvPr id="3" name="Content Placeholder 2">
            <a:extLst>
              <a:ext uri="{FF2B5EF4-FFF2-40B4-BE49-F238E27FC236}">
                <a16:creationId xmlns:a16="http://schemas.microsoft.com/office/drawing/2014/main" id="{B2EAC9D0-7F72-040E-8A0D-40AB97843E6F}"/>
              </a:ext>
            </a:extLst>
          </p:cNvPr>
          <p:cNvSpPr>
            <a:spLocks noGrp="1"/>
          </p:cNvSpPr>
          <p:nvPr>
            <p:ph idx="1"/>
          </p:nvPr>
        </p:nvSpPr>
        <p:spPr>
          <a:xfrm>
            <a:off x="431800" y="1527196"/>
            <a:ext cx="8229600" cy="4469130"/>
          </a:xfrm>
        </p:spPr>
        <p:txBody>
          <a:bodyPr>
            <a:normAutofit/>
          </a:bodyPr>
          <a:lstStyle/>
          <a:p>
            <a:pPr marL="342900" indent="-342900">
              <a:buFont typeface="Arial" panose="020B0604020202020204" pitchFamily="34" charset="0"/>
              <a:buChar char="•"/>
            </a:pPr>
            <a:r>
              <a:rPr lang="en-GB" sz="2400" dirty="0">
                <a:solidFill>
                  <a:srgbClr val="004BD3"/>
                </a:solidFill>
                <a:effectLst/>
                <a:latin typeface="ArialMT"/>
              </a:rPr>
              <a:t>Personal, representative and corporate actions </a:t>
            </a:r>
            <a:endParaRPr lang="en-GB" sz="2400" dirty="0">
              <a:solidFill>
                <a:srgbClr val="004BD3"/>
              </a:solidFill>
              <a:effectLst/>
              <a:latin typeface="FrutigerLTStd"/>
            </a:endParaRPr>
          </a:p>
          <a:p>
            <a:pPr marL="342900" indent="-342900">
              <a:buFont typeface="Arial" panose="020B0604020202020204" pitchFamily="34" charset="0"/>
              <a:buChar char="•"/>
            </a:pPr>
            <a:r>
              <a:rPr lang="en-GB" sz="2400" dirty="0">
                <a:solidFill>
                  <a:srgbClr val="004BD3"/>
                </a:solidFill>
                <a:effectLst/>
                <a:latin typeface="ArialMT"/>
              </a:rPr>
              <a:t>The derivative claim </a:t>
            </a:r>
            <a:endParaRPr lang="en-GB" sz="2400" dirty="0">
              <a:solidFill>
                <a:srgbClr val="004BD3"/>
              </a:solidFill>
              <a:effectLst/>
              <a:latin typeface="FrutigerLTStd"/>
            </a:endParaRPr>
          </a:p>
          <a:p>
            <a:pPr marL="342900" indent="-342900">
              <a:buFont typeface="Arial" panose="020B0604020202020204" pitchFamily="34" charset="0"/>
              <a:buChar char="•"/>
            </a:pPr>
            <a:r>
              <a:rPr lang="en-GB" sz="2400" dirty="0">
                <a:solidFill>
                  <a:srgbClr val="004BD3"/>
                </a:solidFill>
                <a:effectLst/>
                <a:latin typeface="ArialMT"/>
              </a:rPr>
              <a:t>The unfair prejudice remedy </a:t>
            </a:r>
            <a:endParaRPr lang="en-GB" sz="2400" dirty="0">
              <a:solidFill>
                <a:srgbClr val="004BD3"/>
              </a:solidFill>
              <a:effectLst/>
              <a:latin typeface="FrutigerLTStd"/>
            </a:endParaRPr>
          </a:p>
          <a:p>
            <a:pPr marL="342900" indent="-342900">
              <a:buFont typeface="Arial" panose="020B0604020202020204" pitchFamily="34" charset="0"/>
              <a:buChar char="•"/>
            </a:pPr>
            <a:r>
              <a:rPr lang="en-GB" sz="2400" dirty="0">
                <a:solidFill>
                  <a:srgbClr val="004BD3"/>
                </a:solidFill>
                <a:effectLst/>
                <a:latin typeface="ArialMT"/>
              </a:rPr>
              <a:t>The petition for winding up </a:t>
            </a:r>
            <a:endParaRPr lang="en-GB" sz="2400" dirty="0">
              <a:solidFill>
                <a:srgbClr val="004BD3"/>
              </a:solidFill>
              <a:effectLst/>
              <a:latin typeface="FrutigerLTStd"/>
            </a:endParaRPr>
          </a:p>
          <a:p>
            <a:endParaRPr lang="en-US" dirty="0"/>
          </a:p>
        </p:txBody>
      </p:sp>
    </p:spTree>
    <p:extLst>
      <p:ext uri="{BB962C8B-B14F-4D97-AF65-F5344CB8AC3E}">
        <p14:creationId xmlns:p14="http://schemas.microsoft.com/office/powerpoint/2010/main" val="3896042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A663F-9C7D-3A3A-CDB4-FBD46B63C857}"/>
              </a:ext>
            </a:extLst>
          </p:cNvPr>
          <p:cNvSpPr>
            <a:spLocks noGrp="1"/>
          </p:cNvSpPr>
          <p:nvPr>
            <p:ph type="title"/>
          </p:nvPr>
        </p:nvSpPr>
        <p:spPr/>
        <p:txBody>
          <a:bodyPr/>
          <a:lstStyle/>
          <a:p>
            <a:r>
              <a:rPr lang="en-US" sz="3200" b="1" dirty="0">
                <a:solidFill>
                  <a:srgbClr val="004BD3"/>
                </a:solidFill>
              </a:rPr>
              <a:t>Schedule of Sessions</a:t>
            </a:r>
          </a:p>
        </p:txBody>
      </p:sp>
      <p:sp>
        <p:nvSpPr>
          <p:cNvPr id="3" name="Content Placeholder 2">
            <a:extLst>
              <a:ext uri="{FF2B5EF4-FFF2-40B4-BE49-F238E27FC236}">
                <a16:creationId xmlns:a16="http://schemas.microsoft.com/office/drawing/2014/main" id="{2A80A9B2-909E-2437-7A53-6628E270AEDE}"/>
              </a:ext>
            </a:extLst>
          </p:cNvPr>
          <p:cNvSpPr>
            <a:spLocks noGrp="1"/>
          </p:cNvSpPr>
          <p:nvPr>
            <p:ph idx="1"/>
          </p:nvPr>
        </p:nvSpPr>
        <p:spPr/>
        <p:txBody>
          <a:bodyPr/>
          <a:lstStyle/>
          <a:p>
            <a:pPr algn="l"/>
            <a:r>
              <a:rPr lang="en-GB" sz="2400" b="0" i="0" u="none" strike="noStrike" dirty="0">
                <a:solidFill>
                  <a:srgbClr val="004BD3"/>
                </a:solidFill>
                <a:effectLst/>
                <a:latin typeface="Calibri" panose="020F0502020204030204" pitchFamily="34" charset="0"/>
              </a:rPr>
              <a:t>Session 1:        </a:t>
            </a:r>
            <a:r>
              <a:rPr lang="en-GB" sz="2400" b="0" i="0" u="none" strike="noStrike" dirty="0">
                <a:solidFill>
                  <a:srgbClr val="FF9057"/>
                </a:solidFill>
                <a:effectLst/>
                <a:latin typeface="Calibri" panose="020F0502020204030204" pitchFamily="34" charset="0"/>
              </a:rPr>
              <a:t>	</a:t>
            </a:r>
            <a:r>
              <a:rPr lang="en-GB" sz="2400" b="0" i="0" u="none" strike="noStrike" dirty="0">
                <a:solidFill>
                  <a:srgbClr val="004BD3"/>
                </a:solidFill>
                <a:effectLst/>
                <a:latin typeface="Calibri" panose="020F0502020204030204" pitchFamily="34" charset="0"/>
              </a:rPr>
              <a:t>Business Structures</a:t>
            </a:r>
          </a:p>
          <a:p>
            <a:pPr marL="1955800" algn="l"/>
            <a:r>
              <a:rPr lang="en-GB" sz="2400" b="0" i="0" u="none" strike="noStrike" dirty="0">
                <a:solidFill>
                  <a:srgbClr val="004BD3"/>
                </a:solidFill>
                <a:effectLst/>
                <a:latin typeface="Calibri" panose="020F0502020204030204" pitchFamily="34" charset="0"/>
              </a:rPr>
              <a:t>Constitution and legally binding the company</a:t>
            </a:r>
            <a:r>
              <a:rPr lang="en-GB" sz="2400" b="1" i="0" u="none" strike="noStrike" dirty="0">
                <a:solidFill>
                  <a:srgbClr val="004BD3"/>
                </a:solidFill>
                <a:effectLst/>
                <a:latin typeface="Calibri" panose="020F0502020204030204" pitchFamily="34" charset="0"/>
              </a:rPr>
              <a:t> </a:t>
            </a:r>
            <a:endParaRPr lang="en-GB" sz="2400" b="0" i="0" u="none" strike="noStrike" dirty="0">
              <a:solidFill>
                <a:srgbClr val="004BD3"/>
              </a:solidFill>
              <a:effectLst/>
              <a:latin typeface="Calibri" panose="020F0502020204030204" pitchFamily="34" charset="0"/>
            </a:endParaRPr>
          </a:p>
          <a:p>
            <a:pPr algn="l"/>
            <a:r>
              <a:rPr lang="en-GB" sz="2400" b="0" i="0" u="none" strike="noStrike" dirty="0">
                <a:solidFill>
                  <a:srgbClr val="004BD3"/>
                </a:solidFill>
                <a:effectLst/>
                <a:latin typeface="Calibri" panose="020F0502020204030204" pitchFamily="34" charset="0"/>
              </a:rPr>
              <a:t>Session 2:        	The board of directors</a:t>
            </a:r>
          </a:p>
          <a:p>
            <a:pPr marL="1955800" algn="l"/>
            <a:r>
              <a:rPr lang="en-GB" sz="2400" b="0" i="0" u="none" strike="noStrike" dirty="0">
                <a:solidFill>
                  <a:srgbClr val="004BD3"/>
                </a:solidFill>
                <a:effectLst/>
                <a:latin typeface="Calibri" panose="020F0502020204030204" pitchFamily="34" charset="0"/>
              </a:rPr>
              <a:t>Directors’ duties</a:t>
            </a:r>
          </a:p>
          <a:p>
            <a:pPr algn="l"/>
            <a:r>
              <a:rPr lang="en-GB" sz="2400" b="0" i="0" u="none" strike="noStrike" dirty="0">
                <a:solidFill>
                  <a:srgbClr val="004BD3"/>
                </a:solidFill>
                <a:effectLst/>
                <a:latin typeface="Calibri" panose="020F0502020204030204" pitchFamily="34" charset="0"/>
              </a:rPr>
              <a:t>Session 3:    		  </a:t>
            </a:r>
            <a:r>
              <a:rPr lang="en-GB" sz="2400" b="0" i="0" u="none" strike="noStrike" dirty="0">
                <a:solidFill>
                  <a:srgbClr val="FF9057"/>
                </a:solidFill>
                <a:effectLst/>
                <a:latin typeface="Calibri" panose="020F0502020204030204" pitchFamily="34" charset="0"/>
              </a:rPr>
              <a:t> Membership</a:t>
            </a:r>
          </a:p>
          <a:p>
            <a:pPr marL="1911350" algn="l"/>
            <a:r>
              <a:rPr lang="en-GB" sz="2400" b="0" i="0" u="none" strike="noStrike" dirty="0">
                <a:solidFill>
                  <a:srgbClr val="FF9057"/>
                </a:solidFill>
                <a:effectLst/>
                <a:latin typeface="Calibri" panose="020F0502020204030204" pitchFamily="34" charset="0"/>
              </a:rPr>
              <a:t>Members’ remedies</a:t>
            </a:r>
          </a:p>
          <a:p>
            <a:pPr algn="l"/>
            <a:r>
              <a:rPr lang="en-GB" sz="2400" b="0" i="0" u="none" strike="noStrike" dirty="0">
                <a:solidFill>
                  <a:srgbClr val="004BD3"/>
                </a:solidFill>
                <a:effectLst/>
                <a:latin typeface="Calibri" panose="020F0502020204030204" pitchFamily="34" charset="0"/>
              </a:rPr>
              <a:t>Session 4:       	   Shares and share capital</a:t>
            </a:r>
          </a:p>
          <a:p>
            <a:pPr marL="1911350" lvl="1" indent="0">
              <a:buNone/>
            </a:pPr>
            <a:r>
              <a:rPr lang="en-GB" sz="2400" b="0" i="0" u="none" strike="noStrike" dirty="0">
                <a:solidFill>
                  <a:srgbClr val="004BD3"/>
                </a:solidFill>
                <a:effectLst/>
                <a:latin typeface="Calibri" panose="020F0502020204030204" pitchFamily="34" charset="0"/>
              </a:rPr>
              <a:t>Liquidation &amp; dissolution</a:t>
            </a:r>
          </a:p>
          <a:p>
            <a:pPr algn="l"/>
            <a:endParaRPr lang="en-GB" b="0" i="0" u="none" strike="noStrike" dirty="0">
              <a:solidFill>
                <a:srgbClr val="004BD3"/>
              </a:solidFill>
              <a:effectLst/>
              <a:latin typeface="Helvetica" pitchFamily="2" charset="0"/>
            </a:endParaRPr>
          </a:p>
          <a:p>
            <a:endParaRPr lang="en-US" dirty="0"/>
          </a:p>
        </p:txBody>
      </p:sp>
    </p:spTree>
    <p:extLst>
      <p:ext uri="{BB962C8B-B14F-4D97-AF65-F5344CB8AC3E}">
        <p14:creationId xmlns:p14="http://schemas.microsoft.com/office/powerpoint/2010/main" val="3772374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E9A10-6DF0-9532-9497-C1B58329F6AF}"/>
              </a:ext>
            </a:extLst>
          </p:cNvPr>
          <p:cNvSpPr>
            <a:spLocks noGrp="1"/>
          </p:cNvSpPr>
          <p:nvPr>
            <p:ph type="title"/>
          </p:nvPr>
        </p:nvSpPr>
        <p:spPr/>
        <p:txBody>
          <a:bodyPr/>
          <a:lstStyle/>
          <a:p>
            <a:r>
              <a:rPr lang="en-GB" sz="3200" b="1" dirty="0">
                <a:effectLst/>
                <a:latin typeface="ArialMT"/>
              </a:rPr>
              <a:t>Personal, representative and corporate actions </a:t>
            </a:r>
            <a:endParaRPr lang="en-US" sz="3200" b="1" dirty="0"/>
          </a:p>
        </p:txBody>
      </p:sp>
      <p:sp>
        <p:nvSpPr>
          <p:cNvPr id="3" name="Content Placeholder 2">
            <a:extLst>
              <a:ext uri="{FF2B5EF4-FFF2-40B4-BE49-F238E27FC236}">
                <a16:creationId xmlns:a16="http://schemas.microsoft.com/office/drawing/2014/main" id="{4AB22506-1204-4EF4-0428-EDBFCC7BF830}"/>
              </a:ext>
            </a:extLst>
          </p:cNvPr>
          <p:cNvSpPr>
            <a:spLocks noGrp="1"/>
          </p:cNvSpPr>
          <p:nvPr>
            <p:ph idx="1"/>
          </p:nvPr>
        </p:nvSpPr>
        <p:spPr/>
        <p:txBody>
          <a:bodyPr/>
          <a:lstStyle/>
          <a:p>
            <a:pPr marL="285750" indent="-285750">
              <a:buFont typeface="Arial" panose="020B0604020202020204" pitchFamily="34" charset="0"/>
              <a:buChar char="•"/>
            </a:pPr>
            <a:r>
              <a:rPr lang="en-GB" sz="2000" dirty="0">
                <a:solidFill>
                  <a:srgbClr val="004BD3"/>
                </a:solidFill>
                <a:effectLst/>
                <a:latin typeface="ArialMT"/>
              </a:rPr>
              <a:t>If a member sustains loss due to the actions of another person, they may have a personal right to bring proceedings against that person.</a:t>
            </a:r>
          </a:p>
          <a:p>
            <a:pPr marL="285750" indent="-285750">
              <a:buFont typeface="Arial" panose="020B0604020202020204" pitchFamily="34" charset="0"/>
              <a:buChar char="•"/>
            </a:pPr>
            <a:r>
              <a:rPr lang="en-GB" sz="2000" dirty="0">
                <a:solidFill>
                  <a:srgbClr val="004BD3"/>
                </a:solidFill>
                <a:effectLst/>
                <a:latin typeface="ArialMT"/>
              </a:rPr>
              <a:t>Two issues:</a:t>
            </a:r>
          </a:p>
          <a:p>
            <a:pPr marL="717739" lvl="2" indent="-285750">
              <a:buClr>
                <a:srgbClr val="004BD3"/>
              </a:buClr>
              <a:buSzPct val="100000"/>
            </a:pPr>
            <a:r>
              <a:rPr lang="en-GB" sz="2000" dirty="0">
                <a:solidFill>
                  <a:srgbClr val="004BD3"/>
                </a:solidFill>
                <a:latin typeface="ArialMT"/>
              </a:rPr>
              <a:t>W</a:t>
            </a:r>
            <a:r>
              <a:rPr lang="en-GB" sz="2000" dirty="0">
                <a:solidFill>
                  <a:srgbClr val="004BD3"/>
                </a:solidFill>
                <a:effectLst/>
                <a:latin typeface="ArialMT"/>
              </a:rPr>
              <a:t>hat happens if a third party’s act or omission causes loss to both the company and a member</a:t>
            </a:r>
          </a:p>
          <a:p>
            <a:pPr marL="717739" lvl="2" indent="-285750">
              <a:buClr>
                <a:srgbClr val="004BD3"/>
              </a:buClr>
              <a:buSzPct val="100000"/>
            </a:pPr>
            <a:r>
              <a:rPr lang="en-GB" sz="2000" dirty="0">
                <a:solidFill>
                  <a:srgbClr val="004BD3"/>
                </a:solidFill>
                <a:latin typeface="ArialMT"/>
              </a:rPr>
              <a:t>I</a:t>
            </a:r>
            <a:r>
              <a:rPr lang="en-GB" sz="2000" dirty="0">
                <a:solidFill>
                  <a:srgbClr val="004BD3"/>
                </a:solidFill>
                <a:effectLst/>
                <a:latin typeface="ArialMT"/>
              </a:rPr>
              <a:t>n what circumstances can a member bring a claim on behalf of other members who have suffered a loss arising out of the same circumstances </a:t>
            </a:r>
          </a:p>
          <a:p>
            <a:endParaRPr lang="en-GB" dirty="0">
              <a:effectLst/>
              <a:latin typeface="ArialMT"/>
            </a:endParaRPr>
          </a:p>
          <a:p>
            <a:endParaRPr lang="en-US" dirty="0"/>
          </a:p>
        </p:txBody>
      </p:sp>
    </p:spTree>
    <p:extLst>
      <p:ext uri="{BB962C8B-B14F-4D97-AF65-F5344CB8AC3E}">
        <p14:creationId xmlns:p14="http://schemas.microsoft.com/office/powerpoint/2010/main" val="617468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5F44E-5EF5-59D7-EEF7-0794055CB77C}"/>
              </a:ext>
            </a:extLst>
          </p:cNvPr>
          <p:cNvSpPr>
            <a:spLocks noGrp="1"/>
          </p:cNvSpPr>
          <p:nvPr>
            <p:ph type="title"/>
          </p:nvPr>
        </p:nvSpPr>
        <p:spPr/>
        <p:txBody>
          <a:bodyPr/>
          <a:lstStyle/>
          <a:p>
            <a:r>
              <a:rPr lang="en-GB" sz="3200" b="1" dirty="0">
                <a:effectLst/>
                <a:latin typeface="ArialMT"/>
              </a:rPr>
              <a:t>The relationship between personal and corporate actions </a:t>
            </a:r>
            <a:endParaRPr lang="en-US" sz="3200" b="1" dirty="0"/>
          </a:p>
        </p:txBody>
      </p:sp>
      <p:sp>
        <p:nvSpPr>
          <p:cNvPr id="3" name="Content Placeholder 2">
            <a:extLst>
              <a:ext uri="{FF2B5EF4-FFF2-40B4-BE49-F238E27FC236}">
                <a16:creationId xmlns:a16="http://schemas.microsoft.com/office/drawing/2014/main" id="{96E16B49-D9E7-BE73-AC17-7F2ABD616284}"/>
              </a:ext>
            </a:extLst>
          </p:cNvPr>
          <p:cNvSpPr>
            <a:spLocks noGrp="1"/>
          </p:cNvSpPr>
          <p:nvPr>
            <p:ph idx="1"/>
          </p:nvPr>
        </p:nvSpPr>
        <p:spPr/>
        <p:txBody>
          <a:bodyPr/>
          <a:lstStyle/>
          <a:p>
            <a:pPr marL="285750" indent="-285750">
              <a:buFont typeface="Arial" panose="020B0604020202020204" pitchFamily="34" charset="0"/>
              <a:buChar char="•"/>
            </a:pPr>
            <a:r>
              <a:rPr lang="en-GB" sz="2000" dirty="0">
                <a:solidFill>
                  <a:srgbClr val="004BD3"/>
                </a:solidFill>
                <a:effectLst/>
                <a:latin typeface="ArialMT"/>
              </a:rPr>
              <a:t>A person may cause loss to both the company and its members. </a:t>
            </a:r>
          </a:p>
          <a:p>
            <a:pPr marL="285750" indent="-285750">
              <a:buFont typeface="Arial" panose="020B0604020202020204" pitchFamily="34" charset="0"/>
              <a:buChar char="•"/>
            </a:pPr>
            <a:r>
              <a:rPr lang="en-GB" sz="2000" dirty="0">
                <a:solidFill>
                  <a:srgbClr val="004BD3"/>
                </a:solidFill>
                <a:effectLst/>
                <a:latin typeface="ArialMT"/>
              </a:rPr>
              <a:t>The issue is whether both the company and its members can sue, or only one party. </a:t>
            </a:r>
          </a:p>
          <a:p>
            <a:pPr marL="285750" indent="-285750">
              <a:buFont typeface="Arial" panose="020B0604020202020204" pitchFamily="34" charset="0"/>
              <a:buChar char="•"/>
            </a:pPr>
            <a:r>
              <a:rPr lang="en-GB" sz="2000" dirty="0">
                <a:solidFill>
                  <a:srgbClr val="004BD3"/>
                </a:solidFill>
                <a:effectLst/>
                <a:latin typeface="ArialMT"/>
              </a:rPr>
              <a:t>The general rule is that both the company and its members have a personal right to sue the wrongdoer (</a:t>
            </a:r>
            <a:r>
              <a:rPr lang="en-GB" sz="2000" i="1" dirty="0">
                <a:solidFill>
                  <a:srgbClr val="004BD3"/>
                </a:solidFill>
                <a:effectLst/>
                <a:latin typeface="Arial" panose="020B0604020202020204" pitchFamily="34" charset="0"/>
              </a:rPr>
              <a:t>Pender v </a:t>
            </a:r>
            <a:r>
              <a:rPr lang="en-GB" sz="2000" i="1" dirty="0" err="1">
                <a:solidFill>
                  <a:srgbClr val="004BD3"/>
                </a:solidFill>
                <a:effectLst/>
                <a:latin typeface="Arial" panose="020B0604020202020204" pitchFamily="34" charset="0"/>
              </a:rPr>
              <a:t>Lushington</a:t>
            </a:r>
            <a:r>
              <a:rPr lang="en-GB" sz="2000" i="1" dirty="0">
                <a:solidFill>
                  <a:srgbClr val="004BD3"/>
                </a:solidFill>
                <a:effectLst/>
                <a:latin typeface="Arial" panose="020B0604020202020204" pitchFamily="34" charset="0"/>
              </a:rPr>
              <a:t> </a:t>
            </a:r>
            <a:r>
              <a:rPr lang="en-GB" sz="2000" dirty="0">
                <a:solidFill>
                  <a:srgbClr val="004BD3"/>
                </a:solidFill>
                <a:effectLst/>
                <a:latin typeface="ArialMT"/>
              </a:rPr>
              <a:t>(1877) 6 </a:t>
            </a:r>
            <a:r>
              <a:rPr lang="en-GB" sz="2000" dirty="0" err="1">
                <a:solidFill>
                  <a:srgbClr val="004BD3"/>
                </a:solidFill>
                <a:effectLst/>
                <a:latin typeface="ArialMT"/>
              </a:rPr>
              <a:t>ChD</a:t>
            </a:r>
            <a:r>
              <a:rPr lang="en-GB" sz="2000" dirty="0">
                <a:solidFill>
                  <a:srgbClr val="004BD3"/>
                </a:solidFill>
                <a:effectLst/>
                <a:latin typeface="ArialMT"/>
              </a:rPr>
              <a:t> 70 (Ch)). </a:t>
            </a:r>
          </a:p>
          <a:p>
            <a:pPr marL="285750" indent="-285750">
              <a:buFont typeface="Arial" panose="020B0604020202020204" pitchFamily="34" charset="0"/>
              <a:buChar char="•"/>
            </a:pPr>
            <a:r>
              <a:rPr lang="en-GB" sz="2000" dirty="0">
                <a:solidFill>
                  <a:srgbClr val="004BD3"/>
                </a:solidFill>
                <a:effectLst/>
                <a:latin typeface="ArialMT"/>
              </a:rPr>
              <a:t>An exception to this is where the ‘reflective loss’ principle applies. </a:t>
            </a:r>
            <a:endParaRPr lang="en-GB" sz="2000" dirty="0">
              <a:solidFill>
                <a:srgbClr val="004BD3"/>
              </a:solidFill>
              <a:effectLst/>
            </a:endParaRPr>
          </a:p>
          <a:p>
            <a:endParaRPr lang="en-US" dirty="0"/>
          </a:p>
        </p:txBody>
      </p:sp>
    </p:spTree>
    <p:extLst>
      <p:ext uri="{BB962C8B-B14F-4D97-AF65-F5344CB8AC3E}">
        <p14:creationId xmlns:p14="http://schemas.microsoft.com/office/powerpoint/2010/main" val="3087713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0F120-386A-C4ED-EB0C-7A8603597298}"/>
              </a:ext>
            </a:extLst>
          </p:cNvPr>
          <p:cNvSpPr>
            <a:spLocks noGrp="1"/>
          </p:cNvSpPr>
          <p:nvPr>
            <p:ph type="title"/>
          </p:nvPr>
        </p:nvSpPr>
        <p:spPr/>
        <p:txBody>
          <a:bodyPr/>
          <a:lstStyle/>
          <a:p>
            <a:r>
              <a:rPr lang="en-GB" sz="3200" b="1" dirty="0">
                <a:effectLst/>
                <a:latin typeface="ArialMT"/>
              </a:rPr>
              <a:t>The ‘reflective loss’ principle</a:t>
            </a:r>
            <a:endParaRPr lang="en-US" sz="3200" b="1" dirty="0"/>
          </a:p>
        </p:txBody>
      </p:sp>
      <p:sp>
        <p:nvSpPr>
          <p:cNvPr id="3" name="Content Placeholder 2">
            <a:extLst>
              <a:ext uri="{FF2B5EF4-FFF2-40B4-BE49-F238E27FC236}">
                <a16:creationId xmlns:a16="http://schemas.microsoft.com/office/drawing/2014/main" id="{07763D82-350E-D5EF-FDE0-83E1B8175668}"/>
              </a:ext>
            </a:extLst>
          </p:cNvPr>
          <p:cNvSpPr>
            <a:spLocks noGrp="1"/>
          </p:cNvSpPr>
          <p:nvPr>
            <p:ph idx="1"/>
          </p:nvPr>
        </p:nvSpPr>
        <p:spPr/>
        <p:txBody>
          <a:bodyPr/>
          <a:lstStyle/>
          <a:p>
            <a:pPr marL="285750" indent="-285750">
              <a:buFont typeface="Arial" panose="020B0604020202020204" pitchFamily="34" charset="0"/>
              <a:buChar char="•"/>
            </a:pPr>
            <a:r>
              <a:rPr lang="en-GB" sz="2000" dirty="0">
                <a:solidFill>
                  <a:srgbClr val="004BD3"/>
                </a:solidFill>
                <a:effectLst/>
                <a:latin typeface="ArialMT"/>
              </a:rPr>
              <a:t>The reflective loss principle applies where the company and a member have a cause of action deriving from the same facts against the same wrongdoer. </a:t>
            </a:r>
          </a:p>
          <a:p>
            <a:pPr marL="285750" indent="-285750">
              <a:buFont typeface="Arial" panose="020B0604020202020204" pitchFamily="34" charset="0"/>
              <a:buChar char="•"/>
            </a:pPr>
            <a:r>
              <a:rPr lang="en-GB" sz="2000" dirty="0">
                <a:solidFill>
                  <a:srgbClr val="004BD3"/>
                </a:solidFill>
                <a:effectLst/>
                <a:latin typeface="ArialMT"/>
              </a:rPr>
              <a:t>The member’s personal claim will be prevented from proceeding because the member’s loss is viewed as being merely reflective of the loss suffered by the company, which the company can recover itself, irrespective of whether the company actually does seek to recover the loss. </a:t>
            </a:r>
            <a:r>
              <a:rPr lang="en-GB" sz="2000" i="1" dirty="0">
                <a:solidFill>
                  <a:srgbClr val="004BD3"/>
                </a:solidFill>
                <a:effectLst/>
                <a:latin typeface="Arial" panose="020B0604020202020204" pitchFamily="34" charset="0"/>
              </a:rPr>
              <a:t>Prudential Assurance Co Ltd v Newman Industries (No 2) </a:t>
            </a:r>
            <a:r>
              <a:rPr lang="en-GB" sz="2000" dirty="0">
                <a:solidFill>
                  <a:srgbClr val="004BD3"/>
                </a:solidFill>
                <a:effectLst/>
                <a:latin typeface="ArialMT"/>
              </a:rPr>
              <a:t>[1982] Ch 204 (CA)</a:t>
            </a:r>
          </a:p>
          <a:p>
            <a:pPr marL="285750" indent="-285750">
              <a:buFont typeface="Arial" panose="020B0604020202020204" pitchFamily="34" charset="0"/>
              <a:buChar char="•"/>
            </a:pPr>
            <a:r>
              <a:rPr lang="en-GB" sz="2000" dirty="0">
                <a:solidFill>
                  <a:srgbClr val="004BD3"/>
                </a:solidFill>
                <a:latin typeface="ArialMT"/>
              </a:rPr>
              <a:t>The c</a:t>
            </a:r>
            <a:r>
              <a:rPr lang="en-GB" sz="2000" dirty="0">
                <a:solidFill>
                  <a:srgbClr val="004BD3"/>
                </a:solidFill>
                <a:effectLst/>
                <a:latin typeface="ArialMT"/>
              </a:rPr>
              <a:t>ourt stated that a member cannot recover damages merely because the company in which he is interested has suffered a loss, because the ‘loss’ is merely a reflection of the loss suffered by the company. </a:t>
            </a:r>
            <a:r>
              <a:rPr lang="en-GB" sz="2000" dirty="0" err="1">
                <a:solidFill>
                  <a:srgbClr val="004BD3"/>
                </a:solidFill>
                <a:effectLst/>
                <a:latin typeface="ArialMT"/>
              </a:rPr>
              <a:t>i.e</a:t>
            </a:r>
            <a:r>
              <a:rPr lang="en-GB" sz="2000" dirty="0">
                <a:solidFill>
                  <a:srgbClr val="004BD3"/>
                </a:solidFill>
                <a:effectLst/>
                <a:latin typeface="ArialMT"/>
              </a:rPr>
              <a:t> The shareholder does not suffer any personal loss. His only ‘loss’ is through the company, in the diminution in the value of the net assets of the company </a:t>
            </a:r>
            <a:endParaRPr lang="en-GB" sz="2000" dirty="0">
              <a:solidFill>
                <a:srgbClr val="004BD3"/>
              </a:solidFill>
            </a:endParaRPr>
          </a:p>
          <a:p>
            <a:endParaRPr lang="en-US" dirty="0"/>
          </a:p>
        </p:txBody>
      </p:sp>
    </p:spTree>
    <p:extLst>
      <p:ext uri="{BB962C8B-B14F-4D97-AF65-F5344CB8AC3E}">
        <p14:creationId xmlns:p14="http://schemas.microsoft.com/office/powerpoint/2010/main" val="2188608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27DEA-1DFE-EB73-7D80-BB7F038B1E43}"/>
              </a:ext>
            </a:extLst>
          </p:cNvPr>
          <p:cNvSpPr>
            <a:spLocks noGrp="1"/>
          </p:cNvSpPr>
          <p:nvPr>
            <p:ph type="title"/>
          </p:nvPr>
        </p:nvSpPr>
        <p:spPr/>
        <p:txBody>
          <a:bodyPr/>
          <a:lstStyle/>
          <a:p>
            <a:r>
              <a:rPr lang="en-GB" sz="3200" b="1" dirty="0">
                <a:effectLst/>
                <a:latin typeface="ArialMT"/>
              </a:rPr>
              <a:t>The ‘reflective loss’ principle</a:t>
            </a:r>
            <a:endParaRPr lang="en-US" sz="3200" dirty="0"/>
          </a:p>
        </p:txBody>
      </p:sp>
      <p:sp>
        <p:nvSpPr>
          <p:cNvPr id="3" name="Content Placeholder 2">
            <a:extLst>
              <a:ext uri="{FF2B5EF4-FFF2-40B4-BE49-F238E27FC236}">
                <a16:creationId xmlns:a16="http://schemas.microsoft.com/office/drawing/2014/main" id="{D8734607-205E-4405-B8C3-12017AB13EC1}"/>
              </a:ext>
            </a:extLst>
          </p:cNvPr>
          <p:cNvSpPr>
            <a:spLocks noGrp="1"/>
          </p:cNvSpPr>
          <p:nvPr>
            <p:ph idx="1"/>
          </p:nvPr>
        </p:nvSpPr>
        <p:spPr/>
        <p:txBody>
          <a:bodyPr/>
          <a:lstStyle/>
          <a:p>
            <a:r>
              <a:rPr lang="en-GB" sz="2000" b="1" dirty="0">
                <a:solidFill>
                  <a:srgbClr val="FF9057"/>
                </a:solidFill>
                <a:effectLst/>
                <a:latin typeface="ArialMT"/>
              </a:rPr>
              <a:t>Exceptions</a:t>
            </a:r>
          </a:p>
          <a:p>
            <a:pPr marL="285750" indent="-285750">
              <a:buFont typeface="Arial" panose="020B0604020202020204" pitchFamily="34" charset="0"/>
              <a:buChar char="•"/>
            </a:pPr>
            <a:r>
              <a:rPr lang="en-GB" sz="2000" dirty="0">
                <a:solidFill>
                  <a:srgbClr val="004BD3"/>
                </a:solidFill>
                <a:effectLst/>
                <a:latin typeface="ArialMT"/>
              </a:rPr>
              <a:t>The principle could apply to a person claiming in a non-member capacity </a:t>
            </a:r>
            <a:r>
              <a:rPr lang="en-GB" sz="2000" i="1" dirty="0">
                <a:solidFill>
                  <a:srgbClr val="004BD3"/>
                </a:solidFill>
                <a:effectLst/>
                <a:latin typeface="Arial" panose="020B0604020202020204" pitchFamily="34" charset="0"/>
              </a:rPr>
              <a:t>Gardner v Parker </a:t>
            </a:r>
            <a:r>
              <a:rPr lang="en-GB" sz="2000" dirty="0">
                <a:solidFill>
                  <a:srgbClr val="004BD3"/>
                </a:solidFill>
                <a:effectLst/>
                <a:latin typeface="ArialMT"/>
              </a:rPr>
              <a:t>[2004] reversed by </a:t>
            </a:r>
            <a:r>
              <a:rPr lang="en-GB" sz="2000" i="1" dirty="0" err="1">
                <a:solidFill>
                  <a:srgbClr val="004BD3"/>
                </a:solidFill>
                <a:effectLst/>
                <a:latin typeface="Arial" panose="020B0604020202020204" pitchFamily="34" charset="0"/>
              </a:rPr>
              <a:t>Sevilleja</a:t>
            </a:r>
            <a:r>
              <a:rPr lang="en-GB" sz="2000" i="1" dirty="0">
                <a:solidFill>
                  <a:srgbClr val="004BD3"/>
                </a:solidFill>
                <a:effectLst/>
                <a:latin typeface="Arial" panose="020B0604020202020204" pitchFamily="34" charset="0"/>
              </a:rPr>
              <a:t> v </a:t>
            </a:r>
            <a:r>
              <a:rPr lang="en-GB" sz="2000" i="1" dirty="0" err="1">
                <a:solidFill>
                  <a:srgbClr val="004BD3"/>
                </a:solidFill>
                <a:effectLst/>
                <a:latin typeface="Arial" panose="020B0604020202020204" pitchFamily="34" charset="0"/>
              </a:rPr>
              <a:t>Marex</a:t>
            </a:r>
            <a:r>
              <a:rPr lang="en-GB" sz="2000" i="1" dirty="0">
                <a:solidFill>
                  <a:srgbClr val="004BD3"/>
                </a:solidFill>
                <a:effectLst/>
                <a:latin typeface="Arial" panose="020B0604020202020204" pitchFamily="34" charset="0"/>
              </a:rPr>
              <a:t> Financial Ltd [2020]</a:t>
            </a:r>
            <a:endParaRPr lang="en-GB" sz="2000" dirty="0">
              <a:solidFill>
                <a:srgbClr val="004BD3"/>
              </a:solidFill>
              <a:effectLst/>
              <a:latin typeface="ArialMT"/>
            </a:endParaRPr>
          </a:p>
          <a:p>
            <a:pPr marL="285750" indent="-285750">
              <a:buFont typeface="Arial" panose="020B0604020202020204" pitchFamily="34" charset="0"/>
              <a:buChar char="•"/>
            </a:pPr>
            <a:r>
              <a:rPr lang="en-GB" sz="2000" dirty="0">
                <a:solidFill>
                  <a:srgbClr val="004BD3"/>
                </a:solidFill>
                <a:effectLst/>
                <a:latin typeface="ArialMT"/>
              </a:rPr>
              <a:t>The principle would not apply where the conduct complained of leaves the company unable to commence proceedings to recover its loss. </a:t>
            </a:r>
            <a:r>
              <a:rPr lang="en-GB" sz="2000" i="1" dirty="0">
                <a:solidFill>
                  <a:srgbClr val="004BD3"/>
                </a:solidFill>
                <a:effectLst/>
                <a:latin typeface="Arial" panose="020B0604020202020204" pitchFamily="34" charset="0"/>
              </a:rPr>
              <a:t>Giles v </a:t>
            </a:r>
            <a:r>
              <a:rPr lang="en-GB" sz="2000" i="1" dirty="0" err="1">
                <a:solidFill>
                  <a:srgbClr val="004BD3"/>
                </a:solidFill>
                <a:effectLst/>
                <a:latin typeface="Arial" panose="020B0604020202020204" pitchFamily="34" charset="0"/>
              </a:rPr>
              <a:t>Rhind</a:t>
            </a:r>
            <a:r>
              <a:rPr lang="en-GB" sz="2000" i="1" dirty="0">
                <a:solidFill>
                  <a:srgbClr val="004BD3"/>
                </a:solidFill>
                <a:effectLst/>
                <a:latin typeface="Arial" panose="020B0604020202020204" pitchFamily="34" charset="0"/>
              </a:rPr>
              <a:t> </a:t>
            </a:r>
            <a:r>
              <a:rPr lang="en-GB" sz="2000" dirty="0">
                <a:solidFill>
                  <a:srgbClr val="004BD3"/>
                </a:solidFill>
                <a:effectLst/>
                <a:latin typeface="ArialMT"/>
              </a:rPr>
              <a:t>[2002] </a:t>
            </a:r>
          </a:p>
          <a:p>
            <a:pPr marL="285750" indent="-285750">
              <a:buFont typeface="Arial" panose="020B0604020202020204" pitchFamily="34" charset="0"/>
              <a:buChar char="•"/>
            </a:pPr>
            <a:r>
              <a:rPr lang="en-GB" sz="2000" dirty="0">
                <a:solidFill>
                  <a:srgbClr val="004BD3"/>
                </a:solidFill>
                <a:effectLst/>
                <a:latin typeface="ArialMT"/>
              </a:rPr>
              <a:t>Uncertainties still remain. For example, in </a:t>
            </a:r>
            <a:r>
              <a:rPr lang="en-GB" sz="2000" i="1" dirty="0" err="1">
                <a:solidFill>
                  <a:srgbClr val="004BD3"/>
                </a:solidFill>
                <a:effectLst/>
                <a:latin typeface="Arial" panose="020B0604020202020204" pitchFamily="34" charset="0"/>
              </a:rPr>
              <a:t>Nectrus</a:t>
            </a:r>
            <a:r>
              <a:rPr lang="en-GB" sz="2000" i="1" dirty="0">
                <a:solidFill>
                  <a:srgbClr val="004BD3"/>
                </a:solidFill>
                <a:effectLst/>
                <a:latin typeface="Arial" panose="020B0604020202020204" pitchFamily="34" charset="0"/>
              </a:rPr>
              <a:t> Ltd v UCP plc </a:t>
            </a:r>
            <a:r>
              <a:rPr lang="en-GB" sz="2000" dirty="0">
                <a:solidFill>
                  <a:srgbClr val="004BD3"/>
                </a:solidFill>
                <a:effectLst/>
                <a:latin typeface="ArialMT"/>
              </a:rPr>
              <a:t>[2021, the Court held that the reflective loss principle did not apply to claims made by ex-shareholders. However, in </a:t>
            </a:r>
            <a:r>
              <a:rPr lang="en-GB" sz="2000" i="1" dirty="0" err="1">
                <a:solidFill>
                  <a:srgbClr val="004BD3"/>
                </a:solidFill>
                <a:effectLst/>
                <a:latin typeface="Arial" panose="020B0604020202020204" pitchFamily="34" charset="0"/>
              </a:rPr>
              <a:t>Primeo</a:t>
            </a:r>
            <a:r>
              <a:rPr lang="en-GB" sz="2000" i="1" dirty="0">
                <a:solidFill>
                  <a:srgbClr val="004BD3"/>
                </a:solidFill>
                <a:effectLst/>
                <a:latin typeface="Arial" panose="020B0604020202020204" pitchFamily="34" charset="0"/>
              </a:rPr>
              <a:t> Fund v Bank of Bermuda (Cayman) Ltd </a:t>
            </a:r>
            <a:r>
              <a:rPr lang="en-GB" sz="2000" dirty="0">
                <a:solidFill>
                  <a:srgbClr val="004BD3"/>
                </a:solidFill>
                <a:effectLst/>
                <a:latin typeface="ArialMT"/>
              </a:rPr>
              <a:t>the Privy Council disagreed and stated that it did apply to claims made by ex-shareholders. </a:t>
            </a:r>
            <a:endParaRPr lang="en-US" sz="2000" dirty="0"/>
          </a:p>
        </p:txBody>
      </p:sp>
    </p:spTree>
    <p:extLst>
      <p:ext uri="{BB962C8B-B14F-4D97-AF65-F5344CB8AC3E}">
        <p14:creationId xmlns:p14="http://schemas.microsoft.com/office/powerpoint/2010/main" val="1871124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C148B-B50A-E3FB-4FA5-89C02B51355B}"/>
              </a:ext>
            </a:extLst>
          </p:cNvPr>
          <p:cNvSpPr>
            <a:spLocks noGrp="1"/>
          </p:cNvSpPr>
          <p:nvPr>
            <p:ph type="title"/>
          </p:nvPr>
        </p:nvSpPr>
        <p:spPr/>
        <p:txBody>
          <a:bodyPr/>
          <a:lstStyle/>
          <a:p>
            <a:r>
              <a:rPr lang="en-GB" sz="3200" b="1" dirty="0">
                <a:effectLst/>
                <a:latin typeface="ArialMT"/>
              </a:rPr>
              <a:t>Representative actions and Group Litigation Orders </a:t>
            </a:r>
            <a:endParaRPr lang="en-US" sz="3200" b="1" dirty="0"/>
          </a:p>
        </p:txBody>
      </p:sp>
      <p:sp>
        <p:nvSpPr>
          <p:cNvPr id="3" name="Content Placeholder 2">
            <a:extLst>
              <a:ext uri="{FF2B5EF4-FFF2-40B4-BE49-F238E27FC236}">
                <a16:creationId xmlns:a16="http://schemas.microsoft.com/office/drawing/2014/main" id="{DE1653AD-D772-26EE-A04B-76370B8609C7}"/>
              </a:ext>
            </a:extLst>
          </p:cNvPr>
          <p:cNvSpPr>
            <a:spLocks noGrp="1"/>
          </p:cNvSpPr>
          <p:nvPr>
            <p:ph idx="1"/>
          </p:nvPr>
        </p:nvSpPr>
        <p:spPr/>
        <p:txBody>
          <a:bodyPr/>
          <a:lstStyle/>
          <a:p>
            <a:pPr marL="342900" indent="-342900">
              <a:buFont typeface="Arial" panose="020B0604020202020204" pitchFamily="34" charset="0"/>
              <a:buChar char="•"/>
            </a:pPr>
            <a:r>
              <a:rPr lang="en-GB" sz="2000" dirty="0">
                <a:solidFill>
                  <a:srgbClr val="004BD3"/>
                </a:solidFill>
                <a:effectLst/>
                <a:latin typeface="ArialMT"/>
              </a:rPr>
              <a:t>In the case that the interests of multiple members, or even all the members, are adversely affected by a person’s act or omission,  do all the members affected have to sue individually in order to obtain a remedy or can one action can be brought on behalf of all the members affected?</a:t>
            </a:r>
            <a:endParaRPr lang="en-GB" sz="2000" dirty="0">
              <a:solidFill>
                <a:srgbClr val="004BD3"/>
              </a:solidFill>
            </a:endParaRPr>
          </a:p>
          <a:p>
            <a:pPr marL="342900" indent="-342900">
              <a:buFont typeface="Arial" panose="020B0604020202020204" pitchFamily="34" charset="0"/>
              <a:buChar char="•"/>
            </a:pPr>
            <a:r>
              <a:rPr lang="en-GB" sz="2000" dirty="0">
                <a:solidFill>
                  <a:srgbClr val="004BD3"/>
                </a:solidFill>
                <a:effectLst/>
                <a:latin typeface="ArialMT"/>
              </a:rPr>
              <a:t>Part 19 of the Civil Procedure Rules (CPR) establishes two mechanisms that allow for collective action, namely: </a:t>
            </a:r>
            <a:endParaRPr lang="en-GB" sz="2000" dirty="0">
              <a:solidFill>
                <a:srgbClr val="004BD3"/>
              </a:solidFill>
            </a:endParaRPr>
          </a:p>
          <a:p>
            <a:pPr marL="774889" lvl="2" indent="-342900">
              <a:buClr>
                <a:srgbClr val="FF9057"/>
              </a:buClr>
              <a:buSzPct val="100000"/>
            </a:pPr>
            <a:r>
              <a:rPr lang="en-GB" sz="2000" dirty="0">
                <a:solidFill>
                  <a:srgbClr val="FF9057"/>
                </a:solidFill>
                <a:latin typeface="ArialMT"/>
              </a:rPr>
              <a:t>T</a:t>
            </a:r>
            <a:r>
              <a:rPr lang="en-GB" sz="2000" dirty="0">
                <a:solidFill>
                  <a:srgbClr val="FF9057"/>
                </a:solidFill>
                <a:effectLst/>
                <a:latin typeface="ArialMT"/>
              </a:rPr>
              <a:t>he representative action</a:t>
            </a:r>
          </a:p>
          <a:p>
            <a:pPr marL="774889" lvl="2" indent="-342900">
              <a:buClr>
                <a:srgbClr val="FF9057"/>
              </a:buClr>
              <a:buSzPct val="100000"/>
            </a:pPr>
            <a:r>
              <a:rPr lang="en-GB" sz="2000" dirty="0">
                <a:solidFill>
                  <a:srgbClr val="FF9057"/>
                </a:solidFill>
                <a:latin typeface="ArialMT"/>
              </a:rPr>
              <a:t>T</a:t>
            </a:r>
            <a:r>
              <a:rPr lang="en-GB" sz="2000" dirty="0">
                <a:solidFill>
                  <a:srgbClr val="FF9057"/>
                </a:solidFill>
                <a:effectLst/>
                <a:latin typeface="ArialMT"/>
              </a:rPr>
              <a:t>he group litigation order</a:t>
            </a:r>
          </a:p>
          <a:p>
            <a:endParaRPr lang="en-US" dirty="0"/>
          </a:p>
        </p:txBody>
      </p:sp>
    </p:spTree>
    <p:extLst>
      <p:ext uri="{BB962C8B-B14F-4D97-AF65-F5344CB8AC3E}">
        <p14:creationId xmlns:p14="http://schemas.microsoft.com/office/powerpoint/2010/main" val="2018463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5CEE4-3B36-7E8F-BB09-7D0A642C660F}"/>
              </a:ext>
            </a:extLst>
          </p:cNvPr>
          <p:cNvSpPr>
            <a:spLocks noGrp="1"/>
          </p:cNvSpPr>
          <p:nvPr>
            <p:ph type="title"/>
          </p:nvPr>
        </p:nvSpPr>
        <p:spPr/>
        <p:txBody>
          <a:bodyPr/>
          <a:lstStyle/>
          <a:p>
            <a:r>
              <a:rPr lang="en-GB" sz="3200" b="1" dirty="0">
                <a:effectLst/>
                <a:latin typeface="ArialMT"/>
              </a:rPr>
              <a:t>Representative actions</a:t>
            </a:r>
            <a:endParaRPr lang="en-US" sz="3200" b="1" dirty="0"/>
          </a:p>
        </p:txBody>
      </p:sp>
      <p:sp>
        <p:nvSpPr>
          <p:cNvPr id="3" name="Content Placeholder 2">
            <a:extLst>
              <a:ext uri="{FF2B5EF4-FFF2-40B4-BE49-F238E27FC236}">
                <a16:creationId xmlns:a16="http://schemas.microsoft.com/office/drawing/2014/main" id="{2938C613-0030-6E2F-B49A-3817A90C7070}"/>
              </a:ext>
            </a:extLst>
          </p:cNvPr>
          <p:cNvSpPr>
            <a:spLocks noGrp="1"/>
          </p:cNvSpPr>
          <p:nvPr>
            <p:ph idx="1"/>
          </p:nvPr>
        </p:nvSpPr>
        <p:spPr/>
        <p:txBody>
          <a:bodyPr/>
          <a:lstStyle/>
          <a:p>
            <a:pPr marL="285750" indent="-285750">
              <a:buFont typeface="Arial" panose="020B0604020202020204" pitchFamily="34" charset="0"/>
              <a:buChar char="•"/>
            </a:pPr>
            <a:r>
              <a:rPr lang="en-GB" sz="2000" dirty="0">
                <a:solidFill>
                  <a:srgbClr val="004BD3"/>
                </a:solidFill>
                <a:effectLst/>
                <a:latin typeface="ArialMT"/>
              </a:rPr>
              <a:t>Where more than one person has the same interest in a claim, then a representative action may be commenced by one or more of the persons who have the same interest as representatives of any other persons who have that interest (CPR, r 19.6(1)). </a:t>
            </a:r>
          </a:p>
          <a:p>
            <a:pPr marL="285750" indent="-285750">
              <a:buFont typeface="Arial" panose="020B0604020202020204" pitchFamily="34" charset="0"/>
              <a:buChar char="•"/>
            </a:pPr>
            <a:r>
              <a:rPr lang="en-GB" sz="2000" dirty="0">
                <a:solidFill>
                  <a:srgbClr val="004BD3"/>
                </a:solidFill>
                <a:effectLst/>
                <a:latin typeface="ArialMT"/>
              </a:rPr>
              <a:t>If the case succeeds, any judgment or order made by the court binds all the parties represented in the claim. </a:t>
            </a:r>
          </a:p>
          <a:p>
            <a:pPr marL="285750" indent="-285750">
              <a:buFont typeface="Arial" panose="020B0604020202020204" pitchFamily="34" charset="0"/>
              <a:buChar char="•"/>
            </a:pPr>
            <a:r>
              <a:rPr lang="en-GB" sz="2000" dirty="0">
                <a:solidFill>
                  <a:srgbClr val="004BD3"/>
                </a:solidFill>
                <a:effectLst/>
                <a:latin typeface="ArialMT"/>
              </a:rPr>
              <a:t>It can also be enforced on persons not party to the claim with the permission of the court (CPR, r 19.6(4)(a)). </a:t>
            </a:r>
          </a:p>
          <a:p>
            <a:endParaRPr lang="en-US" dirty="0"/>
          </a:p>
        </p:txBody>
      </p:sp>
    </p:spTree>
    <p:extLst>
      <p:ext uri="{BB962C8B-B14F-4D97-AF65-F5344CB8AC3E}">
        <p14:creationId xmlns:p14="http://schemas.microsoft.com/office/powerpoint/2010/main" val="446500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A4D29-4C66-B03E-437A-B204AFA9ADF5}"/>
              </a:ext>
            </a:extLst>
          </p:cNvPr>
          <p:cNvSpPr>
            <a:spLocks noGrp="1"/>
          </p:cNvSpPr>
          <p:nvPr>
            <p:ph type="title"/>
          </p:nvPr>
        </p:nvSpPr>
        <p:spPr/>
        <p:txBody>
          <a:bodyPr/>
          <a:lstStyle/>
          <a:p>
            <a:r>
              <a:rPr lang="en-GB" sz="3200" b="1" dirty="0">
                <a:effectLst/>
                <a:latin typeface="ArialMT"/>
              </a:rPr>
              <a:t>Group Litigation Orders</a:t>
            </a:r>
            <a:endParaRPr lang="en-US" sz="3200" b="1" dirty="0"/>
          </a:p>
        </p:txBody>
      </p:sp>
      <p:sp>
        <p:nvSpPr>
          <p:cNvPr id="3" name="Content Placeholder 2">
            <a:extLst>
              <a:ext uri="{FF2B5EF4-FFF2-40B4-BE49-F238E27FC236}">
                <a16:creationId xmlns:a16="http://schemas.microsoft.com/office/drawing/2014/main" id="{E08F8369-D8B1-4574-E922-D2C9A75AEE92}"/>
              </a:ext>
            </a:extLst>
          </p:cNvPr>
          <p:cNvSpPr>
            <a:spLocks noGrp="1"/>
          </p:cNvSpPr>
          <p:nvPr>
            <p:ph idx="1"/>
          </p:nvPr>
        </p:nvSpPr>
        <p:spPr/>
        <p:txBody>
          <a:bodyPr/>
          <a:lstStyle/>
          <a:p>
            <a:pPr marL="285750" indent="-285750">
              <a:buFont typeface="Arial" panose="020B0604020202020204" pitchFamily="34" charset="0"/>
              <a:buChar char="•"/>
            </a:pPr>
            <a:r>
              <a:rPr lang="en-GB" sz="2000" dirty="0">
                <a:solidFill>
                  <a:srgbClr val="004BD3"/>
                </a:solidFill>
                <a:effectLst/>
                <a:latin typeface="ArialMT"/>
              </a:rPr>
              <a:t>In a representative action, all the affected members will obtain the same remedy. </a:t>
            </a:r>
          </a:p>
          <a:p>
            <a:pPr marL="285750" indent="-285750">
              <a:buFont typeface="Arial" panose="020B0604020202020204" pitchFamily="34" charset="0"/>
              <a:buChar char="•"/>
            </a:pPr>
            <a:r>
              <a:rPr lang="en-GB" sz="2000" dirty="0">
                <a:solidFill>
                  <a:srgbClr val="004BD3"/>
                </a:solidFill>
                <a:effectLst/>
                <a:latin typeface="ArialMT"/>
              </a:rPr>
              <a:t>If some members wish to obtain different remedies, then a group litigation order (GLO) will be preferable. </a:t>
            </a:r>
          </a:p>
          <a:p>
            <a:pPr marL="285750" indent="-285750">
              <a:buFont typeface="Arial" panose="020B0604020202020204" pitchFamily="34" charset="0"/>
              <a:buChar char="•"/>
            </a:pPr>
            <a:r>
              <a:rPr lang="en-GB" sz="2000" dirty="0">
                <a:solidFill>
                  <a:srgbClr val="004BD3"/>
                </a:solidFill>
                <a:latin typeface="ArialMT"/>
              </a:rPr>
              <a:t>A</a:t>
            </a:r>
            <a:r>
              <a:rPr lang="en-GB" sz="2000" dirty="0">
                <a:solidFill>
                  <a:srgbClr val="004BD3"/>
                </a:solidFill>
                <a:effectLst/>
                <a:latin typeface="ArialMT"/>
              </a:rPr>
              <a:t> GLO is effectively a mechanism to manage multiple cases that arise from common or related issues of fact or law. (r 19.10  CPR )</a:t>
            </a:r>
          </a:p>
          <a:p>
            <a:pPr marL="285750" indent="-285750">
              <a:buFont typeface="Arial" panose="020B0604020202020204" pitchFamily="34" charset="0"/>
              <a:buChar char="•"/>
            </a:pPr>
            <a:r>
              <a:rPr lang="en-GB" sz="2000" dirty="0">
                <a:solidFill>
                  <a:srgbClr val="004BD3"/>
                </a:solidFill>
                <a:effectLst/>
                <a:latin typeface="ArialMT"/>
              </a:rPr>
              <a:t>Affected persons who opt in to the GLO will be placed on a ‘group register’ and their cases will be heard by the court. </a:t>
            </a:r>
          </a:p>
          <a:p>
            <a:pPr marL="285750" indent="-285750">
              <a:buFont typeface="Arial" panose="020B0604020202020204" pitchFamily="34" charset="0"/>
              <a:buChar char="•"/>
            </a:pPr>
            <a:r>
              <a:rPr lang="en-GB" sz="2000" dirty="0">
                <a:solidFill>
                  <a:srgbClr val="004BD3"/>
                </a:solidFill>
                <a:effectLst/>
                <a:latin typeface="ArialMT"/>
              </a:rPr>
              <a:t>Each claimant brings their claim in an individual capacity, but the case will be heard in a single court, avoiding multiple proceedings. </a:t>
            </a:r>
          </a:p>
          <a:p>
            <a:pPr marL="285750" indent="-285750">
              <a:buFont typeface="Arial" panose="020B0604020202020204" pitchFamily="34" charset="0"/>
              <a:buChar char="•"/>
            </a:pPr>
            <a:r>
              <a:rPr lang="en-GB" sz="2000" dirty="0">
                <a:solidFill>
                  <a:srgbClr val="004BD3"/>
                </a:solidFill>
                <a:effectLst/>
                <a:latin typeface="ArialMT"/>
              </a:rPr>
              <a:t>If the case succeeds, any judgment or order made by the court binds all the parties on the group register, unless the court orders otherwise (CPR, r 19.12(1)(a)). </a:t>
            </a:r>
          </a:p>
          <a:p>
            <a:endParaRPr lang="en-US" dirty="0"/>
          </a:p>
        </p:txBody>
      </p:sp>
    </p:spTree>
    <p:extLst>
      <p:ext uri="{BB962C8B-B14F-4D97-AF65-F5344CB8AC3E}">
        <p14:creationId xmlns:p14="http://schemas.microsoft.com/office/powerpoint/2010/main" val="1031136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651FD-BB59-56CA-A8DF-E01682988178}"/>
              </a:ext>
            </a:extLst>
          </p:cNvPr>
          <p:cNvSpPr>
            <a:spLocks noGrp="1"/>
          </p:cNvSpPr>
          <p:nvPr>
            <p:ph type="title"/>
          </p:nvPr>
        </p:nvSpPr>
        <p:spPr/>
        <p:txBody>
          <a:bodyPr/>
          <a:lstStyle/>
          <a:p>
            <a:r>
              <a:rPr lang="en-GB" sz="3200" b="1" dirty="0">
                <a:effectLst/>
                <a:latin typeface="ArialMT"/>
              </a:rPr>
              <a:t>The derivative claim </a:t>
            </a:r>
            <a:endParaRPr lang="en-US" sz="3200" dirty="0"/>
          </a:p>
        </p:txBody>
      </p:sp>
      <p:sp>
        <p:nvSpPr>
          <p:cNvPr id="3" name="Content Placeholder 2">
            <a:extLst>
              <a:ext uri="{FF2B5EF4-FFF2-40B4-BE49-F238E27FC236}">
                <a16:creationId xmlns:a16="http://schemas.microsoft.com/office/drawing/2014/main" id="{FA32B6E3-A00D-7537-3E87-4B9C6FB61F6D}"/>
              </a:ext>
            </a:extLst>
          </p:cNvPr>
          <p:cNvSpPr>
            <a:spLocks noGrp="1"/>
          </p:cNvSpPr>
          <p:nvPr>
            <p:ph idx="1"/>
          </p:nvPr>
        </p:nvSpPr>
        <p:spPr/>
        <p:txBody>
          <a:bodyPr/>
          <a:lstStyle/>
          <a:p>
            <a:r>
              <a:rPr lang="en-GB" sz="1800" b="1" i="1" dirty="0">
                <a:solidFill>
                  <a:srgbClr val="004BD3"/>
                </a:solidFill>
                <a:effectLst/>
                <a:latin typeface="Arial" panose="020B0604020202020204" pitchFamily="34" charset="0"/>
              </a:rPr>
              <a:t>Foss v Harbottle </a:t>
            </a:r>
            <a:r>
              <a:rPr lang="en-GB" b="1" i="1" dirty="0">
                <a:solidFill>
                  <a:srgbClr val="004BD3"/>
                </a:solidFill>
                <a:latin typeface="Arial" panose="020B0604020202020204" pitchFamily="34" charset="0"/>
              </a:rPr>
              <a:t>[</a:t>
            </a:r>
            <a:r>
              <a:rPr lang="en-GB" sz="1800" b="1" dirty="0">
                <a:solidFill>
                  <a:srgbClr val="004BD3"/>
                </a:solidFill>
                <a:effectLst/>
                <a:latin typeface="Arial" panose="020B0604020202020204" pitchFamily="34" charset="0"/>
              </a:rPr>
              <a:t>1843</a:t>
            </a:r>
            <a:r>
              <a:rPr lang="en-GB" b="1" dirty="0">
                <a:solidFill>
                  <a:srgbClr val="004BD3"/>
                </a:solidFill>
                <a:latin typeface="Arial" panose="020B0604020202020204" pitchFamily="34" charset="0"/>
              </a:rPr>
              <a:t>]</a:t>
            </a:r>
            <a:endParaRPr lang="en-GB" dirty="0">
              <a:solidFill>
                <a:srgbClr val="004BD3"/>
              </a:solidFill>
            </a:endParaRPr>
          </a:p>
          <a:p>
            <a:r>
              <a:rPr lang="en-GB" sz="1800" b="1" dirty="0">
                <a:solidFill>
                  <a:srgbClr val="004BD3"/>
                </a:solidFill>
                <a:effectLst/>
                <a:latin typeface="Arial" panose="020B0604020202020204" pitchFamily="34" charset="0"/>
              </a:rPr>
              <a:t>Foss and Turton were shareholders of a company. They alleged that the company’s directors</a:t>
            </a:r>
            <a:br>
              <a:rPr lang="en-GB" sz="1800" b="1" dirty="0">
                <a:solidFill>
                  <a:srgbClr val="004BD3"/>
                </a:solidFill>
                <a:effectLst/>
                <a:latin typeface="Arial" panose="020B0604020202020204" pitchFamily="34" charset="0"/>
              </a:rPr>
            </a:br>
            <a:r>
              <a:rPr lang="en-GB" sz="1800" b="1" dirty="0">
                <a:solidFill>
                  <a:srgbClr val="004BD3"/>
                </a:solidFill>
                <a:effectLst/>
                <a:latin typeface="Arial" panose="020B0604020202020204" pitchFamily="34" charset="0"/>
              </a:rPr>
              <a:t>and certain other shareholders defrauded the company by entering into a series of fraudulent transactions. They commenced proceedings against the wrongdoers ‘on behalf of themselves and all the other members of the corporation, except those who committed the injuries complained of’. </a:t>
            </a:r>
            <a:endParaRPr lang="en-GB" dirty="0">
              <a:solidFill>
                <a:srgbClr val="004BD3"/>
              </a:solidFill>
            </a:endParaRPr>
          </a:p>
          <a:p>
            <a:r>
              <a:rPr lang="en-GB" sz="1800" b="1" dirty="0">
                <a:solidFill>
                  <a:srgbClr val="004BD3"/>
                </a:solidFill>
                <a:effectLst/>
                <a:latin typeface="Arial" panose="020B0604020202020204" pitchFamily="34" charset="0"/>
              </a:rPr>
              <a:t>The court held that the conduct engaged in by the defendants had not just caused loss to Foss and Turton – it was ‘an injury to the whole corporation’. </a:t>
            </a:r>
          </a:p>
          <a:p>
            <a:r>
              <a:rPr lang="en-GB" sz="1800" b="1" dirty="0">
                <a:solidFill>
                  <a:srgbClr val="004BD3"/>
                </a:solidFill>
                <a:effectLst/>
                <a:latin typeface="Arial" panose="020B0604020202020204" pitchFamily="34" charset="0"/>
              </a:rPr>
              <a:t>Wigram V-C stated that ‘[</a:t>
            </a:r>
            <a:r>
              <a:rPr lang="en-GB" sz="1800" b="1" dirty="0" err="1">
                <a:solidFill>
                  <a:srgbClr val="004BD3"/>
                </a:solidFill>
                <a:effectLst/>
                <a:latin typeface="Arial" panose="020B0604020202020204" pitchFamily="34" charset="0"/>
              </a:rPr>
              <a:t>i</a:t>
            </a:r>
            <a:r>
              <a:rPr lang="en-GB" sz="1800" b="1" dirty="0">
                <a:solidFill>
                  <a:srgbClr val="004BD3"/>
                </a:solidFill>
                <a:effectLst/>
                <a:latin typeface="Arial" panose="020B0604020202020204" pitchFamily="34" charset="0"/>
              </a:rPr>
              <a:t>]t was not, nor could it successfully be, argued that it was a matter of course for any individual members of a corporation thus to assume to themselves the right of suing in the name of the corporation’. </a:t>
            </a:r>
          </a:p>
          <a:p>
            <a:r>
              <a:rPr lang="en-GB" sz="1800" b="1" dirty="0">
                <a:solidFill>
                  <a:srgbClr val="004BD3"/>
                </a:solidFill>
                <a:effectLst/>
                <a:latin typeface="Arial" panose="020B0604020202020204" pitchFamily="34" charset="0"/>
              </a:rPr>
              <a:t>There was nothing preventing the company from commencing proceedings to obtain redress and, as it was the proper claimant, Foss and Turton’s claim failed. </a:t>
            </a:r>
            <a:endParaRPr lang="en-GB" dirty="0">
              <a:solidFill>
                <a:srgbClr val="004BD3"/>
              </a:solidFill>
            </a:endParaRPr>
          </a:p>
          <a:p>
            <a:endParaRPr lang="en-US" dirty="0"/>
          </a:p>
        </p:txBody>
      </p:sp>
    </p:spTree>
    <p:extLst>
      <p:ext uri="{BB962C8B-B14F-4D97-AF65-F5344CB8AC3E}">
        <p14:creationId xmlns:p14="http://schemas.microsoft.com/office/powerpoint/2010/main" val="2742201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1B86F-BE35-69C3-2560-E4BA569466C2}"/>
              </a:ext>
            </a:extLst>
          </p:cNvPr>
          <p:cNvSpPr>
            <a:spLocks noGrp="1"/>
          </p:cNvSpPr>
          <p:nvPr>
            <p:ph type="title"/>
          </p:nvPr>
        </p:nvSpPr>
        <p:spPr/>
        <p:txBody>
          <a:bodyPr/>
          <a:lstStyle/>
          <a:p>
            <a:r>
              <a:rPr lang="en-GB" sz="3200" b="1" dirty="0">
                <a:effectLst/>
                <a:latin typeface="ArialMT"/>
              </a:rPr>
              <a:t>The derivative claim </a:t>
            </a:r>
            <a:endParaRPr lang="en-US" sz="3200" dirty="0"/>
          </a:p>
        </p:txBody>
      </p:sp>
      <p:sp>
        <p:nvSpPr>
          <p:cNvPr id="3" name="Content Placeholder 2">
            <a:extLst>
              <a:ext uri="{FF2B5EF4-FFF2-40B4-BE49-F238E27FC236}">
                <a16:creationId xmlns:a16="http://schemas.microsoft.com/office/drawing/2014/main" id="{84D6DD12-F131-B7B5-F038-4089E867A005}"/>
              </a:ext>
            </a:extLst>
          </p:cNvPr>
          <p:cNvSpPr>
            <a:spLocks noGrp="1"/>
          </p:cNvSpPr>
          <p:nvPr>
            <p:ph idx="1"/>
          </p:nvPr>
        </p:nvSpPr>
        <p:spPr/>
        <p:txBody>
          <a:bodyPr/>
          <a:lstStyle/>
          <a:p>
            <a:r>
              <a:rPr lang="en-GB" sz="2000" b="1" dirty="0">
                <a:solidFill>
                  <a:srgbClr val="FF9057"/>
                </a:solidFill>
                <a:effectLst/>
                <a:latin typeface="ArialMT"/>
              </a:rPr>
              <a:t>The ‘proper claimant’ principle </a:t>
            </a:r>
          </a:p>
          <a:p>
            <a:pPr marL="285750" indent="-285750">
              <a:buFont typeface="Arial" panose="020B0604020202020204" pitchFamily="34" charset="0"/>
              <a:buChar char="•"/>
            </a:pPr>
            <a:r>
              <a:rPr lang="en-GB" sz="2000" dirty="0">
                <a:solidFill>
                  <a:srgbClr val="004BD3"/>
                </a:solidFill>
                <a:effectLst/>
                <a:latin typeface="ArialMT"/>
              </a:rPr>
              <a:t>‘</a:t>
            </a:r>
            <a:r>
              <a:rPr lang="en-GB" sz="2000" i="1" dirty="0">
                <a:solidFill>
                  <a:srgbClr val="004BD3"/>
                </a:solidFill>
                <a:effectLst/>
                <a:latin typeface="Arial" panose="020B0604020202020204" pitchFamily="34" charset="0"/>
              </a:rPr>
              <a:t>A </a:t>
            </a:r>
            <a:r>
              <a:rPr lang="en-GB" sz="2000" dirty="0">
                <a:solidFill>
                  <a:srgbClr val="004BD3"/>
                </a:solidFill>
                <a:effectLst/>
                <a:latin typeface="ArialMT"/>
              </a:rPr>
              <a:t>cannot, as a general rule, bring an action against </a:t>
            </a:r>
            <a:r>
              <a:rPr lang="en-GB" sz="2000" i="1" dirty="0">
                <a:solidFill>
                  <a:srgbClr val="004BD3"/>
                </a:solidFill>
                <a:effectLst/>
                <a:latin typeface="Arial" panose="020B0604020202020204" pitchFamily="34" charset="0"/>
              </a:rPr>
              <a:t>B </a:t>
            </a:r>
            <a:r>
              <a:rPr lang="en-GB" sz="2000" dirty="0">
                <a:solidFill>
                  <a:srgbClr val="004BD3"/>
                </a:solidFill>
                <a:effectLst/>
                <a:latin typeface="ArialMT"/>
              </a:rPr>
              <a:t>to recover damages or secure other relief on behalf of </a:t>
            </a:r>
            <a:r>
              <a:rPr lang="en-GB" sz="2000" i="1" dirty="0">
                <a:solidFill>
                  <a:srgbClr val="004BD3"/>
                </a:solidFill>
                <a:effectLst/>
                <a:latin typeface="Arial" panose="020B0604020202020204" pitchFamily="34" charset="0"/>
              </a:rPr>
              <a:t>C </a:t>
            </a:r>
            <a:r>
              <a:rPr lang="en-GB" sz="2000" dirty="0">
                <a:solidFill>
                  <a:srgbClr val="004BD3"/>
                </a:solidFill>
                <a:effectLst/>
                <a:latin typeface="ArialMT"/>
              </a:rPr>
              <a:t>for an injury done by </a:t>
            </a:r>
            <a:r>
              <a:rPr lang="en-GB" sz="2000" i="1" dirty="0">
                <a:solidFill>
                  <a:srgbClr val="004BD3"/>
                </a:solidFill>
                <a:effectLst/>
                <a:latin typeface="Arial" panose="020B0604020202020204" pitchFamily="34" charset="0"/>
              </a:rPr>
              <a:t>B </a:t>
            </a:r>
            <a:r>
              <a:rPr lang="en-GB" sz="2000" dirty="0">
                <a:solidFill>
                  <a:srgbClr val="004BD3"/>
                </a:solidFill>
                <a:effectLst/>
                <a:latin typeface="ArialMT"/>
              </a:rPr>
              <a:t>to </a:t>
            </a:r>
            <a:r>
              <a:rPr lang="en-GB" sz="2000" i="1" dirty="0">
                <a:solidFill>
                  <a:srgbClr val="004BD3"/>
                </a:solidFill>
                <a:effectLst/>
                <a:latin typeface="Arial" panose="020B0604020202020204" pitchFamily="34" charset="0"/>
              </a:rPr>
              <a:t>C</a:t>
            </a:r>
            <a:r>
              <a:rPr lang="en-GB" sz="2000" dirty="0">
                <a:solidFill>
                  <a:srgbClr val="004BD3"/>
                </a:solidFill>
                <a:effectLst/>
                <a:latin typeface="ArialMT"/>
              </a:rPr>
              <a:t>. </a:t>
            </a:r>
            <a:r>
              <a:rPr lang="en-GB" sz="2000" i="1" dirty="0">
                <a:solidFill>
                  <a:srgbClr val="004BD3"/>
                </a:solidFill>
                <a:effectLst/>
                <a:latin typeface="Arial" panose="020B0604020202020204" pitchFamily="34" charset="0"/>
              </a:rPr>
              <a:t>C </a:t>
            </a:r>
            <a:r>
              <a:rPr lang="en-GB" sz="2000" dirty="0">
                <a:solidFill>
                  <a:srgbClr val="004BD3"/>
                </a:solidFill>
                <a:effectLst/>
                <a:latin typeface="ArialMT"/>
              </a:rPr>
              <a:t>is the proper plaintiff because </a:t>
            </a:r>
            <a:r>
              <a:rPr lang="en-GB" sz="2000" i="1" dirty="0">
                <a:solidFill>
                  <a:srgbClr val="004BD3"/>
                </a:solidFill>
                <a:effectLst/>
                <a:latin typeface="Arial" panose="020B0604020202020204" pitchFamily="34" charset="0"/>
              </a:rPr>
              <a:t>C </a:t>
            </a:r>
            <a:r>
              <a:rPr lang="en-GB" sz="2000" dirty="0">
                <a:solidFill>
                  <a:srgbClr val="004BD3"/>
                </a:solidFill>
                <a:effectLst/>
                <a:latin typeface="ArialMT"/>
              </a:rPr>
              <a:t>is the party injured, and, therefore, the person in whom the cause of action is vested’ (</a:t>
            </a:r>
            <a:r>
              <a:rPr lang="en-GB" sz="2000" i="1" dirty="0">
                <a:solidFill>
                  <a:srgbClr val="004BD3"/>
                </a:solidFill>
                <a:effectLst/>
                <a:latin typeface="Arial" panose="020B0604020202020204" pitchFamily="34" charset="0"/>
              </a:rPr>
              <a:t>Prudential Assurance Co Ltd v Newman Industries Ltd (No 2) </a:t>
            </a:r>
            <a:r>
              <a:rPr lang="en-GB" sz="2000" dirty="0">
                <a:solidFill>
                  <a:srgbClr val="004BD3"/>
                </a:solidFill>
                <a:effectLst/>
                <a:latin typeface="ArialMT"/>
              </a:rPr>
              <a:t>[1982] Ch 204 (CA)). </a:t>
            </a:r>
          </a:p>
          <a:p>
            <a:pPr marL="285750" indent="-285750">
              <a:buFont typeface="Arial" panose="020B0604020202020204" pitchFamily="34" charset="0"/>
              <a:buChar char="•"/>
            </a:pPr>
            <a:r>
              <a:rPr lang="en-GB" sz="2000" dirty="0">
                <a:solidFill>
                  <a:srgbClr val="004BD3"/>
                </a:solidFill>
                <a:latin typeface="ArialMT"/>
              </a:rPr>
              <a:t>T</a:t>
            </a:r>
            <a:r>
              <a:rPr lang="en-GB" sz="2000" dirty="0">
                <a:solidFill>
                  <a:srgbClr val="004BD3"/>
                </a:solidFill>
                <a:effectLst/>
                <a:latin typeface="ArialMT"/>
              </a:rPr>
              <a:t>he court held that the proper claimant principle is but one half of the rule in </a:t>
            </a:r>
            <a:r>
              <a:rPr lang="en-GB" sz="2000" i="1" dirty="0">
                <a:solidFill>
                  <a:srgbClr val="004BD3"/>
                </a:solidFill>
                <a:effectLst/>
                <a:latin typeface="Arial" panose="020B0604020202020204" pitchFamily="34" charset="0"/>
              </a:rPr>
              <a:t>Foss v Harbottle</a:t>
            </a:r>
            <a:r>
              <a:rPr lang="en-GB" sz="2000" dirty="0">
                <a:solidFill>
                  <a:srgbClr val="004BD3"/>
                </a:solidFill>
                <a:effectLst/>
                <a:latin typeface="ArialMT"/>
              </a:rPr>
              <a:t>. </a:t>
            </a:r>
          </a:p>
          <a:p>
            <a:pPr marL="285750" indent="-285750">
              <a:buFont typeface="Arial" panose="020B0604020202020204" pitchFamily="34" charset="0"/>
              <a:buChar char="•"/>
            </a:pPr>
            <a:r>
              <a:rPr lang="en-GB" sz="2000" dirty="0">
                <a:solidFill>
                  <a:srgbClr val="004BD3"/>
                </a:solidFill>
                <a:effectLst/>
                <a:latin typeface="ArialMT"/>
              </a:rPr>
              <a:t>The other half of the rule consists of the </a:t>
            </a:r>
            <a:r>
              <a:rPr lang="en-GB" sz="2000" dirty="0">
                <a:solidFill>
                  <a:srgbClr val="FF9057"/>
                </a:solidFill>
                <a:effectLst/>
                <a:latin typeface="ArialMT"/>
              </a:rPr>
              <a:t>‘irregularity principle’, </a:t>
            </a:r>
            <a:r>
              <a:rPr lang="en-GB" sz="2000" dirty="0">
                <a:solidFill>
                  <a:srgbClr val="004BD3"/>
                </a:solidFill>
                <a:effectLst/>
                <a:latin typeface="ArialMT"/>
              </a:rPr>
              <a:t>which basically provides that a member cannot bring a claim in relation to an irregularity that could be remedied or ratified by a simple majority of the members.</a:t>
            </a:r>
          </a:p>
          <a:p>
            <a:pPr marL="285750" indent="-285750">
              <a:buFont typeface="Arial" panose="020B0604020202020204" pitchFamily="34" charset="0"/>
              <a:buChar char="•"/>
            </a:pPr>
            <a:r>
              <a:rPr lang="en-GB" sz="2000" dirty="0">
                <a:solidFill>
                  <a:srgbClr val="004BD3"/>
                </a:solidFill>
                <a:effectLst/>
                <a:latin typeface="ArialMT"/>
              </a:rPr>
              <a:t>However, the rule in </a:t>
            </a:r>
            <a:r>
              <a:rPr lang="en-GB" sz="2000" i="1" dirty="0">
                <a:solidFill>
                  <a:srgbClr val="004BD3"/>
                </a:solidFill>
                <a:effectLst/>
                <a:latin typeface="Arial" panose="020B0604020202020204" pitchFamily="34" charset="0"/>
              </a:rPr>
              <a:t>Foss v Harbottle </a:t>
            </a:r>
            <a:r>
              <a:rPr lang="en-GB" sz="2000" dirty="0">
                <a:solidFill>
                  <a:srgbClr val="004BD3"/>
                </a:solidFill>
                <a:effectLst/>
                <a:latin typeface="ArialMT"/>
              </a:rPr>
              <a:t>contained a notable exception, namely the derivative action. </a:t>
            </a:r>
            <a:endParaRPr lang="en-GB" sz="2000" dirty="0">
              <a:solidFill>
                <a:srgbClr val="004BD3"/>
              </a:solidFill>
            </a:endParaRPr>
          </a:p>
          <a:p>
            <a:endParaRPr lang="en-US" dirty="0"/>
          </a:p>
        </p:txBody>
      </p:sp>
    </p:spTree>
    <p:extLst>
      <p:ext uri="{BB962C8B-B14F-4D97-AF65-F5344CB8AC3E}">
        <p14:creationId xmlns:p14="http://schemas.microsoft.com/office/powerpoint/2010/main" val="3591480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4A144-2F8C-CD86-6166-0C6BC362C481}"/>
              </a:ext>
            </a:extLst>
          </p:cNvPr>
          <p:cNvSpPr>
            <a:spLocks noGrp="1"/>
          </p:cNvSpPr>
          <p:nvPr>
            <p:ph type="title"/>
          </p:nvPr>
        </p:nvSpPr>
        <p:spPr/>
        <p:txBody>
          <a:bodyPr/>
          <a:lstStyle/>
          <a:p>
            <a:r>
              <a:rPr lang="en-GB" sz="3200" b="1" dirty="0">
                <a:effectLst/>
                <a:latin typeface="ArialMT"/>
              </a:rPr>
              <a:t>The derivative claim </a:t>
            </a:r>
            <a:endParaRPr lang="en-US" sz="3200" dirty="0"/>
          </a:p>
        </p:txBody>
      </p:sp>
      <p:sp>
        <p:nvSpPr>
          <p:cNvPr id="3" name="Content Placeholder 2">
            <a:extLst>
              <a:ext uri="{FF2B5EF4-FFF2-40B4-BE49-F238E27FC236}">
                <a16:creationId xmlns:a16="http://schemas.microsoft.com/office/drawing/2014/main" id="{5ECA1466-0D38-CA69-68E0-578E97DCFB8E}"/>
              </a:ext>
            </a:extLst>
          </p:cNvPr>
          <p:cNvSpPr>
            <a:spLocks noGrp="1"/>
          </p:cNvSpPr>
          <p:nvPr>
            <p:ph idx="1"/>
          </p:nvPr>
        </p:nvSpPr>
        <p:spPr/>
        <p:txBody>
          <a:bodyPr/>
          <a:lstStyle/>
          <a:p>
            <a:r>
              <a:rPr lang="en-GB" sz="2000" b="1" dirty="0">
                <a:solidFill>
                  <a:srgbClr val="FF9057"/>
                </a:solidFill>
                <a:effectLst/>
                <a:latin typeface="ArialMT"/>
              </a:rPr>
              <a:t>The derivative action</a:t>
            </a:r>
          </a:p>
          <a:p>
            <a:pPr marL="285750" indent="-285750">
              <a:buFont typeface="Arial" panose="020B0604020202020204" pitchFamily="34" charset="0"/>
              <a:buChar char="•"/>
            </a:pPr>
            <a:r>
              <a:rPr lang="en-GB" sz="2000" dirty="0">
                <a:solidFill>
                  <a:srgbClr val="004BD3"/>
                </a:solidFill>
                <a:effectLst/>
                <a:latin typeface="ArialMT"/>
              </a:rPr>
              <a:t>‘</a:t>
            </a:r>
            <a:r>
              <a:rPr lang="en-GB" sz="2000" dirty="0">
                <a:solidFill>
                  <a:srgbClr val="004BD3"/>
                </a:solidFill>
                <a:latin typeface="ArialMT"/>
              </a:rPr>
              <a:t>S</a:t>
            </a:r>
            <a:r>
              <a:rPr lang="en-GB" sz="2000" dirty="0">
                <a:solidFill>
                  <a:srgbClr val="004BD3"/>
                </a:solidFill>
                <a:effectLst/>
                <a:latin typeface="ArialMT"/>
              </a:rPr>
              <a:t>ome means must be found for the company to sue. Otherwise the law would fail in its purpose. Injustice would be done without redress.’ </a:t>
            </a:r>
            <a:r>
              <a:rPr lang="en-GB" sz="2000" i="1" dirty="0">
                <a:solidFill>
                  <a:srgbClr val="004BD3"/>
                </a:solidFill>
                <a:effectLst/>
                <a:latin typeface="Arial" panose="020B0604020202020204" pitchFamily="34" charset="0"/>
              </a:rPr>
              <a:t>Wallersteiner v Moir (No 2) </a:t>
            </a:r>
            <a:r>
              <a:rPr lang="en-GB" sz="2000" dirty="0">
                <a:solidFill>
                  <a:srgbClr val="004BD3"/>
                </a:solidFill>
                <a:effectLst/>
                <a:latin typeface="ArialMT"/>
              </a:rPr>
              <a:t>[1975] </a:t>
            </a:r>
          </a:p>
          <a:p>
            <a:pPr marL="285750" indent="-285750">
              <a:buFont typeface="Arial" panose="020B0604020202020204" pitchFamily="34" charset="0"/>
              <a:buChar char="•"/>
            </a:pPr>
            <a:r>
              <a:rPr lang="en-GB" sz="2000" dirty="0">
                <a:solidFill>
                  <a:srgbClr val="004BD3"/>
                </a:solidFill>
                <a:effectLst/>
                <a:latin typeface="ArialMT"/>
              </a:rPr>
              <a:t>The law’s answer was to allow members to commence proceedings on behalf of the company in certain cases,  known as a derivative action.</a:t>
            </a:r>
            <a:endParaRPr lang="en-GB" sz="2000" dirty="0">
              <a:solidFill>
                <a:srgbClr val="004BD3"/>
              </a:solidFill>
            </a:endParaRPr>
          </a:p>
          <a:p>
            <a:pPr marL="285750" indent="-285750">
              <a:buFont typeface="Arial" panose="020B0604020202020204" pitchFamily="34" charset="0"/>
              <a:buChar char="•"/>
            </a:pPr>
            <a:r>
              <a:rPr lang="en-GB" sz="2000" dirty="0">
                <a:solidFill>
                  <a:srgbClr val="004BD3"/>
                </a:solidFill>
                <a:effectLst/>
                <a:latin typeface="ArialMT"/>
              </a:rPr>
              <a:t>The operation of the rule in </a:t>
            </a:r>
            <a:r>
              <a:rPr lang="en-GB" sz="2000" i="1" dirty="0">
                <a:solidFill>
                  <a:srgbClr val="004BD3"/>
                </a:solidFill>
                <a:effectLst/>
                <a:latin typeface="Arial" panose="020B0604020202020204" pitchFamily="34" charset="0"/>
              </a:rPr>
              <a:t>Foss </a:t>
            </a:r>
            <a:r>
              <a:rPr lang="en-GB" sz="2000" i="1">
                <a:solidFill>
                  <a:srgbClr val="004BD3"/>
                </a:solidFill>
                <a:effectLst/>
                <a:latin typeface="Arial" panose="020B0604020202020204" pitchFamily="34" charset="0"/>
              </a:rPr>
              <a:t>v Harbottle </a:t>
            </a:r>
            <a:r>
              <a:rPr lang="en-GB" sz="2000" dirty="0">
                <a:solidFill>
                  <a:srgbClr val="004BD3"/>
                </a:solidFill>
                <a:effectLst/>
                <a:latin typeface="ArialMT"/>
              </a:rPr>
              <a:t>and the development of the derivative claim was deemed complex and unwieldy by the Law Commission and so it was proposed to simplify the procedure and codify it in statute. The result is Part 11 of the CA 2006 which establishes the </a:t>
            </a:r>
            <a:r>
              <a:rPr lang="en-GB" sz="2000" dirty="0">
                <a:solidFill>
                  <a:srgbClr val="FF9057"/>
                </a:solidFill>
                <a:effectLst/>
                <a:latin typeface="ArialMT"/>
              </a:rPr>
              <a:t>statutory derivative claim</a:t>
            </a:r>
            <a:r>
              <a:rPr lang="en-GB" sz="2000" dirty="0">
                <a:solidFill>
                  <a:srgbClr val="004BD3"/>
                </a:solidFill>
                <a:effectLst/>
                <a:latin typeface="ArialMT"/>
              </a:rPr>
              <a:t>. </a:t>
            </a:r>
            <a:endParaRPr lang="en-GB" sz="2000" dirty="0">
              <a:solidFill>
                <a:srgbClr val="004BD3"/>
              </a:solidFill>
            </a:endParaRPr>
          </a:p>
          <a:p>
            <a:endParaRPr lang="en-US" dirty="0"/>
          </a:p>
        </p:txBody>
      </p:sp>
    </p:spTree>
    <p:extLst>
      <p:ext uri="{BB962C8B-B14F-4D97-AF65-F5344CB8AC3E}">
        <p14:creationId xmlns:p14="http://schemas.microsoft.com/office/powerpoint/2010/main" val="2731748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A5F9B-B452-C072-8944-1C142E753A41}"/>
              </a:ext>
            </a:extLst>
          </p:cNvPr>
          <p:cNvSpPr>
            <a:spLocks noGrp="1"/>
          </p:cNvSpPr>
          <p:nvPr>
            <p:ph type="title"/>
          </p:nvPr>
        </p:nvSpPr>
        <p:spPr/>
        <p:txBody>
          <a:bodyPr/>
          <a:lstStyle/>
          <a:p>
            <a:r>
              <a:rPr lang="en-US" sz="3200" b="1" dirty="0" err="1"/>
              <a:t>MyCG</a:t>
            </a:r>
            <a:endParaRPr lang="en-US" sz="3200" b="1" dirty="0"/>
          </a:p>
        </p:txBody>
      </p:sp>
      <p:sp>
        <p:nvSpPr>
          <p:cNvPr id="7" name="TextBox 6">
            <a:extLst>
              <a:ext uri="{FF2B5EF4-FFF2-40B4-BE49-F238E27FC236}">
                <a16:creationId xmlns:a16="http://schemas.microsoft.com/office/drawing/2014/main" id="{3B35B9D3-66D0-694A-AF66-55E2E6EDD067}"/>
              </a:ext>
            </a:extLst>
          </p:cNvPr>
          <p:cNvSpPr txBox="1"/>
          <p:nvPr/>
        </p:nvSpPr>
        <p:spPr>
          <a:xfrm>
            <a:off x="2680324" y="6339952"/>
            <a:ext cx="6100996" cy="369332"/>
          </a:xfrm>
          <a:prstGeom prst="rect">
            <a:avLst/>
          </a:prstGeom>
          <a:noFill/>
        </p:spPr>
        <p:txBody>
          <a:bodyPr wrap="square">
            <a:spAutoFit/>
          </a:bodyPr>
          <a:lstStyle/>
          <a:p>
            <a:r>
              <a:rPr lang="en-GB" sz="1800" dirty="0">
                <a:solidFill>
                  <a:srgbClr val="002060"/>
                </a:solidFill>
                <a:latin typeface="Calibri" panose="020F0502020204030204" pitchFamily="34" charset="0"/>
                <a:hlinkClick r:id="rId2">
                  <a:extLst>
                    <a:ext uri="{A12FA001-AC4F-418D-AE19-62706E023703}">
                      <ahyp:hlinkClr xmlns:ahyp="http://schemas.microsoft.com/office/drawing/2018/hyperlinkcolor" val="tx"/>
                    </a:ext>
                  </a:extLst>
                </a:hlinkClick>
              </a:rPr>
              <a:t>https://www.cgi.org.uk/my_cg/qualifying-programme-part-1-2</a:t>
            </a:r>
            <a:endParaRPr lang="en-US" dirty="0"/>
          </a:p>
        </p:txBody>
      </p:sp>
      <p:pic>
        <p:nvPicPr>
          <p:cNvPr id="8" name="Content Placeholder 7" descr="A screenshot of a webinar&#10;&#10;Description automatically generated">
            <a:extLst>
              <a:ext uri="{FF2B5EF4-FFF2-40B4-BE49-F238E27FC236}">
                <a16:creationId xmlns:a16="http://schemas.microsoft.com/office/drawing/2014/main" id="{5521A55D-E84A-0EAB-CBBE-ED12657512C2}"/>
              </a:ext>
            </a:extLst>
          </p:cNvPr>
          <p:cNvPicPr>
            <a:picLocks noGrp="1" noChangeAspect="1"/>
          </p:cNvPicPr>
          <p:nvPr>
            <p:ph idx="1"/>
          </p:nvPr>
        </p:nvPicPr>
        <p:blipFill>
          <a:blip r:embed="rId3"/>
          <a:stretch>
            <a:fillRect/>
          </a:stretch>
        </p:blipFill>
        <p:spPr>
          <a:xfrm>
            <a:off x="1524001" y="1379163"/>
            <a:ext cx="8706794" cy="5002588"/>
          </a:xfrm>
        </p:spPr>
      </p:pic>
    </p:spTree>
    <p:extLst>
      <p:ext uri="{BB962C8B-B14F-4D97-AF65-F5344CB8AC3E}">
        <p14:creationId xmlns:p14="http://schemas.microsoft.com/office/powerpoint/2010/main" val="25080591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F45F3-0E26-B95E-5F43-794D455D566D}"/>
              </a:ext>
            </a:extLst>
          </p:cNvPr>
          <p:cNvSpPr>
            <a:spLocks noGrp="1"/>
          </p:cNvSpPr>
          <p:nvPr>
            <p:ph type="title"/>
          </p:nvPr>
        </p:nvSpPr>
        <p:spPr/>
        <p:txBody>
          <a:bodyPr/>
          <a:lstStyle/>
          <a:p>
            <a:r>
              <a:rPr lang="en-GB" sz="3200" b="1" dirty="0">
                <a:effectLst/>
                <a:latin typeface="ArialMT"/>
              </a:rPr>
              <a:t>The derivative claim </a:t>
            </a:r>
            <a:endParaRPr lang="en-US" sz="3200" dirty="0"/>
          </a:p>
        </p:txBody>
      </p:sp>
      <p:sp>
        <p:nvSpPr>
          <p:cNvPr id="3" name="Content Placeholder 2">
            <a:extLst>
              <a:ext uri="{FF2B5EF4-FFF2-40B4-BE49-F238E27FC236}">
                <a16:creationId xmlns:a16="http://schemas.microsoft.com/office/drawing/2014/main" id="{A5111CEB-CA88-2441-7C66-2F76CE76B9F9}"/>
              </a:ext>
            </a:extLst>
          </p:cNvPr>
          <p:cNvSpPr>
            <a:spLocks noGrp="1"/>
          </p:cNvSpPr>
          <p:nvPr>
            <p:ph idx="1"/>
          </p:nvPr>
        </p:nvSpPr>
        <p:spPr/>
        <p:txBody>
          <a:bodyPr/>
          <a:lstStyle/>
          <a:p>
            <a:r>
              <a:rPr lang="en-GB" sz="2000" b="1" dirty="0">
                <a:solidFill>
                  <a:srgbClr val="FF9057"/>
                </a:solidFill>
                <a:effectLst/>
                <a:latin typeface="ArialMT"/>
              </a:rPr>
              <a:t>The derivative action</a:t>
            </a:r>
          </a:p>
          <a:p>
            <a:r>
              <a:rPr lang="en-GB" sz="2000" dirty="0">
                <a:solidFill>
                  <a:srgbClr val="004BD3"/>
                </a:solidFill>
                <a:effectLst/>
                <a:latin typeface="ArialMT"/>
              </a:rPr>
              <a:t>In </a:t>
            </a:r>
            <a:r>
              <a:rPr lang="en-GB" sz="2000" i="1" dirty="0">
                <a:solidFill>
                  <a:srgbClr val="004BD3"/>
                </a:solidFill>
                <a:effectLst/>
                <a:latin typeface="Arial" panose="020B0604020202020204" pitchFamily="34" charset="0"/>
              </a:rPr>
              <a:t>Edwards v Halliwell </a:t>
            </a:r>
            <a:r>
              <a:rPr lang="en-GB" sz="2000" dirty="0">
                <a:solidFill>
                  <a:srgbClr val="004BD3"/>
                </a:solidFill>
                <a:effectLst/>
                <a:latin typeface="ArialMT"/>
              </a:rPr>
              <a:t>[1950] four instances where a derivative action could be brought, namely: </a:t>
            </a:r>
            <a:endParaRPr lang="en-GB" sz="2000" dirty="0">
              <a:solidFill>
                <a:srgbClr val="004BD3"/>
              </a:solidFill>
            </a:endParaRPr>
          </a:p>
          <a:p>
            <a:pPr>
              <a:buFont typeface="+mj-lt"/>
              <a:buAutoNum type="arabicPeriod"/>
            </a:pPr>
            <a:r>
              <a:rPr lang="en-GB" sz="2000" dirty="0">
                <a:solidFill>
                  <a:srgbClr val="004BD3"/>
                </a:solidFill>
                <a:effectLst/>
                <a:latin typeface="ArialMT"/>
              </a:rPr>
              <a:t>where the act complained of was illegal or </a:t>
            </a:r>
            <a:r>
              <a:rPr lang="en-GB" sz="2000" i="1" dirty="0">
                <a:solidFill>
                  <a:srgbClr val="004BD3"/>
                </a:solidFill>
                <a:effectLst/>
                <a:latin typeface="Arial" panose="020B0604020202020204" pitchFamily="34" charset="0"/>
              </a:rPr>
              <a:t>ultra vires</a:t>
            </a:r>
            <a:r>
              <a:rPr lang="en-GB" sz="2000" dirty="0">
                <a:solidFill>
                  <a:srgbClr val="004BD3"/>
                </a:solidFill>
                <a:effectLst/>
                <a:latin typeface="ArialMT"/>
              </a:rPr>
              <a:t>; </a:t>
            </a:r>
            <a:endParaRPr lang="en-GB" sz="2000" dirty="0">
              <a:solidFill>
                <a:srgbClr val="004BD3"/>
              </a:solidFill>
              <a:effectLst/>
              <a:latin typeface="FrutigerLTStd"/>
            </a:endParaRPr>
          </a:p>
          <a:p>
            <a:pPr>
              <a:buFont typeface="+mj-lt"/>
              <a:buAutoNum type="arabicPeriod"/>
            </a:pPr>
            <a:r>
              <a:rPr lang="en-GB" sz="2000" dirty="0">
                <a:solidFill>
                  <a:srgbClr val="004BD3"/>
                </a:solidFill>
                <a:effectLst/>
                <a:latin typeface="ArialMT"/>
              </a:rPr>
              <a:t>where the act complained of infringed the personal rights of a member; </a:t>
            </a:r>
            <a:endParaRPr lang="en-GB" sz="2000" dirty="0">
              <a:solidFill>
                <a:srgbClr val="004BD3"/>
              </a:solidFill>
              <a:effectLst/>
              <a:latin typeface="FrutigerLTStd"/>
            </a:endParaRPr>
          </a:p>
          <a:p>
            <a:pPr>
              <a:buFont typeface="+mj-lt"/>
              <a:buAutoNum type="arabicPeriod"/>
            </a:pPr>
            <a:r>
              <a:rPr lang="en-GB" sz="2000" dirty="0">
                <a:solidFill>
                  <a:srgbClr val="004BD3"/>
                </a:solidFill>
                <a:effectLst/>
                <a:latin typeface="ArialMT"/>
              </a:rPr>
              <a:t>where the act complained of could only be done or sanctioned by the passing of a special resolution; and </a:t>
            </a:r>
            <a:endParaRPr lang="en-GB" sz="2000" dirty="0">
              <a:solidFill>
                <a:srgbClr val="004BD3"/>
              </a:solidFill>
              <a:effectLst/>
              <a:latin typeface="FrutigerLTStd"/>
            </a:endParaRPr>
          </a:p>
          <a:p>
            <a:pPr>
              <a:buFont typeface="+mj-lt"/>
              <a:buAutoNum type="arabicPeriod"/>
            </a:pPr>
            <a:r>
              <a:rPr lang="en-GB" sz="2000" dirty="0">
                <a:solidFill>
                  <a:srgbClr val="004BD3"/>
                </a:solidFill>
                <a:effectLst/>
                <a:latin typeface="ArialMT"/>
              </a:rPr>
              <a:t>where the act complained of constituted a ‘fraud on the minority’. </a:t>
            </a:r>
          </a:p>
          <a:p>
            <a:pPr algn="r"/>
            <a:r>
              <a:rPr lang="en-GB" sz="2000" i="1" dirty="0">
                <a:solidFill>
                  <a:srgbClr val="004BD3"/>
                </a:solidFill>
                <a:effectLst/>
                <a:latin typeface="Arial" panose="020B0604020202020204" pitchFamily="34" charset="0"/>
              </a:rPr>
              <a:t>Edwards v Halliwell </a:t>
            </a:r>
            <a:r>
              <a:rPr lang="en-GB" sz="2000" dirty="0">
                <a:solidFill>
                  <a:srgbClr val="004BD3"/>
                </a:solidFill>
                <a:effectLst/>
                <a:latin typeface="ArialMT"/>
              </a:rPr>
              <a:t>[1950]</a:t>
            </a:r>
            <a:endParaRPr lang="en-GB" sz="2000" dirty="0">
              <a:solidFill>
                <a:srgbClr val="004BD3"/>
              </a:solidFill>
              <a:effectLst/>
              <a:latin typeface="FrutigerLTStd"/>
            </a:endParaRPr>
          </a:p>
          <a:p>
            <a:endParaRPr lang="en-US" dirty="0"/>
          </a:p>
        </p:txBody>
      </p:sp>
    </p:spTree>
    <p:extLst>
      <p:ext uri="{BB962C8B-B14F-4D97-AF65-F5344CB8AC3E}">
        <p14:creationId xmlns:p14="http://schemas.microsoft.com/office/powerpoint/2010/main" val="16380936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29B2C-F551-69C5-B637-D4514E989745}"/>
              </a:ext>
            </a:extLst>
          </p:cNvPr>
          <p:cNvSpPr>
            <a:spLocks noGrp="1"/>
          </p:cNvSpPr>
          <p:nvPr>
            <p:ph type="title"/>
          </p:nvPr>
        </p:nvSpPr>
        <p:spPr/>
        <p:txBody>
          <a:bodyPr/>
          <a:lstStyle/>
          <a:p>
            <a:r>
              <a:rPr lang="en-GB" sz="3200" b="1" dirty="0">
                <a:effectLst/>
                <a:latin typeface="ArialMT"/>
              </a:rPr>
              <a:t>The derivative claim </a:t>
            </a:r>
            <a:endParaRPr lang="en-US" sz="3200" dirty="0"/>
          </a:p>
        </p:txBody>
      </p:sp>
      <p:sp>
        <p:nvSpPr>
          <p:cNvPr id="4" name="TextBox 3">
            <a:extLst>
              <a:ext uri="{FF2B5EF4-FFF2-40B4-BE49-F238E27FC236}">
                <a16:creationId xmlns:a16="http://schemas.microsoft.com/office/drawing/2014/main" id="{D13AF1A4-9B53-E951-8624-F5C3B34A978C}"/>
              </a:ext>
            </a:extLst>
          </p:cNvPr>
          <p:cNvSpPr txBox="1"/>
          <p:nvPr/>
        </p:nvSpPr>
        <p:spPr>
          <a:xfrm>
            <a:off x="1061883" y="1707173"/>
            <a:ext cx="2905432" cy="646331"/>
          </a:xfrm>
          <a:prstGeom prst="rect">
            <a:avLst/>
          </a:prstGeom>
          <a:noFill/>
          <a:ln>
            <a:solidFill>
              <a:srgbClr val="004BD3"/>
            </a:solidFill>
          </a:ln>
        </p:spPr>
        <p:txBody>
          <a:bodyPr wrap="square" rtlCol="0">
            <a:spAutoFit/>
          </a:bodyPr>
          <a:lstStyle/>
          <a:p>
            <a:r>
              <a:rPr lang="en-GB" sz="1800" dirty="0">
                <a:solidFill>
                  <a:srgbClr val="004BD3"/>
                </a:solidFill>
                <a:effectLst/>
                <a:latin typeface="ArialMT"/>
              </a:rPr>
              <a:t>‘Proper claimant’ principle </a:t>
            </a:r>
            <a:r>
              <a:rPr lang="en-US" dirty="0">
                <a:solidFill>
                  <a:srgbClr val="004BD3"/>
                </a:solidFill>
              </a:rPr>
              <a:t>Foss v Harbottle [1843]</a:t>
            </a:r>
          </a:p>
        </p:txBody>
      </p:sp>
      <p:sp>
        <p:nvSpPr>
          <p:cNvPr id="7" name="TextBox 6">
            <a:extLst>
              <a:ext uri="{FF2B5EF4-FFF2-40B4-BE49-F238E27FC236}">
                <a16:creationId xmlns:a16="http://schemas.microsoft.com/office/drawing/2014/main" id="{E846D1CA-C02F-F368-E1B2-E83357C4F21F}"/>
              </a:ext>
            </a:extLst>
          </p:cNvPr>
          <p:cNvSpPr txBox="1"/>
          <p:nvPr/>
        </p:nvSpPr>
        <p:spPr>
          <a:xfrm>
            <a:off x="5176685" y="1845672"/>
            <a:ext cx="2610464" cy="369332"/>
          </a:xfrm>
          <a:prstGeom prst="rect">
            <a:avLst/>
          </a:prstGeom>
          <a:noFill/>
          <a:ln>
            <a:solidFill>
              <a:srgbClr val="004BD3"/>
            </a:solidFill>
          </a:ln>
        </p:spPr>
        <p:txBody>
          <a:bodyPr wrap="square" rtlCol="0">
            <a:spAutoFit/>
          </a:bodyPr>
          <a:lstStyle/>
          <a:p>
            <a:r>
              <a:rPr lang="en-GB" sz="1800" dirty="0">
                <a:solidFill>
                  <a:srgbClr val="004BD3"/>
                </a:solidFill>
                <a:effectLst/>
                <a:latin typeface="ArialMT"/>
              </a:rPr>
              <a:t>‘Irregularity </a:t>
            </a:r>
            <a:r>
              <a:rPr lang="en-GB" dirty="0">
                <a:solidFill>
                  <a:srgbClr val="004BD3"/>
                </a:solidFill>
                <a:latin typeface="ArialMT"/>
              </a:rPr>
              <a:t>P</a:t>
            </a:r>
            <a:r>
              <a:rPr lang="en-GB" sz="1800" dirty="0">
                <a:solidFill>
                  <a:srgbClr val="004BD3"/>
                </a:solidFill>
                <a:effectLst/>
                <a:latin typeface="ArialMT"/>
              </a:rPr>
              <a:t>rinciple’</a:t>
            </a:r>
            <a:endParaRPr lang="en-US" dirty="0"/>
          </a:p>
        </p:txBody>
      </p:sp>
      <p:sp>
        <p:nvSpPr>
          <p:cNvPr id="8" name="TextBox 7">
            <a:extLst>
              <a:ext uri="{FF2B5EF4-FFF2-40B4-BE49-F238E27FC236}">
                <a16:creationId xmlns:a16="http://schemas.microsoft.com/office/drawing/2014/main" id="{6620ED0B-1BE7-DC60-97D6-47A7442AA0C2}"/>
              </a:ext>
            </a:extLst>
          </p:cNvPr>
          <p:cNvSpPr txBox="1"/>
          <p:nvPr/>
        </p:nvSpPr>
        <p:spPr>
          <a:xfrm>
            <a:off x="1061883" y="2862591"/>
            <a:ext cx="2905432" cy="646331"/>
          </a:xfrm>
          <a:prstGeom prst="rect">
            <a:avLst/>
          </a:prstGeom>
          <a:noFill/>
          <a:ln>
            <a:solidFill>
              <a:srgbClr val="004BD3"/>
            </a:solidFill>
          </a:ln>
        </p:spPr>
        <p:txBody>
          <a:bodyPr wrap="square" rtlCol="0">
            <a:spAutoFit/>
          </a:bodyPr>
          <a:lstStyle/>
          <a:p>
            <a:r>
              <a:rPr lang="en-GB" sz="1800" dirty="0">
                <a:solidFill>
                  <a:srgbClr val="004BD3"/>
                </a:solidFill>
                <a:effectLst/>
                <a:latin typeface="ArialMT"/>
              </a:rPr>
              <a:t>Statutory </a:t>
            </a:r>
            <a:r>
              <a:rPr lang="en-GB" dirty="0">
                <a:solidFill>
                  <a:srgbClr val="004BD3"/>
                </a:solidFill>
                <a:latin typeface="ArialMT"/>
              </a:rPr>
              <a:t>D</a:t>
            </a:r>
            <a:r>
              <a:rPr lang="en-GB" sz="1800" dirty="0">
                <a:solidFill>
                  <a:srgbClr val="004BD3"/>
                </a:solidFill>
                <a:effectLst/>
                <a:latin typeface="ArialMT"/>
              </a:rPr>
              <a:t>erivative </a:t>
            </a:r>
            <a:r>
              <a:rPr lang="en-GB" dirty="0">
                <a:solidFill>
                  <a:srgbClr val="004BD3"/>
                </a:solidFill>
                <a:latin typeface="ArialMT"/>
              </a:rPr>
              <a:t>C</a:t>
            </a:r>
            <a:r>
              <a:rPr lang="en-GB" sz="1800" dirty="0">
                <a:solidFill>
                  <a:srgbClr val="004BD3"/>
                </a:solidFill>
                <a:effectLst/>
                <a:latin typeface="ArialMT"/>
              </a:rPr>
              <a:t>laim</a:t>
            </a:r>
          </a:p>
          <a:p>
            <a:r>
              <a:rPr lang="en-GB" sz="1800" dirty="0">
                <a:solidFill>
                  <a:srgbClr val="004BD3"/>
                </a:solidFill>
                <a:effectLst/>
                <a:latin typeface="ArialMT"/>
              </a:rPr>
              <a:t>Part 11, CA 2006</a:t>
            </a:r>
            <a:endParaRPr lang="en-US" dirty="0"/>
          </a:p>
        </p:txBody>
      </p:sp>
      <p:sp>
        <p:nvSpPr>
          <p:cNvPr id="9" name="TextBox 8">
            <a:extLst>
              <a:ext uri="{FF2B5EF4-FFF2-40B4-BE49-F238E27FC236}">
                <a16:creationId xmlns:a16="http://schemas.microsoft.com/office/drawing/2014/main" id="{CB51EFB9-3E02-DD83-8DC3-84485850061F}"/>
              </a:ext>
            </a:extLst>
          </p:cNvPr>
          <p:cNvSpPr txBox="1"/>
          <p:nvPr/>
        </p:nvSpPr>
        <p:spPr>
          <a:xfrm>
            <a:off x="1061883" y="3995409"/>
            <a:ext cx="7256207" cy="2031325"/>
          </a:xfrm>
          <a:prstGeom prst="rect">
            <a:avLst/>
          </a:prstGeom>
          <a:noFill/>
          <a:ln>
            <a:solidFill>
              <a:srgbClr val="004BD3"/>
            </a:solidFill>
          </a:ln>
        </p:spPr>
        <p:txBody>
          <a:bodyPr wrap="square" rtlCol="0">
            <a:spAutoFit/>
          </a:bodyPr>
          <a:lstStyle/>
          <a:p>
            <a:pPr marL="342900" indent="-342900">
              <a:buFont typeface="+mj-lt"/>
              <a:buAutoNum type="arabicPeriod"/>
            </a:pPr>
            <a:r>
              <a:rPr lang="en-GB" dirty="0">
                <a:solidFill>
                  <a:srgbClr val="004BD3"/>
                </a:solidFill>
                <a:latin typeface="ArialMT"/>
              </a:rPr>
              <a:t>W</a:t>
            </a:r>
            <a:r>
              <a:rPr lang="en-GB" sz="1800" dirty="0">
                <a:solidFill>
                  <a:srgbClr val="004BD3"/>
                </a:solidFill>
                <a:effectLst/>
                <a:latin typeface="ArialMT"/>
              </a:rPr>
              <a:t>here the act complained of was illegal or </a:t>
            </a:r>
            <a:r>
              <a:rPr lang="en-GB" sz="1800" i="1" dirty="0">
                <a:solidFill>
                  <a:srgbClr val="004BD3"/>
                </a:solidFill>
                <a:effectLst/>
                <a:latin typeface="Arial" panose="020B0604020202020204" pitchFamily="34" charset="0"/>
              </a:rPr>
              <a:t>ultra vires</a:t>
            </a:r>
            <a:r>
              <a:rPr lang="en-GB" sz="1800" dirty="0">
                <a:solidFill>
                  <a:srgbClr val="004BD3"/>
                </a:solidFill>
                <a:effectLst/>
                <a:latin typeface="ArialMT"/>
              </a:rPr>
              <a:t>; </a:t>
            </a:r>
            <a:endParaRPr lang="en-GB" sz="1800" dirty="0">
              <a:solidFill>
                <a:srgbClr val="004BD3"/>
              </a:solidFill>
              <a:effectLst/>
              <a:latin typeface="FrutigerLTStd"/>
            </a:endParaRPr>
          </a:p>
          <a:p>
            <a:pPr marL="342900" indent="-342900">
              <a:buFont typeface="+mj-lt"/>
              <a:buAutoNum type="arabicPeriod"/>
            </a:pPr>
            <a:r>
              <a:rPr lang="en-GB" dirty="0">
                <a:solidFill>
                  <a:srgbClr val="004BD3"/>
                </a:solidFill>
                <a:latin typeface="ArialMT"/>
              </a:rPr>
              <a:t>W</a:t>
            </a:r>
            <a:r>
              <a:rPr lang="en-GB" sz="1800" dirty="0">
                <a:solidFill>
                  <a:srgbClr val="004BD3"/>
                </a:solidFill>
                <a:effectLst/>
                <a:latin typeface="ArialMT"/>
              </a:rPr>
              <a:t>here the act complained of infringed the personal rights of a member; </a:t>
            </a:r>
            <a:endParaRPr lang="en-GB" sz="1800" dirty="0">
              <a:solidFill>
                <a:srgbClr val="004BD3"/>
              </a:solidFill>
              <a:effectLst/>
              <a:latin typeface="FrutigerLTStd"/>
            </a:endParaRPr>
          </a:p>
          <a:p>
            <a:pPr marL="342900" indent="-342900">
              <a:buFont typeface="+mj-lt"/>
              <a:buAutoNum type="arabicPeriod"/>
            </a:pPr>
            <a:r>
              <a:rPr lang="en-GB" dirty="0">
                <a:solidFill>
                  <a:srgbClr val="004BD3"/>
                </a:solidFill>
                <a:latin typeface="ArialMT"/>
              </a:rPr>
              <a:t>W</a:t>
            </a:r>
            <a:r>
              <a:rPr lang="en-GB" sz="1800" dirty="0">
                <a:solidFill>
                  <a:srgbClr val="004BD3"/>
                </a:solidFill>
                <a:effectLst/>
                <a:latin typeface="ArialMT"/>
              </a:rPr>
              <a:t>here the act complained of could only be done or sanctioned by the passing of a special resolution; and </a:t>
            </a:r>
            <a:endParaRPr lang="en-GB" sz="1800" dirty="0">
              <a:solidFill>
                <a:srgbClr val="004BD3"/>
              </a:solidFill>
              <a:effectLst/>
              <a:latin typeface="FrutigerLTStd"/>
            </a:endParaRPr>
          </a:p>
          <a:p>
            <a:pPr marL="342900" indent="-342900">
              <a:buFont typeface="+mj-lt"/>
              <a:buAutoNum type="arabicPeriod"/>
            </a:pPr>
            <a:r>
              <a:rPr lang="en-GB" dirty="0">
                <a:solidFill>
                  <a:srgbClr val="004BD3"/>
                </a:solidFill>
                <a:latin typeface="ArialMT"/>
              </a:rPr>
              <a:t>W</a:t>
            </a:r>
            <a:r>
              <a:rPr lang="en-GB" sz="1800" dirty="0">
                <a:solidFill>
                  <a:srgbClr val="004BD3"/>
                </a:solidFill>
                <a:effectLst/>
                <a:latin typeface="ArialMT"/>
              </a:rPr>
              <a:t>here the act complained of constituted a ‘fraud on the minority’. </a:t>
            </a:r>
          </a:p>
          <a:p>
            <a:pPr algn="r"/>
            <a:r>
              <a:rPr lang="en-GB" sz="1800" i="1" dirty="0">
                <a:solidFill>
                  <a:srgbClr val="004BD3"/>
                </a:solidFill>
                <a:effectLst/>
                <a:latin typeface="Arial" panose="020B0604020202020204" pitchFamily="34" charset="0"/>
              </a:rPr>
              <a:t>Edwards v Halliwell </a:t>
            </a:r>
            <a:r>
              <a:rPr lang="en-GB" sz="1800" dirty="0">
                <a:solidFill>
                  <a:srgbClr val="004BD3"/>
                </a:solidFill>
                <a:effectLst/>
                <a:latin typeface="ArialMT"/>
              </a:rPr>
              <a:t>[1950</a:t>
            </a:r>
            <a:endParaRPr lang="en-US" dirty="0"/>
          </a:p>
        </p:txBody>
      </p:sp>
      <p:sp>
        <p:nvSpPr>
          <p:cNvPr id="10" name="Down Arrow 9">
            <a:extLst>
              <a:ext uri="{FF2B5EF4-FFF2-40B4-BE49-F238E27FC236}">
                <a16:creationId xmlns:a16="http://schemas.microsoft.com/office/drawing/2014/main" id="{64D47F99-D3D4-AFBE-D6AF-F29057433425}"/>
              </a:ext>
            </a:extLst>
          </p:cNvPr>
          <p:cNvSpPr/>
          <p:nvPr/>
        </p:nvSpPr>
        <p:spPr>
          <a:xfrm>
            <a:off x="2320413" y="3604032"/>
            <a:ext cx="353961" cy="317635"/>
          </a:xfrm>
          <a:prstGeom prst="downArrow">
            <a:avLst/>
          </a:prstGeom>
          <a:solidFill>
            <a:srgbClr val="FF9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a:extLst>
              <a:ext uri="{FF2B5EF4-FFF2-40B4-BE49-F238E27FC236}">
                <a16:creationId xmlns:a16="http://schemas.microsoft.com/office/drawing/2014/main" id="{0C7F8A80-1C1C-98F5-D653-C1007BCF8AD7}"/>
              </a:ext>
            </a:extLst>
          </p:cNvPr>
          <p:cNvSpPr/>
          <p:nvPr/>
        </p:nvSpPr>
        <p:spPr>
          <a:xfrm>
            <a:off x="2320413" y="2480844"/>
            <a:ext cx="353961" cy="317635"/>
          </a:xfrm>
          <a:prstGeom prst="downArrow">
            <a:avLst/>
          </a:prstGeom>
          <a:solidFill>
            <a:srgbClr val="FF9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B67D08EB-0735-3B4C-653F-6096EEA108A0}"/>
              </a:ext>
            </a:extLst>
          </p:cNvPr>
          <p:cNvSpPr/>
          <p:nvPr/>
        </p:nvSpPr>
        <p:spPr>
          <a:xfrm>
            <a:off x="8472948" y="4663527"/>
            <a:ext cx="280219" cy="369332"/>
          </a:xfrm>
          <a:prstGeom prst="rightArrow">
            <a:avLst/>
          </a:prstGeom>
          <a:solidFill>
            <a:srgbClr val="FF9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1A78D8D9-71AF-5617-72BB-27457617F443}"/>
              </a:ext>
            </a:extLst>
          </p:cNvPr>
          <p:cNvSpPr/>
          <p:nvPr/>
        </p:nvSpPr>
        <p:spPr>
          <a:xfrm>
            <a:off x="4454011" y="1860207"/>
            <a:ext cx="280219" cy="369332"/>
          </a:xfrm>
          <a:prstGeom prst="rightArrow">
            <a:avLst/>
          </a:prstGeom>
          <a:solidFill>
            <a:srgbClr val="FF9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979C504-9E3C-EDB7-0916-AC1CBECDE659}"/>
              </a:ext>
            </a:extLst>
          </p:cNvPr>
          <p:cNvSpPr txBox="1"/>
          <p:nvPr/>
        </p:nvSpPr>
        <p:spPr>
          <a:xfrm>
            <a:off x="8908025" y="4663527"/>
            <a:ext cx="3003754" cy="646331"/>
          </a:xfrm>
          <a:prstGeom prst="rect">
            <a:avLst/>
          </a:prstGeom>
          <a:noFill/>
          <a:ln w="25400">
            <a:solidFill>
              <a:srgbClr val="FF9057"/>
            </a:solidFill>
          </a:ln>
        </p:spPr>
        <p:txBody>
          <a:bodyPr wrap="square" rtlCol="0">
            <a:spAutoFit/>
          </a:bodyPr>
          <a:lstStyle/>
          <a:p>
            <a:pPr algn="ctr"/>
            <a:r>
              <a:rPr lang="en-GB" sz="1800" b="1" dirty="0">
                <a:solidFill>
                  <a:srgbClr val="FF9057"/>
                </a:solidFill>
                <a:effectLst/>
                <a:latin typeface="ArialMT"/>
              </a:rPr>
              <a:t>Statutory </a:t>
            </a:r>
            <a:r>
              <a:rPr lang="en-GB" b="1" dirty="0">
                <a:solidFill>
                  <a:srgbClr val="FF9057"/>
                </a:solidFill>
                <a:latin typeface="ArialMT"/>
              </a:rPr>
              <a:t>D</a:t>
            </a:r>
            <a:r>
              <a:rPr lang="en-GB" sz="1800" b="1" dirty="0">
                <a:solidFill>
                  <a:srgbClr val="FF9057"/>
                </a:solidFill>
                <a:effectLst/>
                <a:latin typeface="ArialMT"/>
              </a:rPr>
              <a:t>erivative </a:t>
            </a:r>
            <a:r>
              <a:rPr lang="en-GB" b="1" dirty="0">
                <a:solidFill>
                  <a:srgbClr val="FF9057"/>
                </a:solidFill>
                <a:latin typeface="ArialMT"/>
              </a:rPr>
              <a:t>C</a:t>
            </a:r>
            <a:r>
              <a:rPr lang="en-GB" sz="1800" b="1" dirty="0">
                <a:solidFill>
                  <a:srgbClr val="FF9057"/>
                </a:solidFill>
                <a:effectLst/>
                <a:latin typeface="ArialMT"/>
              </a:rPr>
              <a:t>laim</a:t>
            </a:r>
          </a:p>
        </p:txBody>
      </p:sp>
    </p:spTree>
    <p:extLst>
      <p:ext uri="{BB962C8B-B14F-4D97-AF65-F5344CB8AC3E}">
        <p14:creationId xmlns:p14="http://schemas.microsoft.com/office/powerpoint/2010/main" val="2752778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F66D5-70BB-D699-2DD9-635E923A43A3}"/>
              </a:ext>
            </a:extLst>
          </p:cNvPr>
          <p:cNvSpPr>
            <a:spLocks noGrp="1"/>
          </p:cNvSpPr>
          <p:nvPr>
            <p:ph type="title"/>
          </p:nvPr>
        </p:nvSpPr>
        <p:spPr/>
        <p:txBody>
          <a:bodyPr/>
          <a:lstStyle/>
          <a:p>
            <a:r>
              <a:rPr lang="en-GB" sz="3200" b="1" dirty="0">
                <a:effectLst/>
                <a:latin typeface="ArialMT"/>
              </a:rPr>
              <a:t>The derivative claim </a:t>
            </a:r>
            <a:endParaRPr lang="en-US" sz="3200" dirty="0"/>
          </a:p>
        </p:txBody>
      </p:sp>
      <p:sp>
        <p:nvSpPr>
          <p:cNvPr id="3" name="Content Placeholder 2">
            <a:extLst>
              <a:ext uri="{FF2B5EF4-FFF2-40B4-BE49-F238E27FC236}">
                <a16:creationId xmlns:a16="http://schemas.microsoft.com/office/drawing/2014/main" id="{7C20BDBB-AA0D-3B3E-9C52-F976A4138E19}"/>
              </a:ext>
            </a:extLst>
          </p:cNvPr>
          <p:cNvSpPr>
            <a:spLocks noGrp="1"/>
          </p:cNvSpPr>
          <p:nvPr>
            <p:ph idx="1"/>
          </p:nvPr>
        </p:nvSpPr>
        <p:spPr/>
        <p:txBody>
          <a:bodyPr/>
          <a:lstStyle/>
          <a:p>
            <a:r>
              <a:rPr lang="en-GB" sz="2000" b="1" dirty="0">
                <a:solidFill>
                  <a:srgbClr val="FF9057"/>
                </a:solidFill>
                <a:effectLst/>
                <a:latin typeface="ArialMT"/>
              </a:rPr>
              <a:t>The statutory derivative claim</a:t>
            </a:r>
            <a:endParaRPr lang="en-GB" sz="2000" dirty="0"/>
          </a:p>
          <a:p>
            <a:pPr marL="285750" indent="-285750">
              <a:buFont typeface="Arial" panose="020B0604020202020204" pitchFamily="34" charset="0"/>
              <a:buChar char="•"/>
            </a:pPr>
            <a:r>
              <a:rPr lang="en-GB" sz="2000" dirty="0">
                <a:solidFill>
                  <a:srgbClr val="004BD3"/>
                </a:solidFill>
                <a:effectLst/>
                <a:latin typeface="ArialMT"/>
              </a:rPr>
              <a:t>The claim must be brought by a member. </a:t>
            </a:r>
          </a:p>
          <a:p>
            <a:pPr marL="285750" indent="-285750">
              <a:buFont typeface="Arial" panose="020B0604020202020204" pitchFamily="34" charset="0"/>
              <a:buChar char="•"/>
            </a:pPr>
            <a:r>
              <a:rPr lang="en-GB" sz="2000" dirty="0">
                <a:solidFill>
                  <a:srgbClr val="004BD3"/>
                </a:solidFill>
                <a:effectLst/>
                <a:latin typeface="ArialMT"/>
              </a:rPr>
              <a:t>The claimant need not be a minority member, but the courts will usually only grant permission for a majority shareholder to bring a claim in exceptional circumstances (</a:t>
            </a:r>
            <a:r>
              <a:rPr lang="en-GB" sz="2000" i="1" dirty="0">
                <a:solidFill>
                  <a:srgbClr val="004BD3"/>
                </a:solidFill>
                <a:effectLst/>
                <a:latin typeface="Arial" panose="020B0604020202020204" pitchFamily="34" charset="0"/>
              </a:rPr>
              <a:t>Cinematic Finance Ltd v Ryder </a:t>
            </a:r>
            <a:r>
              <a:rPr lang="en-GB" sz="2000" dirty="0">
                <a:solidFill>
                  <a:srgbClr val="004BD3"/>
                </a:solidFill>
                <a:effectLst/>
                <a:latin typeface="ArialMT"/>
              </a:rPr>
              <a:t>[2010]</a:t>
            </a:r>
          </a:p>
          <a:p>
            <a:pPr marL="285750" indent="-285750">
              <a:buFont typeface="Arial" panose="020B0604020202020204" pitchFamily="34" charset="0"/>
              <a:buChar char="•"/>
            </a:pPr>
            <a:r>
              <a:rPr lang="en-GB" sz="2000" dirty="0">
                <a:solidFill>
                  <a:srgbClr val="004BD3"/>
                </a:solidFill>
                <a:effectLst/>
                <a:latin typeface="ArialMT"/>
              </a:rPr>
              <a:t>Any benefits of the derivative claim go to the company and not the member bringing the claim. To this end, r 19.9(3) of the CPR provides that the company will be made a party to a derivative claim, so that it is able to enforce the court’s judgment. </a:t>
            </a:r>
          </a:p>
          <a:p>
            <a:pPr marL="285750" indent="-285750">
              <a:buFont typeface="Arial" panose="020B0604020202020204" pitchFamily="34" charset="0"/>
              <a:buChar char="•"/>
            </a:pPr>
            <a:endParaRPr lang="en-GB" sz="1800" dirty="0">
              <a:solidFill>
                <a:srgbClr val="004BD3"/>
              </a:solidFill>
              <a:effectLst/>
              <a:latin typeface="ArialMT"/>
            </a:endParaRPr>
          </a:p>
          <a:p>
            <a:endParaRPr lang="en-US" dirty="0"/>
          </a:p>
        </p:txBody>
      </p:sp>
    </p:spTree>
    <p:extLst>
      <p:ext uri="{BB962C8B-B14F-4D97-AF65-F5344CB8AC3E}">
        <p14:creationId xmlns:p14="http://schemas.microsoft.com/office/powerpoint/2010/main" val="576940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F66D5-70BB-D699-2DD9-635E923A43A3}"/>
              </a:ext>
            </a:extLst>
          </p:cNvPr>
          <p:cNvSpPr>
            <a:spLocks noGrp="1"/>
          </p:cNvSpPr>
          <p:nvPr>
            <p:ph type="title"/>
          </p:nvPr>
        </p:nvSpPr>
        <p:spPr/>
        <p:txBody>
          <a:bodyPr/>
          <a:lstStyle/>
          <a:p>
            <a:r>
              <a:rPr lang="en-GB" sz="3200" b="1" dirty="0">
                <a:solidFill>
                  <a:srgbClr val="004BD3"/>
                </a:solidFill>
                <a:effectLst/>
                <a:latin typeface="ArialMT"/>
              </a:rPr>
              <a:t>The derivative claim </a:t>
            </a:r>
            <a:endParaRPr lang="en-US" sz="3200" dirty="0">
              <a:solidFill>
                <a:srgbClr val="004BD3"/>
              </a:solidFill>
            </a:endParaRPr>
          </a:p>
        </p:txBody>
      </p:sp>
      <p:sp>
        <p:nvSpPr>
          <p:cNvPr id="3" name="Content Placeholder 2">
            <a:extLst>
              <a:ext uri="{FF2B5EF4-FFF2-40B4-BE49-F238E27FC236}">
                <a16:creationId xmlns:a16="http://schemas.microsoft.com/office/drawing/2014/main" id="{7C20BDBB-AA0D-3B3E-9C52-F976A4138E19}"/>
              </a:ext>
            </a:extLst>
          </p:cNvPr>
          <p:cNvSpPr>
            <a:spLocks noGrp="1"/>
          </p:cNvSpPr>
          <p:nvPr>
            <p:ph idx="1"/>
          </p:nvPr>
        </p:nvSpPr>
        <p:spPr/>
        <p:txBody>
          <a:bodyPr/>
          <a:lstStyle/>
          <a:p>
            <a:pPr marL="285750" indent="-285750">
              <a:buFont typeface="Arial" panose="020B0604020202020204" pitchFamily="34" charset="0"/>
              <a:buChar char="•"/>
            </a:pPr>
            <a:r>
              <a:rPr lang="en-GB" sz="2000" dirty="0">
                <a:solidFill>
                  <a:srgbClr val="004BD3"/>
                </a:solidFill>
                <a:latin typeface="ArialMT"/>
              </a:rPr>
              <a:t>T</a:t>
            </a:r>
            <a:r>
              <a:rPr lang="en-GB" sz="2000" dirty="0">
                <a:solidFill>
                  <a:srgbClr val="004BD3"/>
                </a:solidFill>
                <a:effectLst/>
                <a:latin typeface="ArialMT"/>
              </a:rPr>
              <a:t>here are two instances where the provisions relating to the statutory derivative claim do not apply and so, in these instances, the common law derivative action will continue to be relevant: </a:t>
            </a:r>
            <a:endParaRPr lang="en-GB" sz="2000" dirty="0">
              <a:solidFill>
                <a:srgbClr val="004BD3"/>
              </a:solidFill>
            </a:endParaRPr>
          </a:p>
          <a:p>
            <a:pPr marL="717739" lvl="2" indent="-285750">
              <a:buClr>
                <a:srgbClr val="004BD3"/>
              </a:buClr>
              <a:buSzPct val="100000"/>
            </a:pPr>
            <a:r>
              <a:rPr lang="en-GB" sz="2000" dirty="0">
                <a:solidFill>
                  <a:srgbClr val="004BD3"/>
                </a:solidFill>
                <a:effectLst/>
                <a:latin typeface="ArialMT"/>
              </a:rPr>
              <a:t>The first instance is where a ‘multiple derivative action’ is involved. A multiple derivative action occurs where a member is seeking relief not on behalf of the company in which he is a member, but on behalf of another company (normally a subsidiary of the company of which he is a member). Such an action is permitted in very limited cases, but it will fall outside the scope of the statutory derivative claim (</a:t>
            </a:r>
            <a:r>
              <a:rPr lang="en-GB" sz="2000" i="1" dirty="0">
                <a:solidFill>
                  <a:srgbClr val="004BD3"/>
                </a:solidFill>
                <a:effectLst/>
                <a:latin typeface="Arial" panose="020B0604020202020204" pitchFamily="34" charset="0"/>
              </a:rPr>
              <a:t>Re Fort </a:t>
            </a:r>
            <a:r>
              <a:rPr lang="en-GB" sz="2000" i="1" dirty="0" err="1">
                <a:solidFill>
                  <a:srgbClr val="004BD3"/>
                </a:solidFill>
                <a:effectLst/>
                <a:latin typeface="Arial" panose="020B0604020202020204" pitchFamily="34" charset="0"/>
              </a:rPr>
              <a:t>Gilkicker</a:t>
            </a:r>
            <a:r>
              <a:rPr lang="en-GB" sz="2000" i="1" dirty="0">
                <a:solidFill>
                  <a:srgbClr val="004BD3"/>
                </a:solidFill>
                <a:effectLst/>
                <a:latin typeface="Arial" panose="020B0604020202020204" pitchFamily="34" charset="0"/>
              </a:rPr>
              <a:t> Ltd </a:t>
            </a:r>
            <a:r>
              <a:rPr lang="en-GB" sz="2000" dirty="0">
                <a:solidFill>
                  <a:srgbClr val="004BD3"/>
                </a:solidFill>
                <a:effectLst/>
                <a:latin typeface="ArialMT"/>
              </a:rPr>
              <a:t>[2013] EWHC 348 (Ch)). </a:t>
            </a:r>
          </a:p>
          <a:p>
            <a:pPr marL="717739" lvl="2" indent="-285750">
              <a:buClr>
                <a:srgbClr val="004BD3"/>
              </a:buClr>
              <a:buSzPct val="100000"/>
            </a:pPr>
            <a:r>
              <a:rPr lang="en-GB" sz="2000" dirty="0">
                <a:solidFill>
                  <a:srgbClr val="004BD3"/>
                </a:solidFill>
                <a:effectLst/>
                <a:latin typeface="ArialMT"/>
              </a:rPr>
              <a:t>The second instance is where the claimant is a member of a company that is not registered under a Companies Act. The principal example of this is where the claim relates to a foreign company (</a:t>
            </a:r>
            <a:r>
              <a:rPr lang="en-GB" sz="2000" i="1" dirty="0" err="1">
                <a:solidFill>
                  <a:srgbClr val="004BD3"/>
                </a:solidFill>
                <a:effectLst/>
                <a:latin typeface="Arial" panose="020B0604020202020204" pitchFamily="34" charset="0"/>
              </a:rPr>
              <a:t>Novatrust</a:t>
            </a:r>
            <a:r>
              <a:rPr lang="en-GB" sz="2000" i="1" dirty="0">
                <a:solidFill>
                  <a:srgbClr val="004BD3"/>
                </a:solidFill>
                <a:effectLst/>
                <a:latin typeface="Arial" panose="020B0604020202020204" pitchFamily="34" charset="0"/>
              </a:rPr>
              <a:t> Ltd v Kea Investments Ltd </a:t>
            </a:r>
            <a:r>
              <a:rPr lang="en-GB" sz="2000" dirty="0">
                <a:solidFill>
                  <a:srgbClr val="004BD3"/>
                </a:solidFill>
                <a:effectLst/>
                <a:latin typeface="ArialMT"/>
              </a:rPr>
              <a:t>[2014] EWHC 4061 (Ch)). </a:t>
            </a:r>
          </a:p>
          <a:p>
            <a:endParaRPr lang="en-US" dirty="0"/>
          </a:p>
        </p:txBody>
      </p:sp>
    </p:spTree>
    <p:extLst>
      <p:ext uri="{BB962C8B-B14F-4D97-AF65-F5344CB8AC3E}">
        <p14:creationId xmlns:p14="http://schemas.microsoft.com/office/powerpoint/2010/main" val="2981205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2FC5D-AE8A-2C1E-BEE0-AD2464ECB1D5}"/>
              </a:ext>
            </a:extLst>
          </p:cNvPr>
          <p:cNvSpPr>
            <a:spLocks noGrp="1"/>
          </p:cNvSpPr>
          <p:nvPr>
            <p:ph type="title"/>
          </p:nvPr>
        </p:nvSpPr>
        <p:spPr/>
        <p:txBody>
          <a:bodyPr/>
          <a:lstStyle/>
          <a:p>
            <a:r>
              <a:rPr lang="en-GB" sz="3200" b="1" dirty="0">
                <a:effectLst/>
                <a:latin typeface="ArialMT"/>
              </a:rPr>
              <a:t>The derivative claim </a:t>
            </a:r>
            <a:endParaRPr lang="en-US" sz="3200" dirty="0"/>
          </a:p>
        </p:txBody>
      </p:sp>
      <p:sp>
        <p:nvSpPr>
          <p:cNvPr id="3" name="Content Placeholder 2">
            <a:extLst>
              <a:ext uri="{FF2B5EF4-FFF2-40B4-BE49-F238E27FC236}">
                <a16:creationId xmlns:a16="http://schemas.microsoft.com/office/drawing/2014/main" id="{233979C8-2396-AE68-2E10-27D6850C46E2}"/>
              </a:ext>
            </a:extLst>
          </p:cNvPr>
          <p:cNvSpPr>
            <a:spLocks noGrp="1"/>
          </p:cNvSpPr>
          <p:nvPr>
            <p:ph idx="1"/>
          </p:nvPr>
        </p:nvSpPr>
        <p:spPr/>
        <p:txBody>
          <a:bodyPr/>
          <a:lstStyle/>
          <a:p>
            <a:r>
              <a:rPr lang="en-GB" sz="1800" b="1" dirty="0">
                <a:solidFill>
                  <a:srgbClr val="FF9057"/>
                </a:solidFill>
                <a:effectLst/>
                <a:latin typeface="ArialMT"/>
              </a:rPr>
              <a:t>Causes of action </a:t>
            </a:r>
            <a:endParaRPr lang="en-GB" b="1" dirty="0">
              <a:solidFill>
                <a:srgbClr val="FF9057"/>
              </a:solidFill>
              <a:effectLst/>
            </a:endParaRPr>
          </a:p>
          <a:p>
            <a:pPr marL="285750" indent="-285750">
              <a:buFont typeface="Arial" panose="020B0604020202020204" pitchFamily="34" charset="0"/>
              <a:buChar char="•"/>
            </a:pPr>
            <a:r>
              <a:rPr lang="en-GB" sz="1800" dirty="0">
                <a:solidFill>
                  <a:srgbClr val="004BD3"/>
                </a:solidFill>
                <a:effectLst/>
                <a:latin typeface="ArialMT"/>
              </a:rPr>
              <a:t>Not all causes of action vested in the company are grounds for a derivative claim </a:t>
            </a:r>
          </a:p>
          <a:p>
            <a:pPr marL="285750" indent="-285750">
              <a:buFont typeface="Arial" panose="020B0604020202020204" pitchFamily="34" charset="0"/>
              <a:buChar char="•"/>
            </a:pPr>
            <a:r>
              <a:rPr lang="en-GB" sz="1800" dirty="0">
                <a:solidFill>
                  <a:srgbClr val="004BD3"/>
                </a:solidFill>
                <a:effectLst/>
                <a:latin typeface="ArialMT"/>
              </a:rPr>
              <a:t>s. 260(3) provides that a derivative claim can only derive from an actual or proposed act or omission involving negligence, </a:t>
            </a:r>
            <a:r>
              <a:rPr lang="en-GB" sz="1800" dirty="0">
                <a:solidFill>
                  <a:srgbClr val="004BD3"/>
                </a:solidFill>
                <a:effectLst/>
                <a:latin typeface="Arial" panose="020B0604020202020204" pitchFamily="34" charset="0"/>
              </a:rPr>
              <a:t>default</a:t>
            </a:r>
            <a:r>
              <a:rPr lang="en-GB" sz="1800" dirty="0">
                <a:solidFill>
                  <a:srgbClr val="004BD3"/>
                </a:solidFill>
                <a:effectLst/>
                <a:latin typeface="ArialMT"/>
              </a:rPr>
              <a:t>, breach of duty or breach of trust by a director of the company. </a:t>
            </a:r>
          </a:p>
          <a:p>
            <a:pPr marL="285750" indent="-285750">
              <a:buFont typeface="Arial" panose="020B0604020202020204" pitchFamily="34" charset="0"/>
              <a:buChar char="•"/>
            </a:pPr>
            <a:r>
              <a:rPr lang="en-GB" sz="1800" dirty="0">
                <a:solidFill>
                  <a:srgbClr val="004BD3"/>
                </a:solidFill>
                <a:effectLst/>
                <a:latin typeface="ArialMT"/>
              </a:rPr>
              <a:t>Although s. 260(3) states that the act or omission must be engaged in by a director, this does not mean that a derivative claim can only be made against a director. A claim can be made against a director or another person (or both) (s. 260(3)). </a:t>
            </a:r>
          </a:p>
          <a:p>
            <a:pPr marL="285750" indent="-285750">
              <a:buFont typeface="Arial" panose="020B0604020202020204" pitchFamily="34" charset="0"/>
              <a:buChar char="•"/>
            </a:pPr>
            <a:r>
              <a:rPr lang="en-GB" sz="1800" dirty="0">
                <a:solidFill>
                  <a:srgbClr val="004BD3"/>
                </a:solidFill>
                <a:effectLst/>
                <a:latin typeface="ArialMT"/>
              </a:rPr>
              <a:t>A claim can only be made against a person who is not a director ‘where the damage suffered by the company arose from an act involving a breach of duty etc. on the part of the director (such as for knowing receipt of money or property transferred in breach of trust or for knowing assistance in a breach of trust)’ (Explanatory Notes to the CA 2006, para 494). </a:t>
            </a:r>
            <a:endParaRPr lang="en-GB" dirty="0">
              <a:solidFill>
                <a:srgbClr val="004BD3"/>
              </a:solidFill>
              <a:effectLst/>
            </a:endParaRPr>
          </a:p>
          <a:p>
            <a:endParaRPr lang="en-US" dirty="0"/>
          </a:p>
        </p:txBody>
      </p:sp>
    </p:spTree>
    <p:extLst>
      <p:ext uri="{BB962C8B-B14F-4D97-AF65-F5344CB8AC3E}">
        <p14:creationId xmlns:p14="http://schemas.microsoft.com/office/powerpoint/2010/main" val="24866398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707AE-B7D0-3D36-4CAD-2D8225EBB631}"/>
              </a:ext>
            </a:extLst>
          </p:cNvPr>
          <p:cNvSpPr>
            <a:spLocks noGrp="1"/>
          </p:cNvSpPr>
          <p:nvPr>
            <p:ph type="title"/>
          </p:nvPr>
        </p:nvSpPr>
        <p:spPr/>
        <p:txBody>
          <a:bodyPr/>
          <a:lstStyle/>
          <a:p>
            <a:r>
              <a:rPr lang="en-GB" sz="3200" b="1" dirty="0">
                <a:effectLst/>
                <a:latin typeface="ArialMT"/>
              </a:rPr>
              <a:t>The derivative claim </a:t>
            </a:r>
            <a:endParaRPr lang="en-US" sz="3200" dirty="0"/>
          </a:p>
        </p:txBody>
      </p:sp>
      <p:sp>
        <p:nvSpPr>
          <p:cNvPr id="3" name="Content Placeholder 2">
            <a:extLst>
              <a:ext uri="{FF2B5EF4-FFF2-40B4-BE49-F238E27FC236}">
                <a16:creationId xmlns:a16="http://schemas.microsoft.com/office/drawing/2014/main" id="{B55A54A7-4CC9-8831-414C-DC7888DA01E0}"/>
              </a:ext>
            </a:extLst>
          </p:cNvPr>
          <p:cNvSpPr>
            <a:spLocks noGrp="1"/>
          </p:cNvSpPr>
          <p:nvPr>
            <p:ph idx="1"/>
          </p:nvPr>
        </p:nvSpPr>
        <p:spPr/>
        <p:txBody>
          <a:bodyPr/>
          <a:lstStyle/>
          <a:p>
            <a:r>
              <a:rPr lang="en-GB" sz="2000" b="1" dirty="0">
                <a:solidFill>
                  <a:srgbClr val="FF9057"/>
                </a:solidFill>
                <a:effectLst/>
                <a:latin typeface="ArialMT"/>
              </a:rPr>
              <a:t>The derivative claim procedure </a:t>
            </a:r>
            <a:endParaRPr lang="en-GB" sz="2000" b="1" dirty="0">
              <a:solidFill>
                <a:srgbClr val="FF9057"/>
              </a:solidFill>
              <a:effectLst/>
            </a:endParaRPr>
          </a:p>
          <a:p>
            <a:pPr marL="285750" indent="-285750">
              <a:buFont typeface="Arial" panose="020B0604020202020204" pitchFamily="34" charset="0"/>
              <a:buChar char="•"/>
            </a:pPr>
            <a:r>
              <a:rPr lang="en-GB" sz="2000" dirty="0">
                <a:solidFill>
                  <a:srgbClr val="004BD3"/>
                </a:solidFill>
                <a:latin typeface="ArialMT"/>
              </a:rPr>
              <a:t>T</a:t>
            </a:r>
            <a:r>
              <a:rPr lang="en-GB" sz="2000" dirty="0">
                <a:solidFill>
                  <a:srgbClr val="004BD3"/>
                </a:solidFill>
                <a:effectLst/>
                <a:latin typeface="ArialMT"/>
              </a:rPr>
              <a:t>he derivative claimant to issue a claim form (CPR, r 19.9(2)) which must be accompanied by an application for permission to continue the claim (CPR, r 19.9A(2)). </a:t>
            </a:r>
          </a:p>
          <a:p>
            <a:pPr marL="285750" indent="-285750">
              <a:buFont typeface="Arial" panose="020B0604020202020204" pitchFamily="34" charset="0"/>
              <a:buChar char="•"/>
            </a:pPr>
            <a:r>
              <a:rPr lang="en-GB" sz="2000" dirty="0">
                <a:solidFill>
                  <a:srgbClr val="004BD3"/>
                </a:solidFill>
                <a:effectLst/>
                <a:latin typeface="ArialMT"/>
              </a:rPr>
              <a:t>The claimant must provide evidence supporting his claim and why permission should be granted</a:t>
            </a:r>
            <a:endParaRPr lang="en-GB" sz="2000" dirty="0">
              <a:solidFill>
                <a:srgbClr val="004BD3"/>
              </a:solidFill>
              <a:latin typeface="ArialMT"/>
            </a:endParaRPr>
          </a:p>
          <a:p>
            <a:pPr marL="285750" indent="-285750">
              <a:buFont typeface="Arial" panose="020B0604020202020204" pitchFamily="34" charset="0"/>
              <a:buChar char="•"/>
            </a:pPr>
            <a:r>
              <a:rPr lang="en-GB" sz="2000" dirty="0">
                <a:solidFill>
                  <a:srgbClr val="004BD3"/>
                </a:solidFill>
                <a:effectLst/>
                <a:latin typeface="ArialMT"/>
              </a:rPr>
              <a:t>The defendant may also submit evidence in answer to the claim. </a:t>
            </a:r>
            <a:endParaRPr lang="en-GB" sz="2000" dirty="0">
              <a:solidFill>
                <a:srgbClr val="004BD3"/>
              </a:solidFill>
              <a:effectLst/>
            </a:endParaRPr>
          </a:p>
          <a:p>
            <a:endParaRPr lang="en-US" dirty="0"/>
          </a:p>
        </p:txBody>
      </p:sp>
    </p:spTree>
    <p:extLst>
      <p:ext uri="{BB962C8B-B14F-4D97-AF65-F5344CB8AC3E}">
        <p14:creationId xmlns:p14="http://schemas.microsoft.com/office/powerpoint/2010/main" val="37163317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D9716-8C56-709C-8012-404712A5D95C}"/>
              </a:ext>
            </a:extLst>
          </p:cNvPr>
          <p:cNvSpPr>
            <a:spLocks noGrp="1"/>
          </p:cNvSpPr>
          <p:nvPr>
            <p:ph type="title"/>
          </p:nvPr>
        </p:nvSpPr>
        <p:spPr/>
        <p:txBody>
          <a:bodyPr/>
          <a:lstStyle/>
          <a:p>
            <a:r>
              <a:rPr lang="en-GB" sz="3200" b="1" dirty="0">
                <a:effectLst/>
                <a:latin typeface="ArialMT"/>
              </a:rPr>
              <a:t>The derivative claim </a:t>
            </a:r>
            <a:endParaRPr lang="en-US" sz="3200" dirty="0"/>
          </a:p>
        </p:txBody>
      </p:sp>
      <p:sp>
        <p:nvSpPr>
          <p:cNvPr id="3" name="Content Placeholder 2">
            <a:extLst>
              <a:ext uri="{FF2B5EF4-FFF2-40B4-BE49-F238E27FC236}">
                <a16:creationId xmlns:a16="http://schemas.microsoft.com/office/drawing/2014/main" id="{38A61B69-0770-27DE-F5C1-A79C6B7DCD5E}"/>
              </a:ext>
            </a:extLst>
          </p:cNvPr>
          <p:cNvSpPr>
            <a:spLocks noGrp="1"/>
          </p:cNvSpPr>
          <p:nvPr>
            <p:ph idx="1"/>
          </p:nvPr>
        </p:nvSpPr>
        <p:spPr/>
        <p:txBody>
          <a:bodyPr/>
          <a:lstStyle/>
          <a:p>
            <a:r>
              <a:rPr lang="en-GB" sz="2000" b="1" dirty="0">
                <a:solidFill>
                  <a:srgbClr val="FF9057"/>
                </a:solidFill>
                <a:latin typeface="ArialMT"/>
              </a:rPr>
              <a:t>D</a:t>
            </a:r>
            <a:r>
              <a:rPr lang="en-GB" sz="2000" b="1" dirty="0">
                <a:solidFill>
                  <a:srgbClr val="FF9057"/>
                </a:solidFill>
                <a:effectLst/>
                <a:latin typeface="ArialMT"/>
              </a:rPr>
              <a:t>etermining  permission </a:t>
            </a:r>
            <a:r>
              <a:rPr lang="en-GB" sz="2000" b="1" dirty="0">
                <a:solidFill>
                  <a:srgbClr val="FF9057"/>
                </a:solidFill>
                <a:latin typeface="ArialMT"/>
              </a:rPr>
              <a:t>for</a:t>
            </a:r>
            <a:r>
              <a:rPr lang="en-GB" sz="2000" b="1" dirty="0">
                <a:solidFill>
                  <a:srgbClr val="FF9057"/>
                </a:solidFill>
                <a:effectLst/>
                <a:latin typeface="ArialMT"/>
              </a:rPr>
              <a:t> the claim</a:t>
            </a:r>
            <a:endParaRPr lang="en-GB" sz="2000" dirty="0">
              <a:latin typeface="ArialMT"/>
            </a:endParaRPr>
          </a:p>
          <a:p>
            <a:r>
              <a:rPr lang="en-GB" sz="2000" b="1" dirty="0">
                <a:solidFill>
                  <a:srgbClr val="004BD3"/>
                </a:solidFill>
                <a:effectLst/>
                <a:latin typeface="ArialMT"/>
              </a:rPr>
              <a:t>STAGE 1: Establishing a prima facie case</a:t>
            </a:r>
            <a:endParaRPr lang="en-GB" sz="2000" b="1" dirty="0">
              <a:solidFill>
                <a:srgbClr val="004BD3"/>
              </a:solidFill>
              <a:latin typeface="ArialMT"/>
            </a:endParaRPr>
          </a:p>
          <a:p>
            <a:r>
              <a:rPr lang="en-GB" sz="2000" dirty="0">
                <a:solidFill>
                  <a:srgbClr val="004BD3"/>
                </a:solidFill>
                <a:effectLst/>
                <a:latin typeface="ArialMT"/>
              </a:rPr>
              <a:t>Three possible outcomes (s. 261(4)): </a:t>
            </a:r>
            <a:endParaRPr lang="en-GB" sz="2000" dirty="0">
              <a:solidFill>
                <a:srgbClr val="004BD3"/>
              </a:solidFill>
              <a:effectLst/>
            </a:endParaRPr>
          </a:p>
          <a:p>
            <a:pPr marL="742950" lvl="1" indent="-285750"/>
            <a:r>
              <a:rPr lang="en-GB" sz="2000" dirty="0">
                <a:solidFill>
                  <a:srgbClr val="004BD3"/>
                </a:solidFill>
                <a:effectLst/>
                <a:latin typeface="ArialMT"/>
              </a:rPr>
              <a:t>The court may adjourn the proceedings and give such directions as it thinks fit. </a:t>
            </a:r>
          </a:p>
          <a:p>
            <a:pPr marL="742950" lvl="1" indent="-285750"/>
            <a:r>
              <a:rPr lang="en-GB" sz="2000" dirty="0">
                <a:solidFill>
                  <a:srgbClr val="004BD3"/>
                </a:solidFill>
                <a:effectLst/>
                <a:latin typeface="ArialMT"/>
              </a:rPr>
              <a:t>If the court decides that a </a:t>
            </a:r>
            <a:r>
              <a:rPr lang="en-GB" sz="2000" i="1" dirty="0">
                <a:solidFill>
                  <a:srgbClr val="004BD3"/>
                </a:solidFill>
                <a:effectLst/>
                <a:latin typeface="Arial" panose="020B0604020202020204" pitchFamily="34" charset="0"/>
              </a:rPr>
              <a:t>prima facie </a:t>
            </a:r>
            <a:r>
              <a:rPr lang="en-GB" sz="2000" dirty="0">
                <a:solidFill>
                  <a:srgbClr val="004BD3"/>
                </a:solidFill>
                <a:effectLst/>
                <a:latin typeface="ArialMT"/>
              </a:rPr>
              <a:t>case has not been established, it must dismiss the claimant’s application, and the court may make any consequential order that it considers appropriate (s. 261(2)). </a:t>
            </a:r>
          </a:p>
          <a:p>
            <a:pPr marL="742950" lvl="1" indent="-285750"/>
            <a:r>
              <a:rPr lang="en-GB" sz="2000" dirty="0">
                <a:solidFill>
                  <a:srgbClr val="004BD3"/>
                </a:solidFill>
                <a:effectLst/>
                <a:latin typeface="ArialMT"/>
              </a:rPr>
              <a:t>If the court decides that a </a:t>
            </a:r>
            <a:r>
              <a:rPr lang="en-GB" sz="2000" i="1" dirty="0">
                <a:solidFill>
                  <a:srgbClr val="004BD3"/>
                </a:solidFill>
                <a:effectLst/>
                <a:latin typeface="Arial" panose="020B0604020202020204" pitchFamily="34" charset="0"/>
              </a:rPr>
              <a:t>prima facie </a:t>
            </a:r>
            <a:r>
              <a:rPr lang="en-GB" sz="2000" dirty="0">
                <a:solidFill>
                  <a:srgbClr val="004BD3"/>
                </a:solidFill>
                <a:effectLst/>
                <a:latin typeface="ArialMT"/>
              </a:rPr>
              <a:t>case has been established, then the court may give directions to the company as to the evidence that it must produce and may adjourn the proceedings to allow such evidence to be obtained (s. 261(3)). The case will then proceed onto the second stage. </a:t>
            </a:r>
          </a:p>
          <a:p>
            <a:endParaRPr lang="en-US" dirty="0"/>
          </a:p>
        </p:txBody>
      </p:sp>
    </p:spTree>
    <p:extLst>
      <p:ext uri="{BB962C8B-B14F-4D97-AF65-F5344CB8AC3E}">
        <p14:creationId xmlns:p14="http://schemas.microsoft.com/office/powerpoint/2010/main" val="3286059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8257B-EC56-3747-5146-3894AE5CF02A}"/>
              </a:ext>
            </a:extLst>
          </p:cNvPr>
          <p:cNvSpPr>
            <a:spLocks noGrp="1"/>
          </p:cNvSpPr>
          <p:nvPr>
            <p:ph type="title"/>
          </p:nvPr>
        </p:nvSpPr>
        <p:spPr/>
        <p:txBody>
          <a:bodyPr/>
          <a:lstStyle/>
          <a:p>
            <a:r>
              <a:rPr lang="en-GB" sz="3200" b="1" dirty="0">
                <a:effectLst/>
                <a:latin typeface="ArialMT"/>
              </a:rPr>
              <a:t>The derivative claim </a:t>
            </a:r>
            <a:endParaRPr lang="en-US" sz="3200" dirty="0"/>
          </a:p>
        </p:txBody>
      </p:sp>
      <p:sp>
        <p:nvSpPr>
          <p:cNvPr id="3" name="Content Placeholder 2">
            <a:extLst>
              <a:ext uri="{FF2B5EF4-FFF2-40B4-BE49-F238E27FC236}">
                <a16:creationId xmlns:a16="http://schemas.microsoft.com/office/drawing/2014/main" id="{636B642B-2EC5-FC33-EBCF-17BED75F3B04}"/>
              </a:ext>
            </a:extLst>
          </p:cNvPr>
          <p:cNvSpPr>
            <a:spLocks noGrp="1"/>
          </p:cNvSpPr>
          <p:nvPr>
            <p:ph idx="1"/>
          </p:nvPr>
        </p:nvSpPr>
        <p:spPr/>
        <p:txBody>
          <a:bodyPr/>
          <a:lstStyle/>
          <a:p>
            <a:r>
              <a:rPr lang="en-GB" sz="2000" b="1" dirty="0">
                <a:solidFill>
                  <a:srgbClr val="FF9057"/>
                </a:solidFill>
                <a:latin typeface="ArialMT"/>
              </a:rPr>
              <a:t>D</a:t>
            </a:r>
            <a:r>
              <a:rPr lang="en-GB" sz="2000" b="1" dirty="0">
                <a:solidFill>
                  <a:srgbClr val="FF9057"/>
                </a:solidFill>
                <a:effectLst/>
                <a:latin typeface="ArialMT"/>
              </a:rPr>
              <a:t>etermining  permission </a:t>
            </a:r>
            <a:r>
              <a:rPr lang="en-GB" sz="2000" b="1" dirty="0">
                <a:solidFill>
                  <a:srgbClr val="FF9057"/>
                </a:solidFill>
                <a:latin typeface="ArialMT"/>
              </a:rPr>
              <a:t>for</a:t>
            </a:r>
            <a:r>
              <a:rPr lang="en-GB" sz="2000" b="1" dirty="0">
                <a:solidFill>
                  <a:srgbClr val="FF9057"/>
                </a:solidFill>
                <a:effectLst/>
                <a:latin typeface="ArialMT"/>
              </a:rPr>
              <a:t> the claim</a:t>
            </a:r>
            <a:endParaRPr lang="en-GB" sz="2000" dirty="0">
              <a:effectLst/>
              <a:latin typeface="ArialMT"/>
            </a:endParaRPr>
          </a:p>
          <a:p>
            <a:r>
              <a:rPr lang="en-GB" sz="2000" b="1" dirty="0">
                <a:solidFill>
                  <a:srgbClr val="004BD3"/>
                </a:solidFill>
                <a:effectLst/>
                <a:latin typeface="ArialMT"/>
              </a:rPr>
              <a:t>STAGE 2: A hearing to determine if permission to continue the claim should be granted</a:t>
            </a:r>
            <a:br>
              <a:rPr lang="en-GB" sz="2000" dirty="0">
                <a:solidFill>
                  <a:srgbClr val="004BD3"/>
                </a:solidFill>
                <a:effectLst/>
                <a:latin typeface="ArialMT"/>
              </a:rPr>
            </a:br>
            <a:endParaRPr lang="en-GB" sz="2000" dirty="0">
              <a:solidFill>
                <a:srgbClr val="004BD3"/>
              </a:solidFill>
              <a:effectLst/>
              <a:latin typeface="ArialMT"/>
            </a:endParaRPr>
          </a:p>
          <a:p>
            <a:r>
              <a:rPr lang="en-GB" sz="2000" dirty="0">
                <a:solidFill>
                  <a:srgbClr val="004BD3"/>
                </a:solidFill>
                <a:latin typeface="ArialMT"/>
              </a:rPr>
              <a:t>W</a:t>
            </a:r>
            <a:r>
              <a:rPr lang="en-GB" sz="2000" dirty="0">
                <a:solidFill>
                  <a:srgbClr val="004BD3"/>
                </a:solidFill>
                <a:effectLst/>
                <a:latin typeface="ArialMT"/>
              </a:rPr>
              <a:t>here the court is satisfied that a person acting in accordance with s. 172 (duty to promote the success of the company) they would not seek to continue the claim (s. 263(2)(a)). </a:t>
            </a:r>
            <a:r>
              <a:rPr lang="en-GB" sz="2000" i="1" dirty="0" err="1">
                <a:solidFill>
                  <a:srgbClr val="004BD3"/>
                </a:solidFill>
                <a:effectLst/>
                <a:latin typeface="Arial" panose="020B0604020202020204" pitchFamily="34" charset="0"/>
              </a:rPr>
              <a:t>Iesini</a:t>
            </a:r>
            <a:r>
              <a:rPr lang="en-GB" sz="2000" i="1" dirty="0">
                <a:solidFill>
                  <a:srgbClr val="004BD3"/>
                </a:solidFill>
                <a:effectLst/>
                <a:latin typeface="Arial" panose="020B0604020202020204" pitchFamily="34" charset="0"/>
              </a:rPr>
              <a:t> v </a:t>
            </a:r>
            <a:r>
              <a:rPr lang="en-GB" sz="2000" i="1" dirty="0" err="1">
                <a:solidFill>
                  <a:srgbClr val="004BD3"/>
                </a:solidFill>
                <a:effectLst/>
                <a:latin typeface="Arial" panose="020B0604020202020204" pitchFamily="34" charset="0"/>
              </a:rPr>
              <a:t>Westrip</a:t>
            </a:r>
            <a:r>
              <a:rPr lang="en-GB" sz="2000" i="1" dirty="0">
                <a:solidFill>
                  <a:srgbClr val="004BD3"/>
                </a:solidFill>
                <a:effectLst/>
                <a:latin typeface="Arial" panose="020B0604020202020204" pitchFamily="34" charset="0"/>
              </a:rPr>
              <a:t> Holdings Ltd </a:t>
            </a:r>
            <a:r>
              <a:rPr lang="en-GB" sz="2000" dirty="0">
                <a:solidFill>
                  <a:srgbClr val="004BD3"/>
                </a:solidFill>
                <a:effectLst/>
                <a:latin typeface="ArialMT"/>
              </a:rPr>
              <a:t>[2009] EWHC 2526</a:t>
            </a:r>
            <a:endParaRPr lang="en-GB" sz="2000" dirty="0">
              <a:solidFill>
                <a:srgbClr val="004BD3"/>
              </a:solidFill>
              <a:latin typeface="ArialMT"/>
            </a:endParaRPr>
          </a:p>
          <a:p>
            <a:r>
              <a:rPr lang="en-GB" sz="2000" dirty="0">
                <a:solidFill>
                  <a:srgbClr val="004BD3"/>
                </a:solidFill>
                <a:latin typeface="ArialMT"/>
              </a:rPr>
              <a:t>W</a:t>
            </a:r>
            <a:r>
              <a:rPr lang="en-GB" sz="2000" dirty="0">
                <a:solidFill>
                  <a:srgbClr val="004BD3"/>
                </a:solidFill>
                <a:effectLst/>
                <a:latin typeface="ArialMT"/>
              </a:rPr>
              <a:t>here the court is satisfied that the cause of action arises from an act or omission that is yet to occur, and the act or omission has been authorised by the company (s. 263(2)(b)).</a:t>
            </a:r>
          </a:p>
          <a:p>
            <a:r>
              <a:rPr lang="en-GB" sz="2000" dirty="0">
                <a:solidFill>
                  <a:srgbClr val="004BD3"/>
                </a:solidFill>
                <a:latin typeface="ArialMT"/>
              </a:rPr>
              <a:t>W</a:t>
            </a:r>
            <a:r>
              <a:rPr lang="en-GB" sz="2000" dirty="0">
                <a:solidFill>
                  <a:srgbClr val="004BD3"/>
                </a:solidFill>
                <a:effectLst/>
                <a:latin typeface="ArialMT"/>
              </a:rPr>
              <a:t>here the court is satisfied that the cause of action arises from an act or omission that has already occurred, and the act or omission was authorised by the company before it occurred or has been ratified by the company since it occurred (s. 263(2)(c)).</a:t>
            </a:r>
          </a:p>
          <a:p>
            <a:endParaRPr lang="en-GB" dirty="0">
              <a:effectLst/>
            </a:endParaRPr>
          </a:p>
          <a:p>
            <a:endParaRPr lang="en-US" dirty="0"/>
          </a:p>
        </p:txBody>
      </p:sp>
    </p:spTree>
    <p:extLst>
      <p:ext uri="{BB962C8B-B14F-4D97-AF65-F5344CB8AC3E}">
        <p14:creationId xmlns:p14="http://schemas.microsoft.com/office/powerpoint/2010/main" val="40682854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4E805-2675-F5C0-2FDF-97CD7B887979}"/>
              </a:ext>
            </a:extLst>
          </p:cNvPr>
          <p:cNvSpPr>
            <a:spLocks noGrp="1"/>
          </p:cNvSpPr>
          <p:nvPr>
            <p:ph type="title"/>
          </p:nvPr>
        </p:nvSpPr>
        <p:spPr/>
        <p:txBody>
          <a:bodyPr/>
          <a:lstStyle/>
          <a:p>
            <a:r>
              <a:rPr lang="en-GB" sz="3200" b="1" dirty="0">
                <a:effectLst/>
                <a:latin typeface="ArialMT"/>
              </a:rPr>
              <a:t>The derivative claim </a:t>
            </a:r>
            <a:endParaRPr lang="en-US" sz="3200" dirty="0"/>
          </a:p>
        </p:txBody>
      </p:sp>
      <p:sp>
        <p:nvSpPr>
          <p:cNvPr id="3" name="Content Placeholder 2">
            <a:extLst>
              <a:ext uri="{FF2B5EF4-FFF2-40B4-BE49-F238E27FC236}">
                <a16:creationId xmlns:a16="http://schemas.microsoft.com/office/drawing/2014/main" id="{3085EB57-F855-31A1-8A48-1C9FC0528B7D}"/>
              </a:ext>
            </a:extLst>
          </p:cNvPr>
          <p:cNvSpPr>
            <a:spLocks noGrp="1"/>
          </p:cNvSpPr>
          <p:nvPr>
            <p:ph idx="1"/>
          </p:nvPr>
        </p:nvSpPr>
        <p:spPr>
          <a:xfrm>
            <a:off x="431800" y="1423470"/>
            <a:ext cx="11328400" cy="4751387"/>
          </a:xfrm>
        </p:spPr>
        <p:txBody>
          <a:bodyPr/>
          <a:lstStyle/>
          <a:p>
            <a:r>
              <a:rPr lang="en-GB" sz="1800" dirty="0">
                <a:solidFill>
                  <a:srgbClr val="004BD3"/>
                </a:solidFill>
                <a:effectLst/>
                <a:latin typeface="ArialMT"/>
              </a:rPr>
              <a:t>If none of the circumstances apply, then the court will have discretion as to whether to grant permission for the claim to continue. In determining this, s. 263(3) provides that the court must take into account six factors. </a:t>
            </a:r>
            <a:endParaRPr lang="en-GB" dirty="0">
              <a:solidFill>
                <a:srgbClr val="004BD3"/>
              </a:solidFill>
            </a:endParaRPr>
          </a:p>
          <a:p>
            <a:pPr marL="342900" indent="-342900">
              <a:buAutoNum type="arabicPeriod"/>
            </a:pPr>
            <a:r>
              <a:rPr lang="en-GB" sz="1800" dirty="0">
                <a:solidFill>
                  <a:srgbClr val="004BD3"/>
                </a:solidFill>
                <a:effectLst/>
                <a:latin typeface="ArialMT"/>
              </a:rPr>
              <a:t>Whether the member is acting in good faith in seeking to continue the claim. </a:t>
            </a:r>
            <a:r>
              <a:rPr lang="en-GB" sz="1800" i="1" dirty="0" err="1">
                <a:solidFill>
                  <a:srgbClr val="004BD3"/>
                </a:solidFill>
                <a:effectLst/>
                <a:latin typeface="Arial" panose="020B0604020202020204" pitchFamily="34" charset="0"/>
              </a:rPr>
              <a:t>Iesini</a:t>
            </a:r>
            <a:r>
              <a:rPr lang="en-GB" sz="1800" i="1" dirty="0">
                <a:solidFill>
                  <a:srgbClr val="004BD3"/>
                </a:solidFill>
                <a:effectLst/>
                <a:latin typeface="Arial" panose="020B0604020202020204" pitchFamily="34" charset="0"/>
              </a:rPr>
              <a:t> v </a:t>
            </a:r>
            <a:r>
              <a:rPr lang="en-GB" sz="1800" i="1" dirty="0" err="1">
                <a:solidFill>
                  <a:srgbClr val="004BD3"/>
                </a:solidFill>
                <a:effectLst/>
                <a:latin typeface="Arial" panose="020B0604020202020204" pitchFamily="34" charset="0"/>
              </a:rPr>
              <a:t>Westrip</a:t>
            </a:r>
            <a:r>
              <a:rPr lang="en-GB" sz="1800" i="1" dirty="0">
                <a:solidFill>
                  <a:srgbClr val="004BD3"/>
                </a:solidFill>
                <a:effectLst/>
                <a:latin typeface="Arial" panose="020B0604020202020204" pitchFamily="34" charset="0"/>
              </a:rPr>
              <a:t> Holdings Ltd </a:t>
            </a:r>
            <a:r>
              <a:rPr lang="en-GB" sz="1800" dirty="0">
                <a:solidFill>
                  <a:srgbClr val="004BD3"/>
                </a:solidFill>
                <a:effectLst/>
                <a:latin typeface="ArialMT"/>
              </a:rPr>
              <a:t>[2009]  and </a:t>
            </a:r>
            <a:r>
              <a:rPr lang="en-GB" sz="1800" i="1" dirty="0" err="1">
                <a:solidFill>
                  <a:srgbClr val="004BD3"/>
                </a:solidFill>
                <a:effectLst/>
                <a:latin typeface="Arial" panose="020B0604020202020204" pitchFamily="34" charset="0"/>
              </a:rPr>
              <a:t>Abouraya</a:t>
            </a:r>
            <a:r>
              <a:rPr lang="en-GB" sz="1800" i="1" dirty="0">
                <a:solidFill>
                  <a:srgbClr val="004BD3"/>
                </a:solidFill>
                <a:effectLst/>
                <a:latin typeface="Arial" panose="020B0604020202020204" pitchFamily="34" charset="0"/>
              </a:rPr>
              <a:t> v Sigmund </a:t>
            </a:r>
            <a:r>
              <a:rPr lang="en-GB" sz="1800" dirty="0">
                <a:solidFill>
                  <a:srgbClr val="004BD3"/>
                </a:solidFill>
                <a:effectLst/>
                <a:latin typeface="ArialMT"/>
              </a:rPr>
              <a:t>[2014] </a:t>
            </a:r>
          </a:p>
          <a:p>
            <a:pPr marL="342900" indent="-342900">
              <a:buAutoNum type="arabicPeriod"/>
            </a:pPr>
            <a:r>
              <a:rPr lang="en-GB" sz="1800" dirty="0">
                <a:solidFill>
                  <a:srgbClr val="004BD3"/>
                </a:solidFill>
                <a:effectLst/>
                <a:latin typeface="ArialMT"/>
              </a:rPr>
              <a:t>The importance that a person acting in accordance with s. 172 (duty to promote the success of the company) would attach to the claim. </a:t>
            </a:r>
          </a:p>
          <a:p>
            <a:pPr marL="342900" indent="-342900">
              <a:buFont typeface="+mj-lt"/>
              <a:buAutoNum type="arabicPeriod"/>
            </a:pPr>
            <a:r>
              <a:rPr lang="en-GB" dirty="0">
                <a:solidFill>
                  <a:srgbClr val="004BD3"/>
                </a:solidFill>
                <a:latin typeface="ArialMT"/>
              </a:rPr>
              <a:t>3. W</a:t>
            </a:r>
            <a:r>
              <a:rPr lang="en-GB" sz="1800" dirty="0">
                <a:solidFill>
                  <a:srgbClr val="004BD3"/>
                </a:solidFill>
                <a:effectLst/>
                <a:latin typeface="ArialMT"/>
              </a:rPr>
              <a:t>here the cause of action results from an act or omission that is yet to occur, whether the act or omission could be, and in the circumstances would be likely to be, authorised or ratified. </a:t>
            </a:r>
          </a:p>
          <a:p>
            <a:pPr marL="342900" indent="-342900">
              <a:buFont typeface="+mj-lt"/>
              <a:buAutoNum type="arabicPeriod"/>
            </a:pPr>
            <a:r>
              <a:rPr lang="en-GB" sz="1800" dirty="0">
                <a:solidFill>
                  <a:srgbClr val="004BD3"/>
                </a:solidFill>
                <a:effectLst/>
                <a:latin typeface="ArialMT"/>
              </a:rPr>
              <a:t>4. Where the cause of action arises from an act or omission that has already occurred, whether the act or omission could be, and in the circumstances would be likely to be, ratified by the company. </a:t>
            </a:r>
          </a:p>
          <a:p>
            <a:pPr marL="342900" indent="-342900">
              <a:buFont typeface="+mj-lt"/>
              <a:buAutoNum type="arabicPeriod"/>
            </a:pPr>
            <a:r>
              <a:rPr lang="en-GB" dirty="0">
                <a:solidFill>
                  <a:srgbClr val="004BD3"/>
                </a:solidFill>
                <a:latin typeface="ArialMT"/>
              </a:rPr>
              <a:t>5. W</a:t>
            </a:r>
            <a:r>
              <a:rPr lang="en-GB" sz="1800" dirty="0">
                <a:solidFill>
                  <a:srgbClr val="004BD3"/>
                </a:solidFill>
                <a:effectLst/>
                <a:latin typeface="ArialMT"/>
              </a:rPr>
              <a:t>hether the company has decided not to pursue the claim. (</a:t>
            </a:r>
            <a:r>
              <a:rPr lang="en-GB" sz="1800" i="1" dirty="0" err="1">
                <a:solidFill>
                  <a:srgbClr val="004BD3"/>
                </a:solidFill>
                <a:effectLst/>
                <a:latin typeface="Arial" panose="020B0604020202020204" pitchFamily="34" charset="0"/>
              </a:rPr>
              <a:t>Kleanthous</a:t>
            </a:r>
            <a:r>
              <a:rPr lang="en-GB" sz="1800" i="1" dirty="0">
                <a:solidFill>
                  <a:srgbClr val="004BD3"/>
                </a:solidFill>
                <a:effectLst/>
                <a:latin typeface="Arial" panose="020B0604020202020204" pitchFamily="34" charset="0"/>
              </a:rPr>
              <a:t> v Paphitis </a:t>
            </a:r>
            <a:r>
              <a:rPr lang="en-GB" sz="1800" dirty="0">
                <a:solidFill>
                  <a:srgbClr val="004BD3"/>
                </a:solidFill>
                <a:effectLst/>
                <a:latin typeface="ArialMT"/>
              </a:rPr>
              <a:t>[2011] and </a:t>
            </a:r>
            <a:r>
              <a:rPr lang="en-GB" sz="1800" i="1" dirty="0">
                <a:solidFill>
                  <a:srgbClr val="004BD3"/>
                </a:solidFill>
                <a:effectLst/>
                <a:latin typeface="Arial" panose="020B0604020202020204" pitchFamily="34" charset="0"/>
              </a:rPr>
              <a:t>Cullen Investments Ltd v Brown </a:t>
            </a:r>
            <a:r>
              <a:rPr lang="en-GB" sz="1800" dirty="0">
                <a:solidFill>
                  <a:srgbClr val="004BD3"/>
                </a:solidFill>
                <a:effectLst/>
                <a:latin typeface="ArialMT"/>
              </a:rPr>
              <a:t>[2015]</a:t>
            </a:r>
          </a:p>
          <a:p>
            <a:pPr marL="342900" indent="-342900">
              <a:buFont typeface="+mj-lt"/>
              <a:buAutoNum type="arabicPeriod"/>
            </a:pPr>
            <a:r>
              <a:rPr lang="en-GB" dirty="0">
                <a:solidFill>
                  <a:srgbClr val="004BD3"/>
                </a:solidFill>
                <a:latin typeface="ArialMT"/>
              </a:rPr>
              <a:t>6. W</a:t>
            </a:r>
            <a:r>
              <a:rPr lang="en-GB" sz="1800" dirty="0">
                <a:solidFill>
                  <a:srgbClr val="004BD3"/>
                </a:solidFill>
                <a:effectLst/>
                <a:latin typeface="ArialMT"/>
              </a:rPr>
              <a:t>hether the act or omission in respect of which the claim is brought gives rise to a cause of action that the member could pursue in his own right rather than on behalf of the company. (</a:t>
            </a:r>
            <a:r>
              <a:rPr lang="en-GB" sz="1800" i="1" dirty="0" err="1">
                <a:solidFill>
                  <a:srgbClr val="004BD3"/>
                </a:solidFill>
                <a:effectLst/>
                <a:latin typeface="Arial" panose="020B0604020202020204" pitchFamily="34" charset="0"/>
              </a:rPr>
              <a:t>Franbar</a:t>
            </a:r>
            <a:r>
              <a:rPr lang="en-GB" sz="1800" i="1" dirty="0">
                <a:solidFill>
                  <a:srgbClr val="004BD3"/>
                </a:solidFill>
                <a:effectLst/>
                <a:latin typeface="Arial" panose="020B0604020202020204" pitchFamily="34" charset="0"/>
              </a:rPr>
              <a:t> Holdings Ltd v Patel </a:t>
            </a:r>
            <a:r>
              <a:rPr lang="en-GB" sz="1800" dirty="0">
                <a:solidFill>
                  <a:srgbClr val="004BD3"/>
                </a:solidFill>
                <a:effectLst/>
                <a:latin typeface="ArialMT"/>
              </a:rPr>
              <a:t>[2008]</a:t>
            </a:r>
            <a:endParaRPr lang="en-US" dirty="0">
              <a:solidFill>
                <a:srgbClr val="004BD3"/>
              </a:solidFill>
            </a:endParaRPr>
          </a:p>
        </p:txBody>
      </p:sp>
    </p:spTree>
    <p:extLst>
      <p:ext uri="{BB962C8B-B14F-4D97-AF65-F5344CB8AC3E}">
        <p14:creationId xmlns:p14="http://schemas.microsoft.com/office/powerpoint/2010/main" val="24954304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7BF3E-EE5E-B6B8-F490-A143A2B8C64C}"/>
              </a:ext>
            </a:extLst>
          </p:cNvPr>
          <p:cNvSpPr>
            <a:spLocks noGrp="1"/>
          </p:cNvSpPr>
          <p:nvPr>
            <p:ph type="title"/>
          </p:nvPr>
        </p:nvSpPr>
        <p:spPr/>
        <p:txBody>
          <a:bodyPr/>
          <a:lstStyle/>
          <a:p>
            <a:r>
              <a:rPr lang="en-GB" sz="3200" b="1" dirty="0">
                <a:effectLst/>
                <a:latin typeface="ArialMT"/>
              </a:rPr>
              <a:t>The derivative claim </a:t>
            </a:r>
            <a:endParaRPr lang="en-US" sz="3200" dirty="0"/>
          </a:p>
        </p:txBody>
      </p:sp>
      <p:sp>
        <p:nvSpPr>
          <p:cNvPr id="3" name="Content Placeholder 2">
            <a:extLst>
              <a:ext uri="{FF2B5EF4-FFF2-40B4-BE49-F238E27FC236}">
                <a16:creationId xmlns:a16="http://schemas.microsoft.com/office/drawing/2014/main" id="{E6A19150-DC42-720F-8650-2E4EB2CB62CF}"/>
              </a:ext>
            </a:extLst>
          </p:cNvPr>
          <p:cNvSpPr>
            <a:spLocks noGrp="1"/>
          </p:cNvSpPr>
          <p:nvPr>
            <p:ph idx="1"/>
          </p:nvPr>
        </p:nvSpPr>
        <p:spPr/>
        <p:txBody>
          <a:bodyPr/>
          <a:lstStyle/>
          <a:p>
            <a:r>
              <a:rPr lang="en-GB" sz="2000" b="1" dirty="0">
                <a:solidFill>
                  <a:srgbClr val="FF9057"/>
                </a:solidFill>
                <a:effectLst/>
                <a:latin typeface="ArialMT"/>
              </a:rPr>
              <a:t>Costs </a:t>
            </a:r>
            <a:endParaRPr lang="en-GB" sz="2000" b="1" dirty="0">
              <a:solidFill>
                <a:srgbClr val="FF9057"/>
              </a:solidFill>
            </a:endParaRPr>
          </a:p>
          <a:p>
            <a:pPr marL="285750" indent="-285750">
              <a:buFont typeface="Arial" panose="020B0604020202020204" pitchFamily="34" charset="0"/>
              <a:buChar char="•"/>
            </a:pPr>
            <a:r>
              <a:rPr lang="en-GB" sz="2000" dirty="0">
                <a:solidFill>
                  <a:srgbClr val="004BD3"/>
                </a:solidFill>
                <a:effectLst/>
                <a:latin typeface="ArialMT"/>
              </a:rPr>
              <a:t>The usual rule in UK litigation is that the losing party pays their costs and those of the successful party (CPR, r 44.2(2) (a)), </a:t>
            </a:r>
          </a:p>
          <a:p>
            <a:pPr marL="285750" indent="-285750">
              <a:buFont typeface="Arial" panose="020B0604020202020204" pitchFamily="34" charset="0"/>
              <a:buChar char="•"/>
            </a:pPr>
            <a:r>
              <a:rPr lang="en-GB" sz="2000" dirty="0">
                <a:solidFill>
                  <a:srgbClr val="004BD3"/>
                </a:solidFill>
                <a:effectLst/>
                <a:latin typeface="ArialMT"/>
              </a:rPr>
              <a:t>In relation to derivative claims, the court can order that the company pays the costs </a:t>
            </a:r>
            <a:r>
              <a:rPr lang="en-GB" sz="2000" i="1" dirty="0">
                <a:solidFill>
                  <a:srgbClr val="004BD3"/>
                </a:solidFill>
                <a:effectLst/>
                <a:latin typeface="Arial" panose="020B0604020202020204" pitchFamily="34" charset="0"/>
              </a:rPr>
              <a:t>Wallersteiner v Moir (No 2) </a:t>
            </a:r>
            <a:r>
              <a:rPr lang="en-GB" sz="2000" dirty="0">
                <a:solidFill>
                  <a:srgbClr val="004BD3"/>
                </a:solidFill>
                <a:effectLst/>
                <a:latin typeface="ArialMT"/>
              </a:rPr>
              <a:t>[1975] where a shareholder has in good faith and on reasonable grounds sued as plaintiff in a minority shareholder’s action, the benefit of which, if successful, will accrue to the company and only indirectly to the plaintiff </a:t>
            </a:r>
          </a:p>
          <a:p>
            <a:endParaRPr lang="en-US" dirty="0"/>
          </a:p>
        </p:txBody>
      </p:sp>
    </p:spTree>
    <p:extLst>
      <p:ext uri="{BB962C8B-B14F-4D97-AF65-F5344CB8AC3E}">
        <p14:creationId xmlns:p14="http://schemas.microsoft.com/office/powerpoint/2010/main" val="1635286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62E4A-CA25-5AA7-061D-9A51DB6F5063}"/>
              </a:ext>
            </a:extLst>
          </p:cNvPr>
          <p:cNvSpPr>
            <a:spLocks noGrp="1"/>
          </p:cNvSpPr>
          <p:nvPr>
            <p:ph type="title"/>
          </p:nvPr>
        </p:nvSpPr>
        <p:spPr/>
        <p:txBody>
          <a:bodyPr/>
          <a:lstStyle/>
          <a:p>
            <a:r>
              <a:rPr lang="en-US" sz="3200" b="1" dirty="0" err="1">
                <a:solidFill>
                  <a:srgbClr val="004BD3"/>
                </a:solidFill>
              </a:rPr>
              <a:t>KCBGglobal.net</a:t>
            </a:r>
            <a:endParaRPr lang="en-US" sz="3200" b="1" dirty="0">
              <a:solidFill>
                <a:srgbClr val="004BD3"/>
              </a:solidFill>
            </a:endParaRPr>
          </a:p>
        </p:txBody>
      </p:sp>
      <p:pic>
        <p:nvPicPr>
          <p:cNvPr id="5" name="Content Placeholder 4" descr="A screenshot of a web page&#10;&#10;Description automatically generated">
            <a:extLst>
              <a:ext uri="{FF2B5EF4-FFF2-40B4-BE49-F238E27FC236}">
                <a16:creationId xmlns:a16="http://schemas.microsoft.com/office/drawing/2014/main" id="{C1B82FD5-08F2-5FA4-BF44-518CE173F817}"/>
              </a:ext>
            </a:extLst>
          </p:cNvPr>
          <p:cNvPicPr>
            <a:picLocks noGrp="1" noChangeAspect="1"/>
          </p:cNvPicPr>
          <p:nvPr>
            <p:ph idx="1"/>
          </p:nvPr>
        </p:nvPicPr>
        <p:blipFill>
          <a:blip r:embed="rId2"/>
          <a:stretch>
            <a:fillRect/>
          </a:stretch>
        </p:blipFill>
        <p:spPr>
          <a:xfrm>
            <a:off x="1605118" y="1484358"/>
            <a:ext cx="8732758" cy="5040260"/>
          </a:xfrm>
        </p:spPr>
      </p:pic>
    </p:spTree>
    <p:extLst>
      <p:ext uri="{BB962C8B-B14F-4D97-AF65-F5344CB8AC3E}">
        <p14:creationId xmlns:p14="http://schemas.microsoft.com/office/powerpoint/2010/main" val="30032385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2CA28-7866-EEF8-AD09-51C8F2DCB9DA}"/>
              </a:ext>
            </a:extLst>
          </p:cNvPr>
          <p:cNvSpPr>
            <a:spLocks noGrp="1"/>
          </p:cNvSpPr>
          <p:nvPr>
            <p:ph type="title"/>
          </p:nvPr>
        </p:nvSpPr>
        <p:spPr/>
        <p:txBody>
          <a:bodyPr/>
          <a:lstStyle/>
          <a:p>
            <a:r>
              <a:rPr lang="en-GB" sz="3200" b="1" dirty="0">
                <a:effectLst/>
                <a:latin typeface="ArialMT"/>
              </a:rPr>
              <a:t>The unfair prejudice remedy </a:t>
            </a:r>
            <a:endParaRPr lang="en-US" sz="3200" b="1" dirty="0"/>
          </a:p>
        </p:txBody>
      </p:sp>
      <p:sp>
        <p:nvSpPr>
          <p:cNvPr id="3" name="Content Placeholder 2">
            <a:extLst>
              <a:ext uri="{FF2B5EF4-FFF2-40B4-BE49-F238E27FC236}">
                <a16:creationId xmlns:a16="http://schemas.microsoft.com/office/drawing/2014/main" id="{6408FF2C-17CB-4909-3A00-485043092326}"/>
              </a:ext>
            </a:extLst>
          </p:cNvPr>
          <p:cNvSpPr>
            <a:spLocks noGrp="1"/>
          </p:cNvSpPr>
          <p:nvPr>
            <p:ph idx="1"/>
          </p:nvPr>
        </p:nvSpPr>
        <p:spPr/>
        <p:txBody>
          <a:bodyPr/>
          <a:lstStyle/>
          <a:p>
            <a:r>
              <a:rPr lang="en-GB" sz="2000" dirty="0">
                <a:solidFill>
                  <a:srgbClr val="004BD3"/>
                </a:solidFill>
                <a:effectLst/>
                <a:latin typeface="ArialMT"/>
              </a:rPr>
              <a:t>Members can petition the court for a remedy where: </a:t>
            </a:r>
            <a:endParaRPr lang="en-GB" sz="2000" dirty="0">
              <a:solidFill>
                <a:srgbClr val="004BD3"/>
              </a:solidFill>
            </a:endParaRPr>
          </a:p>
          <a:p>
            <a:pPr marL="285750" indent="-285750">
              <a:buFont typeface="Arial" panose="020B0604020202020204" pitchFamily="34" charset="0"/>
              <a:buChar char="•"/>
            </a:pPr>
            <a:r>
              <a:rPr lang="en-GB" sz="2000" dirty="0">
                <a:solidFill>
                  <a:srgbClr val="004BD3"/>
                </a:solidFill>
                <a:effectLst/>
                <a:latin typeface="ArialMT"/>
              </a:rPr>
              <a:t>the company’s affairs are being or have been conducted in a manner that is unfairly prejudicial to the interests of members generally, or of some part of its members (including at least himself); or </a:t>
            </a:r>
            <a:endParaRPr lang="en-GB" sz="2000" dirty="0">
              <a:solidFill>
                <a:srgbClr val="004BD3"/>
              </a:solidFill>
            </a:endParaRPr>
          </a:p>
          <a:p>
            <a:pPr marL="285750" indent="-285750">
              <a:buFont typeface="Arial" panose="020B0604020202020204" pitchFamily="34" charset="0"/>
              <a:buChar char="•"/>
            </a:pPr>
            <a:r>
              <a:rPr lang="en-GB" sz="2000" dirty="0">
                <a:solidFill>
                  <a:srgbClr val="004BD3"/>
                </a:solidFill>
                <a:effectLst/>
                <a:latin typeface="ArialMT"/>
              </a:rPr>
              <a:t>an actual or proposed act or omission of the company (including an act or omission on its behalf) is or would be so prejudicial. </a:t>
            </a:r>
            <a:endParaRPr lang="en-GB" sz="2000" dirty="0">
              <a:solidFill>
                <a:srgbClr val="004BD3"/>
              </a:solidFill>
            </a:endParaRPr>
          </a:p>
          <a:p>
            <a:pPr marL="342900" indent="-342900">
              <a:buFont typeface="Arial" panose="020B0604020202020204" pitchFamily="34" charset="0"/>
              <a:buChar char="•"/>
            </a:pPr>
            <a:r>
              <a:rPr lang="en-GB" sz="2000" dirty="0">
                <a:solidFill>
                  <a:srgbClr val="004BD3"/>
                </a:solidFill>
                <a:effectLst/>
                <a:latin typeface="ArialMT"/>
              </a:rPr>
              <a:t>The unfair prejudice petition is now the most popular statutory member remedy and can apply to a wide range of situations. </a:t>
            </a:r>
          </a:p>
          <a:p>
            <a:pPr algn="r"/>
            <a:r>
              <a:rPr lang="en-GB" sz="2000" dirty="0">
                <a:solidFill>
                  <a:srgbClr val="004BD3"/>
                </a:solidFill>
                <a:effectLst/>
                <a:latin typeface="ArialMT"/>
              </a:rPr>
              <a:t>Part 30 of the CA 2006, notably s. 994(1)</a:t>
            </a:r>
            <a:endParaRPr lang="en-GB" sz="2000" dirty="0">
              <a:solidFill>
                <a:srgbClr val="004BD3"/>
              </a:solidFill>
            </a:endParaRPr>
          </a:p>
          <a:p>
            <a:endParaRPr lang="en-US" dirty="0"/>
          </a:p>
        </p:txBody>
      </p:sp>
    </p:spTree>
    <p:extLst>
      <p:ext uri="{BB962C8B-B14F-4D97-AF65-F5344CB8AC3E}">
        <p14:creationId xmlns:p14="http://schemas.microsoft.com/office/powerpoint/2010/main" val="39308708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1E5CD-9DD0-28A0-0950-448B60624574}"/>
              </a:ext>
            </a:extLst>
          </p:cNvPr>
          <p:cNvSpPr>
            <a:spLocks noGrp="1"/>
          </p:cNvSpPr>
          <p:nvPr>
            <p:ph type="title"/>
          </p:nvPr>
        </p:nvSpPr>
        <p:spPr/>
        <p:txBody>
          <a:bodyPr/>
          <a:lstStyle/>
          <a:p>
            <a:r>
              <a:rPr lang="en-GB" sz="3200" b="1" dirty="0">
                <a:effectLst/>
                <a:latin typeface="ArialMT"/>
              </a:rPr>
              <a:t>The unfair prejudice remedy </a:t>
            </a:r>
            <a:endParaRPr lang="en-US" sz="3200" dirty="0"/>
          </a:p>
        </p:txBody>
      </p:sp>
      <p:sp>
        <p:nvSpPr>
          <p:cNvPr id="3" name="Content Placeholder 2">
            <a:extLst>
              <a:ext uri="{FF2B5EF4-FFF2-40B4-BE49-F238E27FC236}">
                <a16:creationId xmlns:a16="http://schemas.microsoft.com/office/drawing/2014/main" id="{775EB6DA-3A4D-60FA-DC61-BFE91FB10924}"/>
              </a:ext>
            </a:extLst>
          </p:cNvPr>
          <p:cNvSpPr>
            <a:spLocks noGrp="1"/>
          </p:cNvSpPr>
          <p:nvPr>
            <p:ph idx="1"/>
          </p:nvPr>
        </p:nvSpPr>
        <p:spPr/>
        <p:txBody>
          <a:bodyPr/>
          <a:lstStyle/>
          <a:p>
            <a:r>
              <a:rPr lang="en-GB" sz="2000" b="1" dirty="0">
                <a:solidFill>
                  <a:srgbClr val="FF9057"/>
                </a:solidFill>
                <a:effectLst/>
                <a:latin typeface="ArialMT"/>
              </a:rPr>
              <a:t>Who may petition the court?</a:t>
            </a:r>
          </a:p>
          <a:p>
            <a:pPr marL="342900" indent="-342900">
              <a:buFont typeface="Arial" panose="020B0604020202020204" pitchFamily="34" charset="0"/>
              <a:buChar char="•"/>
            </a:pPr>
            <a:r>
              <a:rPr lang="en-GB" sz="2000" dirty="0">
                <a:solidFill>
                  <a:srgbClr val="004BD3"/>
                </a:solidFill>
                <a:effectLst/>
                <a:latin typeface="ArialMT"/>
              </a:rPr>
              <a:t>Any person who is a member within s. 112 (s 994(1)) </a:t>
            </a:r>
          </a:p>
          <a:p>
            <a:pPr marL="342900" indent="-342900">
              <a:buFont typeface="Arial" panose="020B0604020202020204" pitchFamily="34" charset="0"/>
              <a:buChar char="•"/>
            </a:pPr>
            <a:r>
              <a:rPr lang="en-GB" sz="2000" dirty="0">
                <a:solidFill>
                  <a:srgbClr val="004BD3"/>
                </a:solidFill>
                <a:latin typeface="ArialMT"/>
              </a:rPr>
              <a:t>F</a:t>
            </a:r>
            <a:r>
              <a:rPr lang="en-GB" sz="2000" dirty="0">
                <a:solidFill>
                  <a:srgbClr val="004BD3"/>
                </a:solidFill>
                <a:effectLst/>
                <a:latin typeface="ArialMT"/>
              </a:rPr>
              <a:t>ormer members are not able to petition the court (</a:t>
            </a:r>
            <a:r>
              <a:rPr lang="en-GB" sz="2000" i="1" dirty="0">
                <a:solidFill>
                  <a:srgbClr val="004BD3"/>
                </a:solidFill>
                <a:effectLst/>
                <a:latin typeface="Arial" panose="020B0604020202020204" pitchFamily="34" charset="0"/>
              </a:rPr>
              <a:t>Re a Company (No 00330 of 1991) </a:t>
            </a:r>
            <a:r>
              <a:rPr lang="en-GB" sz="2000" dirty="0">
                <a:solidFill>
                  <a:srgbClr val="004BD3"/>
                </a:solidFill>
                <a:effectLst/>
                <a:latin typeface="ArialMT"/>
              </a:rPr>
              <a:t>[1991] BCLC 597 (Ch)).</a:t>
            </a:r>
          </a:p>
          <a:p>
            <a:pPr marL="342900" indent="-342900">
              <a:buFont typeface="Arial" panose="020B0604020202020204" pitchFamily="34" charset="0"/>
              <a:buChar char="•"/>
            </a:pPr>
            <a:r>
              <a:rPr lang="en-GB" sz="2000" dirty="0">
                <a:solidFill>
                  <a:srgbClr val="004BD3"/>
                </a:solidFill>
                <a:effectLst/>
                <a:latin typeface="ArialMT"/>
              </a:rPr>
              <a:t> Non-members may also petition the court in two situations:</a:t>
            </a:r>
            <a:endParaRPr lang="en-GB" sz="2000" dirty="0">
              <a:solidFill>
                <a:srgbClr val="004BD3"/>
              </a:solidFill>
            </a:endParaRPr>
          </a:p>
          <a:p>
            <a:pPr marL="774889" lvl="2" indent="-342900">
              <a:buClr>
                <a:srgbClr val="004BD3"/>
              </a:buClr>
              <a:buSzPct val="100000"/>
            </a:pPr>
            <a:r>
              <a:rPr lang="en-GB" sz="2000" dirty="0">
                <a:solidFill>
                  <a:srgbClr val="004BD3"/>
                </a:solidFill>
                <a:latin typeface="ArialMT"/>
              </a:rPr>
              <a:t>I</a:t>
            </a:r>
            <a:r>
              <a:rPr lang="en-GB" sz="2000" dirty="0">
                <a:solidFill>
                  <a:srgbClr val="004BD3"/>
                </a:solidFill>
                <a:effectLst/>
                <a:latin typeface="ArialMT"/>
              </a:rPr>
              <a:t>f shares have been transferred or transmitted to him by the operation of law (s. 994(2)). </a:t>
            </a:r>
          </a:p>
          <a:p>
            <a:pPr marL="774889" lvl="2" indent="-342900">
              <a:buClr>
                <a:srgbClr val="004BD3"/>
              </a:buClr>
              <a:buSzPct val="100000"/>
            </a:pPr>
            <a:r>
              <a:rPr lang="en-GB" sz="2000" dirty="0">
                <a:solidFill>
                  <a:srgbClr val="004BD3"/>
                </a:solidFill>
                <a:effectLst/>
                <a:latin typeface="ArialMT"/>
              </a:rPr>
              <a:t>The Secretary of State may bring a petition in certain circumstances (s. 995), (see e.g. </a:t>
            </a:r>
            <a:r>
              <a:rPr lang="en-GB" sz="2000" i="1" dirty="0">
                <a:solidFill>
                  <a:srgbClr val="004BD3"/>
                </a:solidFill>
                <a:effectLst/>
                <a:latin typeface="Arial" panose="020B0604020202020204" pitchFamily="34" charset="0"/>
              </a:rPr>
              <a:t>Re </a:t>
            </a:r>
            <a:r>
              <a:rPr lang="en-GB" sz="2000" i="1" dirty="0" err="1">
                <a:solidFill>
                  <a:srgbClr val="004BD3"/>
                </a:solidFill>
                <a:effectLst/>
                <a:latin typeface="Arial" panose="020B0604020202020204" pitchFamily="34" charset="0"/>
              </a:rPr>
              <a:t>Scitec</a:t>
            </a:r>
            <a:r>
              <a:rPr lang="en-GB" sz="2000" i="1" dirty="0">
                <a:solidFill>
                  <a:srgbClr val="004BD3"/>
                </a:solidFill>
                <a:effectLst/>
                <a:latin typeface="Arial" panose="020B0604020202020204" pitchFamily="34" charset="0"/>
              </a:rPr>
              <a:t> Group Ltd </a:t>
            </a:r>
            <a:r>
              <a:rPr lang="en-GB" sz="2000" dirty="0">
                <a:solidFill>
                  <a:srgbClr val="004BD3"/>
                </a:solidFill>
                <a:effectLst/>
                <a:latin typeface="ArialMT"/>
              </a:rPr>
              <a:t>[2012] EWHC 661 (Ch)). </a:t>
            </a:r>
          </a:p>
          <a:p>
            <a:endParaRPr lang="en-US" dirty="0"/>
          </a:p>
        </p:txBody>
      </p:sp>
    </p:spTree>
    <p:extLst>
      <p:ext uri="{BB962C8B-B14F-4D97-AF65-F5344CB8AC3E}">
        <p14:creationId xmlns:p14="http://schemas.microsoft.com/office/powerpoint/2010/main" val="17513275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85C8A-42FF-D09F-A813-B795D849D53E}"/>
              </a:ext>
            </a:extLst>
          </p:cNvPr>
          <p:cNvSpPr>
            <a:spLocks noGrp="1"/>
          </p:cNvSpPr>
          <p:nvPr>
            <p:ph type="title"/>
          </p:nvPr>
        </p:nvSpPr>
        <p:spPr/>
        <p:txBody>
          <a:bodyPr/>
          <a:lstStyle/>
          <a:p>
            <a:r>
              <a:rPr lang="en-GB" sz="3200" b="1" dirty="0">
                <a:effectLst/>
                <a:latin typeface="ArialMT"/>
              </a:rPr>
              <a:t>The unfair prejudice remedy </a:t>
            </a:r>
            <a:endParaRPr lang="en-US" sz="3200" dirty="0"/>
          </a:p>
        </p:txBody>
      </p:sp>
      <p:sp>
        <p:nvSpPr>
          <p:cNvPr id="3" name="Content Placeholder 2">
            <a:extLst>
              <a:ext uri="{FF2B5EF4-FFF2-40B4-BE49-F238E27FC236}">
                <a16:creationId xmlns:a16="http://schemas.microsoft.com/office/drawing/2014/main" id="{ED1A926D-1E33-49D1-70C1-64D43533AB3A}"/>
              </a:ext>
            </a:extLst>
          </p:cNvPr>
          <p:cNvSpPr>
            <a:spLocks noGrp="1"/>
          </p:cNvSpPr>
          <p:nvPr>
            <p:ph idx="1"/>
          </p:nvPr>
        </p:nvSpPr>
        <p:spPr/>
        <p:txBody>
          <a:bodyPr/>
          <a:lstStyle/>
          <a:p>
            <a:r>
              <a:rPr lang="en-GB" sz="1800" b="1" dirty="0">
                <a:solidFill>
                  <a:srgbClr val="FF9057"/>
                </a:solidFill>
                <a:effectLst/>
                <a:latin typeface="ArialMT"/>
              </a:rPr>
              <a:t>Who may a petition be brought against?</a:t>
            </a:r>
          </a:p>
          <a:p>
            <a:pPr marL="285750" indent="-285750">
              <a:buFont typeface="Arial" panose="020B0604020202020204" pitchFamily="34" charset="0"/>
              <a:buChar char="•"/>
            </a:pPr>
            <a:r>
              <a:rPr lang="en-GB" sz="1800" dirty="0">
                <a:solidFill>
                  <a:srgbClr val="004BD3"/>
                </a:solidFill>
                <a:effectLst/>
                <a:latin typeface="ArialMT"/>
              </a:rPr>
              <a:t>The persons against whom a petition can be brought depends upon whether the claim is based on s. 994(1)(a) or 994(1)(b), and the petitioner should specify whether the claim is being brought under paragraph (a) or (b) (</a:t>
            </a:r>
            <a:r>
              <a:rPr lang="en-GB" sz="1800" i="1" dirty="0">
                <a:solidFill>
                  <a:srgbClr val="004BD3"/>
                </a:solidFill>
                <a:effectLst/>
                <a:latin typeface="Arial" panose="020B0604020202020204" pitchFamily="34" charset="0"/>
              </a:rPr>
              <a:t>Re Kings Solutions Group Ltd </a:t>
            </a:r>
            <a:r>
              <a:rPr lang="en-GB" sz="1800" dirty="0">
                <a:solidFill>
                  <a:srgbClr val="004BD3"/>
                </a:solidFill>
                <a:effectLst/>
                <a:latin typeface="ArialMT"/>
              </a:rPr>
              <a:t>[2021] EWCA </a:t>
            </a:r>
            <a:r>
              <a:rPr lang="en-GB" sz="1800" dirty="0" err="1">
                <a:solidFill>
                  <a:srgbClr val="004BD3"/>
                </a:solidFill>
                <a:effectLst/>
                <a:latin typeface="ArialMT"/>
              </a:rPr>
              <a:t>Civ</a:t>
            </a:r>
            <a:r>
              <a:rPr lang="en-GB" sz="1800" dirty="0">
                <a:solidFill>
                  <a:srgbClr val="004BD3"/>
                </a:solidFill>
                <a:effectLst/>
                <a:latin typeface="ArialMT"/>
              </a:rPr>
              <a:t> 1943). </a:t>
            </a:r>
          </a:p>
          <a:p>
            <a:pPr marL="285750" indent="-285750">
              <a:buFont typeface="Arial" panose="020B0604020202020204" pitchFamily="34" charset="0"/>
              <a:buChar char="•"/>
            </a:pPr>
            <a:r>
              <a:rPr lang="en-GB" sz="1800" dirty="0">
                <a:solidFill>
                  <a:srgbClr val="004BD3"/>
                </a:solidFill>
                <a:effectLst/>
                <a:latin typeface="ArialMT"/>
              </a:rPr>
              <a:t>Section 994(1)(a) applies where the company’s affairs are being or have been conducted in a manner that is unfairly prejudicial to the interests of members generally, or of some part of its members (including the petitioner). </a:t>
            </a:r>
          </a:p>
          <a:p>
            <a:pPr marL="285750" indent="-285750">
              <a:buFont typeface="Arial" panose="020B0604020202020204" pitchFamily="34" charset="0"/>
              <a:buChar char="•"/>
            </a:pPr>
            <a:r>
              <a:rPr lang="en-GB" sz="1800" dirty="0">
                <a:solidFill>
                  <a:srgbClr val="004BD3"/>
                </a:solidFill>
                <a:effectLst/>
                <a:latin typeface="ArialMT"/>
              </a:rPr>
              <a:t>Section 994(1)(b) applies where an actual or proposed act or omission of the company is or would be unfairly prejudicial to the interests of members generally, or of some part of its members (including the petitioner). </a:t>
            </a:r>
          </a:p>
          <a:p>
            <a:endParaRPr lang="en-GB" sz="1800" dirty="0">
              <a:solidFill>
                <a:srgbClr val="004BD3"/>
              </a:solidFill>
              <a:effectLst/>
              <a:latin typeface="ArialMT"/>
            </a:endParaRPr>
          </a:p>
          <a:p>
            <a:endParaRPr lang="en-US" dirty="0">
              <a:solidFill>
                <a:srgbClr val="004BD3"/>
              </a:solidFill>
            </a:endParaRPr>
          </a:p>
        </p:txBody>
      </p:sp>
    </p:spTree>
    <p:extLst>
      <p:ext uri="{BB962C8B-B14F-4D97-AF65-F5344CB8AC3E}">
        <p14:creationId xmlns:p14="http://schemas.microsoft.com/office/powerpoint/2010/main" val="12137324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6D0EC-2FC0-9866-082F-0B805ECE1C27}"/>
              </a:ext>
            </a:extLst>
          </p:cNvPr>
          <p:cNvSpPr>
            <a:spLocks noGrp="1"/>
          </p:cNvSpPr>
          <p:nvPr>
            <p:ph type="title"/>
          </p:nvPr>
        </p:nvSpPr>
        <p:spPr/>
        <p:txBody>
          <a:bodyPr/>
          <a:lstStyle/>
          <a:p>
            <a:r>
              <a:rPr lang="en-GB" sz="3200" b="1" dirty="0">
                <a:effectLst/>
                <a:latin typeface="ArialMT"/>
              </a:rPr>
              <a:t>The unfair prejudice remedy </a:t>
            </a:r>
            <a:endParaRPr lang="en-US" sz="3200" dirty="0"/>
          </a:p>
        </p:txBody>
      </p:sp>
      <p:sp>
        <p:nvSpPr>
          <p:cNvPr id="3" name="Content Placeholder 2">
            <a:extLst>
              <a:ext uri="{FF2B5EF4-FFF2-40B4-BE49-F238E27FC236}">
                <a16:creationId xmlns:a16="http://schemas.microsoft.com/office/drawing/2014/main" id="{95801B48-9044-433E-2770-914308D3FE60}"/>
              </a:ext>
            </a:extLst>
          </p:cNvPr>
          <p:cNvSpPr>
            <a:spLocks noGrp="1"/>
          </p:cNvSpPr>
          <p:nvPr>
            <p:ph idx="1"/>
          </p:nvPr>
        </p:nvSpPr>
        <p:spPr/>
        <p:txBody>
          <a:bodyPr/>
          <a:lstStyle/>
          <a:p>
            <a:r>
              <a:rPr lang="en-GB" sz="2000" b="1" dirty="0">
                <a:solidFill>
                  <a:srgbClr val="FF9057"/>
                </a:solidFill>
                <a:effectLst/>
                <a:latin typeface="ArialMT"/>
              </a:rPr>
              <a:t>Remedies </a:t>
            </a:r>
            <a:endParaRPr lang="en-GB" sz="2000" b="1" dirty="0">
              <a:solidFill>
                <a:srgbClr val="FF9057"/>
              </a:solidFill>
            </a:endParaRPr>
          </a:p>
          <a:p>
            <a:pPr marL="285750" indent="-285750">
              <a:buFont typeface="Arial" panose="020B0604020202020204" pitchFamily="34" charset="0"/>
              <a:buChar char="•"/>
            </a:pPr>
            <a:r>
              <a:rPr lang="en-GB" sz="2000" dirty="0">
                <a:solidFill>
                  <a:srgbClr val="004BD3"/>
                </a:solidFill>
                <a:effectLst/>
                <a:latin typeface="ArialMT"/>
              </a:rPr>
              <a:t>s. 996 provides the court with a great deal of discretion in determining what type of remedy to make, as it can make ‘any order that it thinks fit’. </a:t>
            </a:r>
          </a:p>
          <a:p>
            <a:pPr marL="285750" indent="-285750">
              <a:buFont typeface="Arial" panose="020B0604020202020204" pitchFamily="34" charset="0"/>
              <a:buChar char="•"/>
            </a:pPr>
            <a:r>
              <a:rPr lang="en-GB" sz="2000" dirty="0">
                <a:solidFill>
                  <a:srgbClr val="004BD3"/>
                </a:solidFill>
                <a:effectLst/>
                <a:latin typeface="ArialMT"/>
              </a:rPr>
              <a:t>This discretion is further enhanced in three ways. </a:t>
            </a:r>
          </a:p>
          <a:p>
            <a:pPr marL="717739" lvl="2" indent="-285750">
              <a:buClr>
                <a:srgbClr val="004BD3"/>
              </a:buClr>
              <a:buSzPct val="100000"/>
            </a:pPr>
            <a:r>
              <a:rPr lang="en-GB" sz="2000" dirty="0">
                <a:solidFill>
                  <a:srgbClr val="004BD3"/>
                </a:solidFill>
                <a:latin typeface="ArialMT"/>
              </a:rPr>
              <a:t>T</a:t>
            </a:r>
            <a:r>
              <a:rPr lang="en-GB" sz="2000" dirty="0">
                <a:solidFill>
                  <a:srgbClr val="004BD3"/>
                </a:solidFill>
                <a:effectLst/>
                <a:latin typeface="ArialMT"/>
              </a:rPr>
              <a:t>he use of the word ‘may’ in s. 996(1) indicates that even if the petitioner’s interests as a member have been unfairly prejudiced, the court is not obliged to provide the petitioner with a remedy and reasons may exist to deny the petitioner a remedy. </a:t>
            </a:r>
          </a:p>
          <a:p>
            <a:pPr marL="717739" lvl="2" indent="-285750">
              <a:buClr>
                <a:srgbClr val="004BD3"/>
              </a:buClr>
              <a:buSzPct val="100000"/>
            </a:pPr>
            <a:r>
              <a:rPr lang="en-GB" sz="2000" dirty="0">
                <a:solidFill>
                  <a:srgbClr val="004BD3"/>
                </a:solidFill>
                <a:latin typeface="ArialMT"/>
              </a:rPr>
              <a:t>T</a:t>
            </a:r>
            <a:r>
              <a:rPr lang="en-GB" sz="2000" dirty="0">
                <a:solidFill>
                  <a:srgbClr val="004BD3"/>
                </a:solidFill>
                <a:effectLst/>
                <a:latin typeface="ArialMT"/>
              </a:rPr>
              <a:t>he court may decline the petitioner a remedy under s. 996 if other remedies exist, especially if the petitioner could end the prejudicial state of affairs himself (for example, by passing a resolution, as in </a:t>
            </a:r>
            <a:r>
              <a:rPr lang="en-GB" sz="2000" i="1" dirty="0">
                <a:solidFill>
                  <a:srgbClr val="004BD3"/>
                </a:solidFill>
                <a:effectLst/>
                <a:latin typeface="Arial" panose="020B0604020202020204" pitchFamily="34" charset="0"/>
              </a:rPr>
              <a:t>Re Legal Costs Negotiators Ltd </a:t>
            </a:r>
            <a:r>
              <a:rPr lang="en-GB" sz="2000" dirty="0">
                <a:solidFill>
                  <a:srgbClr val="004BD3"/>
                </a:solidFill>
                <a:effectLst/>
                <a:latin typeface="ArialMT"/>
              </a:rPr>
              <a:t>[1999] BCC 547 (CA)). </a:t>
            </a:r>
          </a:p>
          <a:p>
            <a:pPr marL="717739" lvl="2" indent="-285750">
              <a:buClr>
                <a:srgbClr val="004BD3"/>
              </a:buClr>
              <a:buSzPct val="100000"/>
            </a:pPr>
            <a:r>
              <a:rPr lang="en-GB" sz="2000" dirty="0">
                <a:solidFill>
                  <a:srgbClr val="004BD3"/>
                </a:solidFill>
                <a:effectLst/>
                <a:latin typeface="ArialMT"/>
              </a:rPr>
              <a:t>The court may deny the petitioner a remedy where a substantial period has elapsed between the unfairly prejudicial conduct and the petition being brought.</a:t>
            </a:r>
            <a:endParaRPr lang="en-GB" sz="2000" dirty="0">
              <a:solidFill>
                <a:srgbClr val="004BD3"/>
              </a:solidFill>
            </a:endParaRPr>
          </a:p>
          <a:p>
            <a:endParaRPr lang="en-US" dirty="0"/>
          </a:p>
        </p:txBody>
      </p:sp>
    </p:spTree>
    <p:extLst>
      <p:ext uri="{BB962C8B-B14F-4D97-AF65-F5344CB8AC3E}">
        <p14:creationId xmlns:p14="http://schemas.microsoft.com/office/powerpoint/2010/main" val="36642854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1A984-CD6F-7FC3-EFDA-D609743A8C8C}"/>
              </a:ext>
            </a:extLst>
          </p:cNvPr>
          <p:cNvSpPr>
            <a:spLocks noGrp="1"/>
          </p:cNvSpPr>
          <p:nvPr>
            <p:ph type="title"/>
          </p:nvPr>
        </p:nvSpPr>
        <p:spPr/>
        <p:txBody>
          <a:bodyPr/>
          <a:lstStyle/>
          <a:p>
            <a:r>
              <a:rPr lang="en-GB" sz="3200" b="1" dirty="0">
                <a:effectLst/>
                <a:latin typeface="ArialMT"/>
              </a:rPr>
              <a:t>The unfair prejudice remedy </a:t>
            </a:r>
            <a:endParaRPr lang="en-US" sz="3200" dirty="0"/>
          </a:p>
        </p:txBody>
      </p:sp>
      <p:sp>
        <p:nvSpPr>
          <p:cNvPr id="3" name="Content Placeholder 2">
            <a:extLst>
              <a:ext uri="{FF2B5EF4-FFF2-40B4-BE49-F238E27FC236}">
                <a16:creationId xmlns:a16="http://schemas.microsoft.com/office/drawing/2014/main" id="{E143CDCB-1609-23A0-0275-543CF8D83EC5}"/>
              </a:ext>
            </a:extLst>
          </p:cNvPr>
          <p:cNvSpPr>
            <a:spLocks noGrp="1"/>
          </p:cNvSpPr>
          <p:nvPr>
            <p:ph idx="1"/>
          </p:nvPr>
        </p:nvSpPr>
        <p:spPr/>
        <p:txBody>
          <a:bodyPr/>
          <a:lstStyle/>
          <a:p>
            <a:r>
              <a:rPr lang="en-GB" sz="2000" b="1" dirty="0">
                <a:solidFill>
                  <a:srgbClr val="FF9057"/>
                </a:solidFill>
                <a:effectLst/>
                <a:latin typeface="ArialMT"/>
              </a:rPr>
              <a:t>Remedies that the court can award s. 996(2) </a:t>
            </a:r>
          </a:p>
          <a:p>
            <a:pPr marL="285750" indent="-285750">
              <a:buFont typeface="Arial" panose="020B0604020202020204" pitchFamily="34" charset="0"/>
              <a:buChar char="•"/>
            </a:pPr>
            <a:r>
              <a:rPr lang="en-GB" sz="2000" dirty="0">
                <a:solidFill>
                  <a:srgbClr val="004BD3"/>
                </a:solidFill>
                <a:latin typeface="ArialMT"/>
              </a:rPr>
              <a:t>A</a:t>
            </a:r>
            <a:r>
              <a:rPr lang="en-GB" sz="2000" dirty="0">
                <a:solidFill>
                  <a:srgbClr val="004BD3"/>
                </a:solidFill>
                <a:effectLst/>
                <a:latin typeface="ArialMT"/>
              </a:rPr>
              <a:t>n order regulating the conduct of the company’s affairs in the future (for example, where the defendant is a director, the court may strip that director of certain powers. </a:t>
            </a:r>
            <a:r>
              <a:rPr lang="en-GB" sz="2000" i="1" dirty="0">
                <a:solidFill>
                  <a:srgbClr val="004BD3"/>
                </a:solidFill>
                <a:effectLst/>
                <a:latin typeface="Arial" panose="020B0604020202020204" pitchFamily="34" charset="0"/>
              </a:rPr>
              <a:t>Re HR Harmer Ltd </a:t>
            </a:r>
            <a:r>
              <a:rPr lang="en-GB" sz="2000" dirty="0">
                <a:solidFill>
                  <a:srgbClr val="004BD3"/>
                </a:solidFill>
                <a:effectLst/>
                <a:latin typeface="ArialMT"/>
              </a:rPr>
              <a:t>[1959] </a:t>
            </a:r>
          </a:p>
          <a:p>
            <a:pPr marL="285750" indent="-285750">
              <a:buFont typeface="Arial" panose="020B0604020202020204" pitchFamily="34" charset="0"/>
              <a:buChar char="•"/>
            </a:pPr>
            <a:r>
              <a:rPr lang="en-GB" sz="2000" dirty="0">
                <a:solidFill>
                  <a:srgbClr val="004BD3"/>
                </a:solidFill>
                <a:latin typeface="ArialMT"/>
              </a:rPr>
              <a:t>A</a:t>
            </a:r>
            <a:r>
              <a:rPr lang="en-GB" sz="2000" dirty="0">
                <a:solidFill>
                  <a:srgbClr val="004BD3"/>
                </a:solidFill>
                <a:effectLst/>
                <a:latin typeface="ArialMT"/>
              </a:rPr>
              <a:t>n order requiring the company to refrain from doing an act complained of, or to perform an act that it has failed to perform</a:t>
            </a:r>
          </a:p>
          <a:p>
            <a:pPr marL="285750" indent="-285750">
              <a:buFont typeface="Arial" panose="020B0604020202020204" pitchFamily="34" charset="0"/>
              <a:buChar char="•"/>
            </a:pPr>
            <a:r>
              <a:rPr lang="en-GB" sz="2000" dirty="0">
                <a:solidFill>
                  <a:srgbClr val="004BD3"/>
                </a:solidFill>
                <a:latin typeface="ArialMT"/>
              </a:rPr>
              <a:t>A</a:t>
            </a:r>
            <a:r>
              <a:rPr lang="en-GB" sz="2000" dirty="0">
                <a:solidFill>
                  <a:srgbClr val="004BD3"/>
                </a:solidFill>
                <a:effectLst/>
                <a:latin typeface="ArialMT"/>
              </a:rPr>
              <a:t>n order authorising civil proceedings to be brought in the name and on behalf of the company by such persons and on such terms as the court may direct.</a:t>
            </a:r>
          </a:p>
          <a:p>
            <a:pPr marL="285750" indent="-285750">
              <a:buFont typeface="Arial" panose="020B0604020202020204" pitchFamily="34" charset="0"/>
              <a:buChar char="•"/>
            </a:pPr>
            <a:r>
              <a:rPr lang="en-GB" sz="2000" dirty="0">
                <a:solidFill>
                  <a:srgbClr val="004BD3"/>
                </a:solidFill>
                <a:latin typeface="ArialMT"/>
              </a:rPr>
              <a:t>A</a:t>
            </a:r>
            <a:r>
              <a:rPr lang="en-GB" sz="2000" dirty="0">
                <a:solidFill>
                  <a:srgbClr val="004BD3"/>
                </a:solidFill>
                <a:effectLst/>
                <a:latin typeface="ArialMT"/>
              </a:rPr>
              <a:t>n order requiring the company not to make any, or any specified, alterations in its articles without the leave of the court.</a:t>
            </a:r>
          </a:p>
          <a:p>
            <a:pPr marL="285750" indent="-285750">
              <a:buFont typeface="Arial" panose="020B0604020202020204" pitchFamily="34" charset="0"/>
              <a:buChar char="•"/>
            </a:pPr>
            <a:r>
              <a:rPr lang="en-GB" sz="2000" dirty="0">
                <a:solidFill>
                  <a:srgbClr val="004BD3"/>
                </a:solidFill>
                <a:latin typeface="ArialMT"/>
              </a:rPr>
              <a:t>A</a:t>
            </a:r>
            <a:r>
              <a:rPr lang="en-GB" sz="2000" dirty="0">
                <a:solidFill>
                  <a:srgbClr val="004BD3"/>
                </a:solidFill>
                <a:effectLst/>
                <a:latin typeface="ArialMT"/>
              </a:rPr>
              <a:t>n order providing for the purchase of the shares of any members of the company by other members or by the company itself. This is by far the most common remedy sought and ordered</a:t>
            </a:r>
            <a:endParaRPr lang="en-US" dirty="0"/>
          </a:p>
        </p:txBody>
      </p:sp>
    </p:spTree>
    <p:extLst>
      <p:ext uri="{BB962C8B-B14F-4D97-AF65-F5344CB8AC3E}">
        <p14:creationId xmlns:p14="http://schemas.microsoft.com/office/powerpoint/2010/main" val="25376465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69A1A-5BFA-8419-30B4-3E5592F37161}"/>
              </a:ext>
            </a:extLst>
          </p:cNvPr>
          <p:cNvSpPr>
            <a:spLocks noGrp="1"/>
          </p:cNvSpPr>
          <p:nvPr>
            <p:ph type="title"/>
          </p:nvPr>
        </p:nvSpPr>
        <p:spPr/>
        <p:txBody>
          <a:bodyPr/>
          <a:lstStyle/>
          <a:p>
            <a:r>
              <a:rPr lang="en-GB" sz="3200" b="1" dirty="0">
                <a:effectLst/>
                <a:latin typeface="ArialMT"/>
              </a:rPr>
              <a:t>The unfair prejudice remedy </a:t>
            </a:r>
            <a:endParaRPr lang="en-US" sz="3200" dirty="0"/>
          </a:p>
        </p:txBody>
      </p:sp>
      <p:sp>
        <p:nvSpPr>
          <p:cNvPr id="3" name="Content Placeholder 2">
            <a:extLst>
              <a:ext uri="{FF2B5EF4-FFF2-40B4-BE49-F238E27FC236}">
                <a16:creationId xmlns:a16="http://schemas.microsoft.com/office/drawing/2014/main" id="{24B713A2-EDB1-206D-CB9A-BA3BFDE417E5}"/>
              </a:ext>
            </a:extLst>
          </p:cNvPr>
          <p:cNvSpPr>
            <a:spLocks noGrp="1"/>
          </p:cNvSpPr>
          <p:nvPr>
            <p:ph idx="1"/>
          </p:nvPr>
        </p:nvSpPr>
        <p:spPr/>
        <p:txBody>
          <a:bodyPr/>
          <a:lstStyle/>
          <a:p>
            <a:r>
              <a:rPr lang="en-GB" sz="2000" b="1" dirty="0">
                <a:solidFill>
                  <a:srgbClr val="FF9057"/>
                </a:solidFill>
                <a:effectLst/>
                <a:latin typeface="ArialMT"/>
              </a:rPr>
              <a:t>Share purchase orders</a:t>
            </a:r>
          </a:p>
          <a:p>
            <a:pPr marL="285750" indent="-285750">
              <a:buFont typeface="Arial" panose="020B0604020202020204" pitchFamily="34" charset="0"/>
              <a:buChar char="•"/>
            </a:pPr>
            <a:r>
              <a:rPr lang="en-GB" sz="2000" dirty="0">
                <a:solidFill>
                  <a:srgbClr val="004BD3"/>
                </a:solidFill>
                <a:effectLst/>
                <a:latin typeface="ArialMT"/>
              </a:rPr>
              <a:t>In most cases, the usual order to make will be the one requiring the Respondents to buy out the petitioning shareholder at a price to be fixed by the court. </a:t>
            </a:r>
            <a:r>
              <a:rPr lang="en-GB" sz="2000" i="1" dirty="0">
                <a:solidFill>
                  <a:srgbClr val="004BD3"/>
                </a:solidFill>
                <a:effectLst/>
                <a:latin typeface="Arial" panose="020B0604020202020204" pitchFamily="34" charset="0"/>
              </a:rPr>
              <a:t>Re Hedgehog Golf Co Ltd </a:t>
            </a:r>
            <a:r>
              <a:rPr lang="en-GB" sz="2000" dirty="0">
                <a:solidFill>
                  <a:srgbClr val="004BD3"/>
                </a:solidFill>
                <a:effectLst/>
                <a:latin typeface="ArialMT"/>
              </a:rPr>
              <a:t>[2010] </a:t>
            </a:r>
          </a:p>
          <a:p>
            <a:pPr marL="285750" indent="-285750">
              <a:buFont typeface="Arial" panose="020B0604020202020204" pitchFamily="34" charset="0"/>
              <a:buChar char="•"/>
            </a:pPr>
            <a:r>
              <a:rPr lang="en-GB" sz="2000" dirty="0">
                <a:solidFill>
                  <a:srgbClr val="004BD3"/>
                </a:solidFill>
                <a:effectLst/>
                <a:latin typeface="ArialMT"/>
              </a:rPr>
              <a:t>Where a share purchase order is made, the key issue to determine is at what price the shares must be purchased.</a:t>
            </a:r>
          </a:p>
          <a:p>
            <a:pPr marL="285750" indent="-285750">
              <a:buFont typeface="Arial" panose="020B0604020202020204" pitchFamily="34" charset="0"/>
              <a:buChar char="•"/>
            </a:pPr>
            <a:r>
              <a:rPr lang="en-GB" sz="2000" dirty="0">
                <a:solidFill>
                  <a:srgbClr val="004BD3"/>
                </a:solidFill>
                <a:effectLst/>
                <a:latin typeface="ArialMT"/>
              </a:rPr>
              <a:t>Another key issue is at what date should the shares be valued.</a:t>
            </a:r>
          </a:p>
          <a:p>
            <a:endParaRPr lang="en-US" dirty="0"/>
          </a:p>
        </p:txBody>
      </p:sp>
    </p:spTree>
    <p:extLst>
      <p:ext uri="{BB962C8B-B14F-4D97-AF65-F5344CB8AC3E}">
        <p14:creationId xmlns:p14="http://schemas.microsoft.com/office/powerpoint/2010/main" val="2859233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40FA9-EFF1-8ADD-3DD8-6E4904E7DB34}"/>
              </a:ext>
            </a:extLst>
          </p:cNvPr>
          <p:cNvSpPr>
            <a:spLocks noGrp="1"/>
          </p:cNvSpPr>
          <p:nvPr>
            <p:ph type="title"/>
          </p:nvPr>
        </p:nvSpPr>
        <p:spPr/>
        <p:txBody>
          <a:bodyPr/>
          <a:lstStyle/>
          <a:p>
            <a:r>
              <a:rPr lang="en-GB" sz="3200" b="1" dirty="0">
                <a:effectLst/>
                <a:latin typeface="ArialMT"/>
              </a:rPr>
              <a:t>Winding up</a:t>
            </a:r>
            <a:endParaRPr lang="en-US" sz="3200" b="1" dirty="0"/>
          </a:p>
        </p:txBody>
      </p:sp>
      <p:sp>
        <p:nvSpPr>
          <p:cNvPr id="3" name="Content Placeholder 2">
            <a:extLst>
              <a:ext uri="{FF2B5EF4-FFF2-40B4-BE49-F238E27FC236}">
                <a16:creationId xmlns:a16="http://schemas.microsoft.com/office/drawing/2014/main" id="{B2462786-6E19-24FA-4399-550CD84A0DE5}"/>
              </a:ext>
            </a:extLst>
          </p:cNvPr>
          <p:cNvSpPr>
            <a:spLocks noGrp="1"/>
          </p:cNvSpPr>
          <p:nvPr>
            <p:ph idx="1"/>
          </p:nvPr>
        </p:nvSpPr>
        <p:spPr/>
        <p:txBody>
          <a:bodyPr/>
          <a:lstStyle/>
          <a:p>
            <a:r>
              <a:rPr lang="en-GB" sz="2000" b="1" dirty="0">
                <a:solidFill>
                  <a:srgbClr val="FF9057"/>
                </a:solidFill>
                <a:effectLst/>
                <a:latin typeface="ArialMT"/>
              </a:rPr>
              <a:t>Can the court can wind up a company under s. 996?</a:t>
            </a:r>
          </a:p>
          <a:p>
            <a:pPr marL="285750" indent="-285750">
              <a:buFont typeface="Arial" panose="020B0604020202020204" pitchFamily="34" charset="0"/>
              <a:buChar char="•"/>
            </a:pPr>
            <a:r>
              <a:rPr lang="en-GB" sz="2000" dirty="0">
                <a:solidFill>
                  <a:srgbClr val="004BD3"/>
                </a:solidFill>
                <a:effectLst/>
                <a:latin typeface="ArialMT"/>
              </a:rPr>
              <a:t>Conflicting views exist, but in practice, it is very rare for a s. 994 petitioner to seek a winding up order. Clarification from courts required. </a:t>
            </a:r>
            <a:endParaRPr lang="en-GB" sz="2000" dirty="0">
              <a:effectLst/>
            </a:endParaRPr>
          </a:p>
          <a:p>
            <a:endParaRPr lang="en-US" dirty="0"/>
          </a:p>
        </p:txBody>
      </p:sp>
    </p:spTree>
    <p:extLst>
      <p:ext uri="{BB962C8B-B14F-4D97-AF65-F5344CB8AC3E}">
        <p14:creationId xmlns:p14="http://schemas.microsoft.com/office/powerpoint/2010/main" val="8407347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F8854-1BAC-DEFE-063D-F27755FDED69}"/>
              </a:ext>
            </a:extLst>
          </p:cNvPr>
          <p:cNvSpPr>
            <a:spLocks noGrp="1"/>
          </p:cNvSpPr>
          <p:nvPr>
            <p:ph type="title"/>
          </p:nvPr>
        </p:nvSpPr>
        <p:spPr/>
        <p:txBody>
          <a:bodyPr/>
          <a:lstStyle/>
          <a:p>
            <a:r>
              <a:rPr lang="en-GB" sz="3200" b="1" dirty="0">
                <a:effectLst/>
                <a:latin typeface="ArialMT"/>
              </a:rPr>
              <a:t>The petition for winding up </a:t>
            </a:r>
            <a:endParaRPr lang="en-US" sz="3200" b="1" dirty="0"/>
          </a:p>
        </p:txBody>
      </p:sp>
      <p:sp>
        <p:nvSpPr>
          <p:cNvPr id="3" name="Content Placeholder 2">
            <a:extLst>
              <a:ext uri="{FF2B5EF4-FFF2-40B4-BE49-F238E27FC236}">
                <a16:creationId xmlns:a16="http://schemas.microsoft.com/office/drawing/2014/main" id="{3926B6B4-87CF-7AE6-78CB-10735254411B}"/>
              </a:ext>
            </a:extLst>
          </p:cNvPr>
          <p:cNvSpPr>
            <a:spLocks noGrp="1"/>
          </p:cNvSpPr>
          <p:nvPr>
            <p:ph idx="1"/>
          </p:nvPr>
        </p:nvSpPr>
        <p:spPr/>
        <p:txBody>
          <a:bodyPr/>
          <a:lstStyle/>
          <a:p>
            <a:pPr marL="285750" indent="-285750">
              <a:buFont typeface="Arial" panose="020B0604020202020204" pitchFamily="34" charset="0"/>
              <a:buChar char="•"/>
            </a:pPr>
            <a:r>
              <a:rPr lang="en-GB" sz="2000" dirty="0">
                <a:solidFill>
                  <a:srgbClr val="004BD3"/>
                </a:solidFill>
                <a:effectLst/>
                <a:latin typeface="ArialMT"/>
              </a:rPr>
              <a:t>A company can be wound up by the court on specified grounds. </a:t>
            </a:r>
          </a:p>
          <a:p>
            <a:pPr marL="285750" indent="-285750">
              <a:buFont typeface="Arial" panose="020B0604020202020204" pitchFamily="34" charset="0"/>
              <a:buChar char="•"/>
            </a:pPr>
            <a:r>
              <a:rPr lang="en-GB" sz="2000" dirty="0">
                <a:solidFill>
                  <a:srgbClr val="004BD3"/>
                </a:solidFill>
                <a:effectLst/>
                <a:latin typeface="ArialMT"/>
              </a:rPr>
              <a:t>For our purposes, the key ground is that found in s. 122(1)(g) of the IA 1986, which allows a member (and other specified persons) to petition the court for an order winding up the company. </a:t>
            </a:r>
          </a:p>
          <a:p>
            <a:pPr marL="285750" indent="-285750">
              <a:buFont typeface="Arial" panose="020B0604020202020204" pitchFamily="34" charset="0"/>
              <a:buChar char="•"/>
            </a:pPr>
            <a:r>
              <a:rPr lang="en-GB" sz="2000" dirty="0">
                <a:solidFill>
                  <a:srgbClr val="004BD3"/>
                </a:solidFill>
                <a:effectLst/>
                <a:latin typeface="ArialMT"/>
              </a:rPr>
              <a:t>The court may grant such an order if it is ‘of the opinion that it is just and equitable that the company should be wound up’. </a:t>
            </a:r>
            <a:endParaRPr lang="en-GB" sz="2000" dirty="0">
              <a:solidFill>
                <a:srgbClr val="004BD3"/>
              </a:solidFill>
              <a:effectLst/>
            </a:endParaRPr>
          </a:p>
          <a:p>
            <a:endParaRPr lang="en-US" dirty="0"/>
          </a:p>
        </p:txBody>
      </p:sp>
    </p:spTree>
    <p:extLst>
      <p:ext uri="{BB962C8B-B14F-4D97-AF65-F5344CB8AC3E}">
        <p14:creationId xmlns:p14="http://schemas.microsoft.com/office/powerpoint/2010/main" val="2612537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9E135-895A-CCA7-6257-64DD09412DD0}"/>
              </a:ext>
            </a:extLst>
          </p:cNvPr>
          <p:cNvSpPr>
            <a:spLocks noGrp="1"/>
          </p:cNvSpPr>
          <p:nvPr>
            <p:ph type="title"/>
          </p:nvPr>
        </p:nvSpPr>
        <p:spPr/>
        <p:txBody>
          <a:bodyPr/>
          <a:lstStyle/>
          <a:p>
            <a:r>
              <a:rPr lang="en-GB" sz="3200" b="1" dirty="0">
                <a:effectLst/>
                <a:latin typeface="ArialMT"/>
              </a:rPr>
              <a:t>The petition for winding up </a:t>
            </a:r>
            <a:endParaRPr lang="en-US" sz="3200" dirty="0"/>
          </a:p>
        </p:txBody>
      </p:sp>
      <p:sp>
        <p:nvSpPr>
          <p:cNvPr id="3" name="Content Placeholder 2">
            <a:extLst>
              <a:ext uri="{FF2B5EF4-FFF2-40B4-BE49-F238E27FC236}">
                <a16:creationId xmlns:a16="http://schemas.microsoft.com/office/drawing/2014/main" id="{7594F729-8CD7-6340-5E6B-A4576678868D}"/>
              </a:ext>
            </a:extLst>
          </p:cNvPr>
          <p:cNvSpPr>
            <a:spLocks noGrp="1"/>
          </p:cNvSpPr>
          <p:nvPr>
            <p:ph idx="1"/>
          </p:nvPr>
        </p:nvSpPr>
        <p:spPr/>
        <p:txBody>
          <a:bodyPr/>
          <a:lstStyle/>
          <a:p>
            <a:r>
              <a:rPr lang="en-GB" sz="2000" b="1" dirty="0">
                <a:solidFill>
                  <a:srgbClr val="FF9057"/>
                </a:solidFill>
                <a:effectLst/>
                <a:latin typeface="ArialMT"/>
              </a:rPr>
              <a:t>Who can apply? </a:t>
            </a:r>
            <a:endParaRPr lang="en-GB" sz="2000" b="1" dirty="0">
              <a:solidFill>
                <a:srgbClr val="FF9057"/>
              </a:solidFill>
            </a:endParaRPr>
          </a:p>
          <a:p>
            <a:pPr marL="285750" indent="-285750">
              <a:buFont typeface="Arial" panose="020B0604020202020204" pitchFamily="34" charset="0"/>
              <a:buChar char="•"/>
            </a:pPr>
            <a:r>
              <a:rPr lang="en-GB" sz="2000" dirty="0">
                <a:solidFill>
                  <a:srgbClr val="004BD3"/>
                </a:solidFill>
                <a:effectLst/>
                <a:latin typeface="ArialMT"/>
              </a:rPr>
              <a:t>Section 124(1) sets out who can apply to the court for a winding up order. </a:t>
            </a:r>
          </a:p>
          <a:p>
            <a:pPr marL="285750" indent="-285750">
              <a:buFont typeface="Arial" panose="020B0604020202020204" pitchFamily="34" charset="0"/>
              <a:buChar char="•"/>
            </a:pPr>
            <a:r>
              <a:rPr lang="en-GB" sz="2000" dirty="0">
                <a:solidFill>
                  <a:srgbClr val="004BD3"/>
                </a:solidFill>
                <a:effectLst/>
                <a:latin typeface="ArialMT"/>
              </a:rPr>
              <a:t>Members and shareholders are not expressly listed in s. 124(1), but s. 124(1) does provide that a winding up petition can be made by a contributory or contributories. </a:t>
            </a:r>
          </a:p>
          <a:p>
            <a:pPr marL="285750" indent="-285750">
              <a:buFont typeface="Arial" panose="020B0604020202020204" pitchFamily="34" charset="0"/>
              <a:buChar char="•"/>
            </a:pPr>
            <a:r>
              <a:rPr lang="en-GB" sz="2000" dirty="0">
                <a:solidFill>
                  <a:srgbClr val="004BD3"/>
                </a:solidFill>
                <a:effectLst/>
                <a:latin typeface="ArialMT"/>
              </a:rPr>
              <a:t>A ‘contributory’ is a ‘person liable to contribute to the assets of a company in the event of its being wound up’ (IA 1986, s. 79(1)). </a:t>
            </a:r>
          </a:p>
          <a:p>
            <a:pPr marL="285750" indent="-285750">
              <a:buFont typeface="Arial" panose="020B0604020202020204" pitchFamily="34" charset="0"/>
              <a:buChar char="•"/>
            </a:pPr>
            <a:r>
              <a:rPr lang="en-GB" sz="2000" dirty="0">
                <a:solidFill>
                  <a:srgbClr val="004BD3"/>
                </a:solidFill>
                <a:effectLst/>
                <a:latin typeface="ArialMT"/>
              </a:rPr>
              <a:t>Usually, this will require the shareholder to show ‘</a:t>
            </a:r>
            <a:r>
              <a:rPr lang="en-GB" sz="2000" i="1" dirty="0">
                <a:solidFill>
                  <a:srgbClr val="004BD3"/>
                </a:solidFill>
                <a:effectLst/>
                <a:latin typeface="Arial" panose="020B0604020202020204" pitchFamily="34" charset="0"/>
              </a:rPr>
              <a:t>prima facie </a:t>
            </a:r>
            <a:r>
              <a:rPr lang="en-GB" sz="2000" dirty="0">
                <a:solidFill>
                  <a:srgbClr val="004BD3"/>
                </a:solidFill>
                <a:effectLst/>
                <a:latin typeface="ArialMT"/>
              </a:rPr>
              <a:t>probability that there will be assets available for distribution amongst the shareholders’ (</a:t>
            </a:r>
            <a:r>
              <a:rPr lang="en-GB" sz="2000" i="1" dirty="0">
                <a:solidFill>
                  <a:srgbClr val="004BD3"/>
                </a:solidFill>
                <a:effectLst/>
                <a:latin typeface="Arial" panose="020B0604020202020204" pitchFamily="34" charset="0"/>
              </a:rPr>
              <a:t>Re </a:t>
            </a:r>
            <a:r>
              <a:rPr lang="en-GB" sz="2000" i="1" dirty="0" err="1">
                <a:solidFill>
                  <a:srgbClr val="004BD3"/>
                </a:solidFill>
                <a:effectLst/>
                <a:latin typeface="Arial" panose="020B0604020202020204" pitchFamily="34" charset="0"/>
              </a:rPr>
              <a:t>Othery</a:t>
            </a:r>
            <a:r>
              <a:rPr lang="en-GB" sz="2000" i="1" dirty="0">
                <a:solidFill>
                  <a:srgbClr val="004BD3"/>
                </a:solidFill>
                <a:effectLst/>
                <a:latin typeface="Arial" panose="020B0604020202020204" pitchFamily="34" charset="0"/>
              </a:rPr>
              <a:t> Construction Ltd </a:t>
            </a:r>
            <a:r>
              <a:rPr lang="en-GB" sz="2000" dirty="0">
                <a:solidFill>
                  <a:srgbClr val="004BD3"/>
                </a:solidFill>
                <a:effectLst/>
                <a:latin typeface="ArialMT"/>
              </a:rPr>
              <a:t>[1966] 1 WLR 69 (Ch)), or that the winding up would ‘achieve some advantage, or avoid or minimise some disadvantage, which would accrue to him by virtue of his membership of the company’ (</a:t>
            </a:r>
            <a:r>
              <a:rPr lang="en-GB" sz="2000" i="1" dirty="0">
                <a:solidFill>
                  <a:srgbClr val="004BD3"/>
                </a:solidFill>
                <a:effectLst/>
                <a:latin typeface="Arial" panose="020B0604020202020204" pitchFamily="34" charset="0"/>
              </a:rPr>
              <a:t>Re Chesterfield Catering Co Ltd </a:t>
            </a:r>
            <a:r>
              <a:rPr lang="en-GB" sz="2000" dirty="0">
                <a:solidFill>
                  <a:srgbClr val="004BD3"/>
                </a:solidFill>
                <a:effectLst/>
                <a:latin typeface="ArialMT"/>
              </a:rPr>
              <a:t>[1977] Ch 373 (Ch)). </a:t>
            </a:r>
            <a:endParaRPr lang="en-GB" sz="2000" dirty="0">
              <a:solidFill>
                <a:srgbClr val="004BD3"/>
              </a:solidFill>
            </a:endParaRPr>
          </a:p>
          <a:p>
            <a:endParaRPr lang="en-US" dirty="0"/>
          </a:p>
        </p:txBody>
      </p:sp>
    </p:spTree>
    <p:extLst>
      <p:ext uri="{BB962C8B-B14F-4D97-AF65-F5344CB8AC3E}">
        <p14:creationId xmlns:p14="http://schemas.microsoft.com/office/powerpoint/2010/main" val="33433243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44C01-AAED-733C-F713-D4C9893C8CB8}"/>
              </a:ext>
            </a:extLst>
          </p:cNvPr>
          <p:cNvSpPr>
            <a:spLocks noGrp="1"/>
          </p:cNvSpPr>
          <p:nvPr>
            <p:ph type="title"/>
          </p:nvPr>
        </p:nvSpPr>
        <p:spPr/>
        <p:txBody>
          <a:bodyPr/>
          <a:lstStyle/>
          <a:p>
            <a:r>
              <a:rPr lang="en-GB" sz="3200" b="1" dirty="0">
                <a:effectLst/>
                <a:latin typeface="ArialMT"/>
              </a:rPr>
              <a:t>The petition for winding up </a:t>
            </a:r>
            <a:endParaRPr lang="en-US" sz="3200" dirty="0"/>
          </a:p>
        </p:txBody>
      </p:sp>
      <p:sp>
        <p:nvSpPr>
          <p:cNvPr id="3" name="Content Placeholder 2">
            <a:extLst>
              <a:ext uri="{FF2B5EF4-FFF2-40B4-BE49-F238E27FC236}">
                <a16:creationId xmlns:a16="http://schemas.microsoft.com/office/drawing/2014/main" id="{C14029A2-CC05-1BD7-B904-3A73D32D4856}"/>
              </a:ext>
            </a:extLst>
          </p:cNvPr>
          <p:cNvSpPr>
            <a:spLocks noGrp="1"/>
          </p:cNvSpPr>
          <p:nvPr>
            <p:ph idx="1"/>
          </p:nvPr>
        </p:nvSpPr>
        <p:spPr/>
        <p:txBody>
          <a:bodyPr/>
          <a:lstStyle/>
          <a:p>
            <a:r>
              <a:rPr lang="en-GB" sz="2000" b="1" dirty="0">
                <a:solidFill>
                  <a:srgbClr val="FF9057"/>
                </a:solidFill>
                <a:effectLst/>
                <a:latin typeface="ArialMT"/>
              </a:rPr>
              <a:t>‘Just and equitable’ </a:t>
            </a:r>
            <a:endParaRPr lang="en-GB" sz="2000" b="1" dirty="0">
              <a:solidFill>
                <a:srgbClr val="FF9057"/>
              </a:solidFill>
            </a:endParaRPr>
          </a:p>
          <a:p>
            <a:pPr marL="342900" indent="-342900">
              <a:buFont typeface="Arial" panose="020B0604020202020204" pitchFamily="34" charset="0"/>
              <a:buChar char="•"/>
            </a:pPr>
            <a:r>
              <a:rPr lang="en-GB" sz="2000" dirty="0">
                <a:solidFill>
                  <a:srgbClr val="004BD3"/>
                </a:solidFill>
                <a:effectLst/>
                <a:latin typeface="ArialMT"/>
              </a:rPr>
              <a:t>Once a petition has been made, the question for the court to determine is whether it is just and equitable to wind up the company based on the disputed conduct. </a:t>
            </a:r>
          </a:p>
          <a:p>
            <a:pPr marL="342900" indent="-342900">
              <a:buFont typeface="Arial" panose="020B0604020202020204" pitchFamily="34" charset="0"/>
              <a:buChar char="•"/>
            </a:pPr>
            <a:r>
              <a:rPr lang="en-GB" sz="2000" dirty="0">
                <a:solidFill>
                  <a:srgbClr val="004BD3"/>
                </a:solidFill>
                <a:effectLst/>
                <a:latin typeface="ArialMT"/>
              </a:rPr>
              <a:t>It is a question of fact, and each case must depend upon its own circumstances </a:t>
            </a:r>
            <a:r>
              <a:rPr lang="en-GB" sz="2000" i="1" dirty="0">
                <a:solidFill>
                  <a:srgbClr val="004BD3"/>
                </a:solidFill>
                <a:effectLst/>
                <a:latin typeface="Arial" panose="020B0604020202020204" pitchFamily="34" charset="0"/>
              </a:rPr>
              <a:t>Re </a:t>
            </a:r>
            <a:r>
              <a:rPr lang="en-GB" sz="2000" i="1" dirty="0" err="1">
                <a:solidFill>
                  <a:srgbClr val="004BD3"/>
                </a:solidFill>
                <a:effectLst/>
                <a:latin typeface="Arial" panose="020B0604020202020204" pitchFamily="34" charset="0"/>
              </a:rPr>
              <a:t>Blériot</a:t>
            </a:r>
            <a:r>
              <a:rPr lang="en-GB" sz="2000" i="1" dirty="0">
                <a:solidFill>
                  <a:srgbClr val="004BD3"/>
                </a:solidFill>
                <a:effectLst/>
                <a:latin typeface="Arial" panose="020B0604020202020204" pitchFamily="34" charset="0"/>
              </a:rPr>
              <a:t> Manufacturing Aircraft Co Ltd </a:t>
            </a:r>
            <a:r>
              <a:rPr lang="en-GB" sz="2000" dirty="0">
                <a:solidFill>
                  <a:srgbClr val="004BD3"/>
                </a:solidFill>
                <a:effectLst/>
                <a:latin typeface="ArialMT"/>
              </a:rPr>
              <a:t>(1916) </a:t>
            </a:r>
          </a:p>
          <a:p>
            <a:endParaRPr lang="en-US" dirty="0"/>
          </a:p>
        </p:txBody>
      </p:sp>
    </p:spTree>
    <p:extLst>
      <p:ext uri="{BB962C8B-B14F-4D97-AF65-F5344CB8AC3E}">
        <p14:creationId xmlns:p14="http://schemas.microsoft.com/office/powerpoint/2010/main" val="3861047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229CB6-696B-8C8A-E020-43A3F2E1568D}"/>
              </a:ext>
            </a:extLst>
          </p:cNvPr>
          <p:cNvSpPr>
            <a:spLocks noGrp="1"/>
          </p:cNvSpPr>
          <p:nvPr>
            <p:ph type="title"/>
          </p:nvPr>
        </p:nvSpPr>
        <p:spPr>
          <a:xfrm>
            <a:off x="422914" y="-167893"/>
            <a:ext cx="7600951" cy="1279524"/>
          </a:xfrm>
        </p:spPr>
        <p:txBody>
          <a:bodyPr>
            <a:normAutofit/>
          </a:bodyPr>
          <a:lstStyle/>
          <a:p>
            <a:r>
              <a:rPr lang="en-US" sz="3200" b="1" dirty="0">
                <a:solidFill>
                  <a:srgbClr val="004BD2"/>
                </a:solidFill>
              </a:rPr>
              <a:t>Examination Question Matrix</a:t>
            </a:r>
          </a:p>
        </p:txBody>
      </p:sp>
      <p:pic>
        <p:nvPicPr>
          <p:cNvPr id="5" name="Content Placeholder 4" descr="A white calendar with black text&#10;&#10;Description automatically generated">
            <a:extLst>
              <a:ext uri="{FF2B5EF4-FFF2-40B4-BE49-F238E27FC236}">
                <a16:creationId xmlns:a16="http://schemas.microsoft.com/office/drawing/2014/main" id="{D2D1CF3C-39E8-EE0A-2979-771256980D8D}"/>
              </a:ext>
            </a:extLst>
          </p:cNvPr>
          <p:cNvPicPr>
            <a:picLocks noGrp="1" noChangeAspect="1"/>
          </p:cNvPicPr>
          <p:nvPr>
            <p:ph idx="1"/>
          </p:nvPr>
        </p:nvPicPr>
        <p:blipFill>
          <a:blip r:embed="rId2"/>
          <a:stretch>
            <a:fillRect/>
          </a:stretch>
        </p:blipFill>
        <p:spPr>
          <a:xfrm>
            <a:off x="422914" y="1635867"/>
            <a:ext cx="10887895" cy="4751387"/>
          </a:xfrm>
        </p:spPr>
      </p:pic>
      <p:sp>
        <p:nvSpPr>
          <p:cNvPr id="17" name="Rectangle 16">
            <a:extLst>
              <a:ext uri="{FF2B5EF4-FFF2-40B4-BE49-F238E27FC236}">
                <a16:creationId xmlns:a16="http://schemas.microsoft.com/office/drawing/2014/main" id="{3CDFAB72-1742-FBFC-0BD3-375298784F7A}"/>
              </a:ext>
            </a:extLst>
          </p:cNvPr>
          <p:cNvSpPr/>
          <p:nvPr/>
        </p:nvSpPr>
        <p:spPr>
          <a:xfrm>
            <a:off x="639982" y="5619136"/>
            <a:ext cx="10670825" cy="784070"/>
          </a:xfrm>
          <a:prstGeom prst="rect">
            <a:avLst/>
          </a:prstGeom>
          <a:noFill/>
          <a:ln w="38100">
            <a:solidFill>
              <a:srgbClr val="FF90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E0F4BA7-3C96-A2AE-C3B3-2828A70B5983}"/>
              </a:ext>
            </a:extLst>
          </p:cNvPr>
          <p:cNvSpPr/>
          <p:nvPr/>
        </p:nvSpPr>
        <p:spPr>
          <a:xfrm>
            <a:off x="639983" y="4505399"/>
            <a:ext cx="10670826" cy="678169"/>
          </a:xfrm>
          <a:prstGeom prst="rect">
            <a:avLst/>
          </a:prstGeom>
          <a:noFill/>
          <a:ln w="38100">
            <a:solidFill>
              <a:srgbClr val="FF90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52284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44C01-AAED-733C-F713-D4C9893C8CB8}"/>
              </a:ext>
            </a:extLst>
          </p:cNvPr>
          <p:cNvSpPr>
            <a:spLocks noGrp="1"/>
          </p:cNvSpPr>
          <p:nvPr>
            <p:ph type="title"/>
          </p:nvPr>
        </p:nvSpPr>
        <p:spPr/>
        <p:txBody>
          <a:bodyPr/>
          <a:lstStyle/>
          <a:p>
            <a:r>
              <a:rPr lang="en-GB" sz="3200" b="1" dirty="0">
                <a:effectLst/>
                <a:latin typeface="ArialMT"/>
              </a:rPr>
              <a:t>The petition for winding up </a:t>
            </a:r>
            <a:endParaRPr lang="en-US" sz="3200" dirty="0"/>
          </a:p>
        </p:txBody>
      </p:sp>
      <p:sp>
        <p:nvSpPr>
          <p:cNvPr id="3" name="Content Placeholder 2">
            <a:extLst>
              <a:ext uri="{FF2B5EF4-FFF2-40B4-BE49-F238E27FC236}">
                <a16:creationId xmlns:a16="http://schemas.microsoft.com/office/drawing/2014/main" id="{C14029A2-CC05-1BD7-B904-3A73D32D4856}"/>
              </a:ext>
            </a:extLst>
          </p:cNvPr>
          <p:cNvSpPr>
            <a:spLocks noGrp="1"/>
          </p:cNvSpPr>
          <p:nvPr>
            <p:ph idx="1"/>
          </p:nvPr>
        </p:nvSpPr>
        <p:spPr/>
        <p:txBody>
          <a:bodyPr/>
          <a:lstStyle/>
          <a:p>
            <a:pPr marL="285750" indent="-285750">
              <a:buFont typeface="Arial" panose="020B0604020202020204" pitchFamily="34" charset="0"/>
              <a:buChar char="•"/>
            </a:pPr>
            <a:r>
              <a:rPr lang="en-GB" sz="2000" dirty="0">
                <a:solidFill>
                  <a:srgbClr val="004BD3"/>
                </a:solidFill>
                <a:effectLst/>
                <a:latin typeface="ArialMT"/>
              </a:rPr>
              <a:t>A company may be wound up if it was set up for an unlawful purpose. </a:t>
            </a:r>
            <a:r>
              <a:rPr lang="en-GB" sz="2000" i="1" dirty="0">
                <a:solidFill>
                  <a:srgbClr val="004BD3"/>
                </a:solidFill>
                <a:effectLst/>
                <a:latin typeface="Arial" panose="020B0604020202020204" pitchFamily="34" charset="0"/>
              </a:rPr>
              <a:t>Re International Securities Corp </a:t>
            </a:r>
            <a:r>
              <a:rPr lang="en-GB" sz="2000" dirty="0">
                <a:solidFill>
                  <a:srgbClr val="004BD3"/>
                </a:solidFill>
                <a:effectLst/>
                <a:latin typeface="ArialMT"/>
              </a:rPr>
              <a:t>(1908) </a:t>
            </a:r>
          </a:p>
          <a:p>
            <a:pPr marL="285750" indent="-285750">
              <a:buFont typeface="Arial" panose="020B0604020202020204" pitchFamily="34" charset="0"/>
              <a:buChar char="•"/>
            </a:pPr>
            <a:r>
              <a:rPr lang="en-GB" sz="2000" dirty="0">
                <a:solidFill>
                  <a:srgbClr val="004BD3"/>
                </a:solidFill>
                <a:effectLst/>
                <a:latin typeface="ArialMT"/>
              </a:rPr>
              <a:t>A company may be wound up if it was set up for a fraudulent purpose.  </a:t>
            </a:r>
            <a:r>
              <a:rPr lang="en-GB" sz="2000" i="1" dirty="0">
                <a:solidFill>
                  <a:srgbClr val="004BD3"/>
                </a:solidFill>
                <a:effectLst/>
                <a:latin typeface="Arial" panose="020B0604020202020204" pitchFamily="34" charset="0"/>
              </a:rPr>
              <a:t>Re Thomas Edward Brinsmead &amp; Sons </a:t>
            </a:r>
            <a:r>
              <a:rPr lang="en-GB" sz="2000" dirty="0">
                <a:solidFill>
                  <a:srgbClr val="004BD3"/>
                </a:solidFill>
                <a:effectLst/>
                <a:latin typeface="ArialMT"/>
              </a:rPr>
              <a:t>[1897] </a:t>
            </a:r>
          </a:p>
          <a:p>
            <a:pPr marL="285750" indent="-285750">
              <a:buFont typeface="Arial" panose="020B0604020202020204" pitchFamily="34" charset="0"/>
              <a:buChar char="•"/>
            </a:pPr>
            <a:r>
              <a:rPr lang="en-GB" sz="2000" dirty="0">
                <a:solidFill>
                  <a:srgbClr val="004BD3"/>
                </a:solidFill>
                <a:effectLst/>
                <a:latin typeface="ArialMT"/>
              </a:rPr>
              <a:t> A company may be wound up where there is a ‘justifiable lack of confidence in the management of the company’s affairs’. </a:t>
            </a:r>
            <a:r>
              <a:rPr lang="en-GB" sz="2000" i="1" dirty="0">
                <a:solidFill>
                  <a:srgbClr val="004BD3"/>
                </a:solidFill>
                <a:effectLst/>
                <a:latin typeface="Arial" panose="020B0604020202020204" pitchFamily="34" charset="0"/>
              </a:rPr>
              <a:t>Loch v John Blackwood Ltd </a:t>
            </a:r>
            <a:r>
              <a:rPr lang="en-GB" sz="2000" dirty="0">
                <a:solidFill>
                  <a:srgbClr val="004BD3"/>
                </a:solidFill>
                <a:effectLst/>
                <a:latin typeface="ArialMT"/>
              </a:rPr>
              <a:t>[1924] </a:t>
            </a:r>
          </a:p>
          <a:p>
            <a:pPr marL="363538" lvl="1" indent="0">
              <a:buNone/>
            </a:pPr>
            <a:r>
              <a:rPr lang="en-GB" sz="2000" dirty="0">
                <a:solidFill>
                  <a:srgbClr val="004BD3"/>
                </a:solidFill>
                <a:effectLst/>
                <a:latin typeface="ArialMT"/>
              </a:rPr>
              <a:t>(</a:t>
            </a:r>
            <a:r>
              <a:rPr lang="en-GB" sz="2000" dirty="0" err="1">
                <a:solidFill>
                  <a:srgbClr val="004BD3"/>
                </a:solidFill>
                <a:effectLst/>
                <a:latin typeface="ArialMT"/>
              </a:rPr>
              <a:t>i</a:t>
            </a:r>
            <a:r>
              <a:rPr lang="en-GB" sz="2000" dirty="0">
                <a:solidFill>
                  <a:srgbClr val="004BD3"/>
                </a:solidFill>
                <a:effectLst/>
                <a:latin typeface="ArialMT"/>
              </a:rPr>
              <a:t>) where the controller of the company acts in an oppressive manner (</a:t>
            </a:r>
            <a:r>
              <a:rPr lang="en-GB" sz="2000" i="1" dirty="0">
                <a:solidFill>
                  <a:srgbClr val="004BD3"/>
                </a:solidFill>
                <a:effectLst/>
                <a:latin typeface="Arial" panose="020B0604020202020204" pitchFamily="34" charset="0"/>
              </a:rPr>
              <a:t>Re HR Harmer Ltd </a:t>
            </a:r>
            <a:r>
              <a:rPr lang="en-GB" sz="2000" dirty="0">
                <a:solidFill>
                  <a:srgbClr val="004BD3"/>
                </a:solidFill>
                <a:effectLst/>
                <a:latin typeface="ArialMT"/>
              </a:rPr>
              <a:t>[1959] </a:t>
            </a:r>
          </a:p>
          <a:p>
            <a:pPr marL="363538" lvl="1" indent="0">
              <a:buNone/>
            </a:pPr>
            <a:r>
              <a:rPr lang="en-GB" sz="2000" dirty="0">
                <a:solidFill>
                  <a:srgbClr val="004BD3"/>
                </a:solidFill>
                <a:effectLst/>
                <a:latin typeface="ArialMT"/>
              </a:rPr>
              <a:t>(ii) where the company fails to publish accounts or hold meetings when required (</a:t>
            </a:r>
            <a:r>
              <a:rPr lang="en-GB" sz="2000" i="1" dirty="0">
                <a:solidFill>
                  <a:srgbClr val="004BD3"/>
                </a:solidFill>
                <a:effectLst/>
                <a:latin typeface="Arial" panose="020B0604020202020204" pitchFamily="34" charset="0"/>
              </a:rPr>
              <a:t>Loch v John Blackwood Ltd </a:t>
            </a:r>
            <a:r>
              <a:rPr lang="en-GB" sz="2000" dirty="0">
                <a:solidFill>
                  <a:srgbClr val="004BD3"/>
                </a:solidFill>
                <a:effectLst/>
                <a:latin typeface="ArialMT"/>
              </a:rPr>
              <a:t>[1924] AC 783 (PC)); or </a:t>
            </a:r>
          </a:p>
          <a:p>
            <a:pPr marL="363538" lvl="1" indent="0">
              <a:buNone/>
            </a:pPr>
            <a:r>
              <a:rPr lang="en-GB" sz="2000" dirty="0">
                <a:solidFill>
                  <a:srgbClr val="004BD3"/>
                </a:solidFill>
                <a:effectLst/>
                <a:latin typeface="ArialMT"/>
              </a:rPr>
              <a:t>(iii) where a director sold company assets to a rival company he controlled (</a:t>
            </a:r>
            <a:r>
              <a:rPr lang="en-GB" sz="2000" i="1" dirty="0">
                <a:solidFill>
                  <a:srgbClr val="004BD3"/>
                </a:solidFill>
                <a:effectLst/>
                <a:latin typeface="Arial" panose="020B0604020202020204" pitchFamily="34" charset="0"/>
              </a:rPr>
              <a:t>Re Concrete Column Clamps Ltd </a:t>
            </a:r>
            <a:r>
              <a:rPr lang="en-GB" sz="2000" dirty="0">
                <a:solidFill>
                  <a:srgbClr val="004BD3"/>
                </a:solidFill>
                <a:effectLst/>
                <a:latin typeface="ArialMT"/>
              </a:rPr>
              <a:t>[1953] 4 DLR 60). </a:t>
            </a:r>
            <a:endParaRPr lang="en-US" sz="2000" dirty="0">
              <a:solidFill>
                <a:srgbClr val="004BD3"/>
              </a:solidFill>
            </a:endParaRPr>
          </a:p>
        </p:txBody>
      </p:sp>
    </p:spTree>
    <p:extLst>
      <p:ext uri="{BB962C8B-B14F-4D97-AF65-F5344CB8AC3E}">
        <p14:creationId xmlns:p14="http://schemas.microsoft.com/office/powerpoint/2010/main" val="35307562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B3695-9D4B-52C5-58FC-18F4DFC8806F}"/>
              </a:ext>
            </a:extLst>
          </p:cNvPr>
          <p:cNvSpPr>
            <a:spLocks noGrp="1"/>
          </p:cNvSpPr>
          <p:nvPr>
            <p:ph type="title"/>
          </p:nvPr>
        </p:nvSpPr>
        <p:spPr/>
        <p:txBody>
          <a:bodyPr/>
          <a:lstStyle/>
          <a:p>
            <a:r>
              <a:rPr lang="en-GB" sz="3200" b="1" dirty="0">
                <a:effectLst/>
                <a:latin typeface="ArialMT"/>
              </a:rPr>
              <a:t>The petition for winding up </a:t>
            </a:r>
            <a:endParaRPr lang="en-US" sz="3200" dirty="0"/>
          </a:p>
        </p:txBody>
      </p:sp>
      <p:sp>
        <p:nvSpPr>
          <p:cNvPr id="3" name="Content Placeholder 2">
            <a:extLst>
              <a:ext uri="{FF2B5EF4-FFF2-40B4-BE49-F238E27FC236}">
                <a16:creationId xmlns:a16="http://schemas.microsoft.com/office/drawing/2014/main" id="{8DB7320D-2431-F94F-89E3-88BC9DB51671}"/>
              </a:ext>
            </a:extLst>
          </p:cNvPr>
          <p:cNvSpPr>
            <a:spLocks noGrp="1"/>
          </p:cNvSpPr>
          <p:nvPr>
            <p:ph idx="1"/>
          </p:nvPr>
        </p:nvSpPr>
        <p:spPr/>
        <p:txBody>
          <a:bodyPr/>
          <a:lstStyle/>
          <a:p>
            <a:r>
              <a:rPr lang="en-GB" sz="2000" b="1" dirty="0">
                <a:solidFill>
                  <a:srgbClr val="FF9057"/>
                </a:solidFill>
                <a:effectLst/>
                <a:latin typeface="ArialMT"/>
              </a:rPr>
              <a:t>Relationship with other remedies </a:t>
            </a:r>
          </a:p>
          <a:p>
            <a:pPr marL="342900" indent="-342900">
              <a:buFont typeface="Arial" panose="020B0604020202020204" pitchFamily="34" charset="0"/>
              <a:buChar char="•"/>
            </a:pPr>
            <a:r>
              <a:rPr lang="en-GB" sz="2000" dirty="0">
                <a:solidFill>
                  <a:srgbClr val="004BD3"/>
                </a:solidFill>
                <a:effectLst/>
                <a:latin typeface="ArialMT"/>
              </a:rPr>
              <a:t>Section 125(2) of the IA 1986 provides that, where a contributory or contributories present a winding up petition on just and equitable grounds, the court must not make a winding up order if </a:t>
            </a:r>
          </a:p>
          <a:p>
            <a:pPr lvl="3">
              <a:buClr>
                <a:srgbClr val="004BD3"/>
              </a:buClr>
              <a:buSzPct val="100000"/>
            </a:pPr>
            <a:r>
              <a:rPr lang="en-GB" sz="2000" dirty="0">
                <a:solidFill>
                  <a:srgbClr val="004BD3"/>
                </a:solidFill>
                <a:effectLst/>
                <a:latin typeface="ArialMT"/>
              </a:rPr>
              <a:t>some other remedy is available to the petitioner; and </a:t>
            </a:r>
          </a:p>
          <a:p>
            <a:pPr lvl="3">
              <a:buClr>
                <a:srgbClr val="004BD3"/>
              </a:buClr>
              <a:buSzPct val="100000"/>
            </a:pPr>
            <a:r>
              <a:rPr lang="en-GB" sz="2000" dirty="0">
                <a:solidFill>
                  <a:srgbClr val="004BD3"/>
                </a:solidFill>
                <a:effectLst/>
                <a:latin typeface="ArialMT"/>
              </a:rPr>
              <a:t>the petitioner is acting unreasonably in seeking to have the company wound up and not pursuing that other remedy. </a:t>
            </a:r>
            <a:endParaRPr lang="en-GB" sz="2000" dirty="0">
              <a:solidFill>
                <a:srgbClr val="004BD3"/>
              </a:solidFill>
            </a:endParaRPr>
          </a:p>
          <a:p>
            <a:pPr marL="342900" indent="-342900">
              <a:buFont typeface="Arial" panose="020B0604020202020204" pitchFamily="34" charset="0"/>
              <a:buChar char="•"/>
            </a:pPr>
            <a:r>
              <a:rPr lang="en-GB" sz="2000" dirty="0">
                <a:solidFill>
                  <a:srgbClr val="004BD3"/>
                </a:solidFill>
                <a:effectLst/>
                <a:latin typeface="ArialMT"/>
              </a:rPr>
              <a:t>The most notable alternative remedy is the unfair prejudice remedy, and so it is important to understand the relationship between the two remedies. </a:t>
            </a:r>
            <a:endParaRPr lang="en-GB" sz="2000" dirty="0">
              <a:solidFill>
                <a:srgbClr val="004BD3"/>
              </a:solidFill>
            </a:endParaRPr>
          </a:p>
          <a:p>
            <a:endParaRPr lang="en-US" dirty="0"/>
          </a:p>
        </p:txBody>
      </p:sp>
    </p:spTree>
    <p:extLst>
      <p:ext uri="{BB962C8B-B14F-4D97-AF65-F5344CB8AC3E}">
        <p14:creationId xmlns:p14="http://schemas.microsoft.com/office/powerpoint/2010/main" val="24510852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B3695-9D4B-52C5-58FC-18F4DFC8806F}"/>
              </a:ext>
            </a:extLst>
          </p:cNvPr>
          <p:cNvSpPr>
            <a:spLocks noGrp="1"/>
          </p:cNvSpPr>
          <p:nvPr>
            <p:ph type="title"/>
          </p:nvPr>
        </p:nvSpPr>
        <p:spPr/>
        <p:txBody>
          <a:bodyPr/>
          <a:lstStyle/>
          <a:p>
            <a:r>
              <a:rPr lang="en-GB" sz="3200" b="1" dirty="0">
                <a:effectLst/>
                <a:latin typeface="ArialMT"/>
              </a:rPr>
              <a:t>The petition for winding up </a:t>
            </a:r>
            <a:endParaRPr lang="en-US" sz="3200" dirty="0"/>
          </a:p>
        </p:txBody>
      </p:sp>
      <p:sp>
        <p:nvSpPr>
          <p:cNvPr id="3" name="Content Placeholder 2">
            <a:extLst>
              <a:ext uri="{FF2B5EF4-FFF2-40B4-BE49-F238E27FC236}">
                <a16:creationId xmlns:a16="http://schemas.microsoft.com/office/drawing/2014/main" id="{8DB7320D-2431-F94F-89E3-88BC9DB51671}"/>
              </a:ext>
            </a:extLst>
          </p:cNvPr>
          <p:cNvSpPr>
            <a:spLocks noGrp="1"/>
          </p:cNvSpPr>
          <p:nvPr>
            <p:ph idx="1"/>
          </p:nvPr>
        </p:nvSpPr>
        <p:spPr/>
        <p:txBody>
          <a:bodyPr/>
          <a:lstStyle/>
          <a:p>
            <a:r>
              <a:rPr lang="en-GB" sz="2000" b="1" dirty="0">
                <a:solidFill>
                  <a:srgbClr val="FF9057"/>
                </a:solidFill>
                <a:effectLst/>
                <a:latin typeface="ArialMT"/>
              </a:rPr>
              <a:t>Winding up and the unfair prejudice remedy</a:t>
            </a:r>
          </a:p>
          <a:p>
            <a:br>
              <a:rPr lang="en-GB" sz="2000" dirty="0">
                <a:effectLst/>
                <a:latin typeface="ArialMT"/>
              </a:rPr>
            </a:br>
            <a:r>
              <a:rPr lang="en-GB" sz="2000" b="1" dirty="0">
                <a:solidFill>
                  <a:srgbClr val="004BD3"/>
                </a:solidFill>
                <a:effectLst/>
                <a:latin typeface="Arial" panose="020B0604020202020204" pitchFamily="34" charset="0"/>
              </a:rPr>
              <a:t>Anja is a member of X-Corp Ltd. She is unhappy at how the company has treated her and she brings a claim against the company alleging that her interests as a member have been unfairly prejudiced. She also petitions the court for an order winding up X-Corp. Bringing the winding up petition alongside the unfair prejudice petition places considerable pressure on X-Corp because the winding up starts as soon as the petition is presented to the court (IA 1986, s. 129(2)). By commencing the winding up, Anja has prevented X-Corp from engaging in certain acts (e.g. disposing of property, transferring shares (IA 1986, s. 127(1)). This may pressure the directors into agreeing a settlement, even if they feel that Anja’s claims have no merit.</a:t>
            </a:r>
            <a:endParaRPr lang="en-GB" sz="2000" dirty="0">
              <a:solidFill>
                <a:srgbClr val="004BD3"/>
              </a:solidFill>
              <a:effectLst/>
              <a:latin typeface="ArialMT"/>
            </a:endParaRPr>
          </a:p>
          <a:p>
            <a:endParaRPr lang="en-GB" dirty="0"/>
          </a:p>
          <a:p>
            <a:endParaRPr lang="en-US" dirty="0"/>
          </a:p>
        </p:txBody>
      </p:sp>
    </p:spTree>
    <p:extLst>
      <p:ext uri="{BB962C8B-B14F-4D97-AF65-F5344CB8AC3E}">
        <p14:creationId xmlns:p14="http://schemas.microsoft.com/office/powerpoint/2010/main" val="10632225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B3695-9D4B-52C5-58FC-18F4DFC8806F}"/>
              </a:ext>
            </a:extLst>
          </p:cNvPr>
          <p:cNvSpPr>
            <a:spLocks noGrp="1"/>
          </p:cNvSpPr>
          <p:nvPr>
            <p:ph type="title"/>
          </p:nvPr>
        </p:nvSpPr>
        <p:spPr/>
        <p:txBody>
          <a:bodyPr/>
          <a:lstStyle/>
          <a:p>
            <a:r>
              <a:rPr lang="en-GB" sz="3200" b="1" dirty="0">
                <a:effectLst/>
                <a:latin typeface="ArialMT"/>
              </a:rPr>
              <a:t>The petition for winding up </a:t>
            </a:r>
            <a:endParaRPr lang="en-US" sz="3200" dirty="0"/>
          </a:p>
        </p:txBody>
      </p:sp>
      <p:sp>
        <p:nvSpPr>
          <p:cNvPr id="3" name="Content Placeholder 2">
            <a:extLst>
              <a:ext uri="{FF2B5EF4-FFF2-40B4-BE49-F238E27FC236}">
                <a16:creationId xmlns:a16="http://schemas.microsoft.com/office/drawing/2014/main" id="{8DB7320D-2431-F94F-89E3-88BC9DB51671}"/>
              </a:ext>
            </a:extLst>
          </p:cNvPr>
          <p:cNvSpPr>
            <a:spLocks noGrp="1"/>
          </p:cNvSpPr>
          <p:nvPr>
            <p:ph idx="1"/>
          </p:nvPr>
        </p:nvSpPr>
        <p:spPr/>
        <p:txBody>
          <a:bodyPr/>
          <a:lstStyle/>
          <a:p>
            <a:r>
              <a:rPr lang="en-GB" sz="2000" b="1" dirty="0">
                <a:solidFill>
                  <a:srgbClr val="FF9057"/>
                </a:solidFill>
                <a:effectLst/>
                <a:latin typeface="ArialMT"/>
              </a:rPr>
              <a:t>Winding up and the unfair prejudice remedy</a:t>
            </a:r>
          </a:p>
          <a:p>
            <a:r>
              <a:rPr lang="en-GB" sz="2000" dirty="0">
                <a:solidFill>
                  <a:srgbClr val="004BD3"/>
                </a:solidFill>
                <a:effectLst/>
                <a:latin typeface="ArialMT"/>
              </a:rPr>
              <a:t>To prevent claimants from placing this sort of pressure on defendants, the court issued a Practice Direction stating that a winding up petition should only accompany an unfair prejudice petition if winding up ‘is the relief which the petitioner prefers or if it is considered that it may be the only relief to which he is entitled’ (</a:t>
            </a:r>
            <a:r>
              <a:rPr lang="en-GB" sz="2000" i="1" dirty="0">
                <a:solidFill>
                  <a:srgbClr val="004BD3"/>
                </a:solidFill>
                <a:effectLst/>
                <a:latin typeface="Arial" panose="020B0604020202020204" pitchFamily="34" charset="0"/>
              </a:rPr>
              <a:t>Practice Direction (Companies Court: Contributory’s Petition) </a:t>
            </a:r>
            <a:r>
              <a:rPr lang="en-GB" sz="2000" dirty="0">
                <a:solidFill>
                  <a:srgbClr val="004BD3"/>
                </a:solidFill>
                <a:effectLst/>
                <a:latin typeface="ArialMT"/>
              </a:rPr>
              <a:t>[1990]</a:t>
            </a:r>
            <a:endParaRPr lang="en-GB" dirty="0"/>
          </a:p>
          <a:p>
            <a:endParaRPr lang="en-US" dirty="0"/>
          </a:p>
        </p:txBody>
      </p:sp>
    </p:spTree>
    <p:extLst>
      <p:ext uri="{BB962C8B-B14F-4D97-AF65-F5344CB8AC3E}">
        <p14:creationId xmlns:p14="http://schemas.microsoft.com/office/powerpoint/2010/main" val="5277161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6066B-AC8B-2B4F-A554-4B2479B75A17}"/>
              </a:ext>
            </a:extLst>
          </p:cNvPr>
          <p:cNvSpPr>
            <a:spLocks noGrp="1"/>
          </p:cNvSpPr>
          <p:nvPr>
            <p:ph type="ctrTitle"/>
          </p:nvPr>
        </p:nvSpPr>
        <p:spPr>
          <a:xfrm>
            <a:off x="407368" y="1766055"/>
            <a:ext cx="11040797" cy="1080120"/>
          </a:xfrm>
        </p:spPr>
        <p:txBody>
          <a:bodyPr/>
          <a:lstStyle/>
          <a:p>
            <a:r>
              <a:rPr lang="en-US" dirty="0"/>
              <a:t>Questions?</a:t>
            </a:r>
          </a:p>
        </p:txBody>
      </p:sp>
      <p:sp>
        <p:nvSpPr>
          <p:cNvPr id="4" name="TextBox 3">
            <a:extLst>
              <a:ext uri="{FF2B5EF4-FFF2-40B4-BE49-F238E27FC236}">
                <a16:creationId xmlns:a16="http://schemas.microsoft.com/office/drawing/2014/main" id="{106EF177-5028-4E43-8A26-9F4E4BA5EF6C}"/>
              </a:ext>
            </a:extLst>
          </p:cNvPr>
          <p:cNvSpPr txBox="1"/>
          <p:nvPr/>
        </p:nvSpPr>
        <p:spPr>
          <a:xfrm>
            <a:off x="407368" y="3028890"/>
            <a:ext cx="6097712" cy="400110"/>
          </a:xfrm>
          <a:prstGeom prst="rect">
            <a:avLst/>
          </a:prstGeom>
          <a:noFill/>
        </p:spPr>
        <p:txBody>
          <a:bodyPr wrap="square">
            <a:spAutoFit/>
          </a:bodyPr>
          <a:lstStyle/>
          <a:p>
            <a:r>
              <a:rPr lang="en-GB" sz="2000" b="1" dirty="0">
                <a:solidFill>
                  <a:schemeClr val="bg1"/>
                </a:solidFill>
              </a:rPr>
              <a:t>Visit: </a:t>
            </a:r>
            <a:r>
              <a:rPr lang="en-GB" sz="2000" dirty="0" err="1">
                <a:solidFill>
                  <a:schemeClr val="bg1"/>
                </a:solidFill>
              </a:rPr>
              <a:t>www.cgi.org.uk</a:t>
            </a:r>
            <a:endParaRPr lang="en-GB" sz="2000" dirty="0">
              <a:solidFill>
                <a:schemeClr val="bg1"/>
              </a:solidFill>
            </a:endParaRPr>
          </a:p>
        </p:txBody>
      </p:sp>
      <p:sp>
        <p:nvSpPr>
          <p:cNvPr id="5" name="TextBox 4">
            <a:extLst>
              <a:ext uri="{FF2B5EF4-FFF2-40B4-BE49-F238E27FC236}">
                <a16:creationId xmlns:a16="http://schemas.microsoft.com/office/drawing/2014/main" id="{CC405C97-6341-9CD8-1257-39F3F8273842}"/>
              </a:ext>
            </a:extLst>
          </p:cNvPr>
          <p:cNvSpPr txBox="1"/>
          <p:nvPr/>
        </p:nvSpPr>
        <p:spPr>
          <a:xfrm>
            <a:off x="409080" y="3928995"/>
            <a:ext cx="6096000" cy="923330"/>
          </a:xfrm>
          <a:prstGeom prst="rect">
            <a:avLst/>
          </a:prstGeom>
          <a:noFill/>
        </p:spPr>
        <p:txBody>
          <a:bodyPr wrap="square">
            <a:spAutoFit/>
          </a:bodyPr>
          <a:lstStyle/>
          <a:p>
            <a:r>
              <a:rPr lang="en-US" sz="1800" dirty="0" err="1">
                <a:solidFill>
                  <a:schemeClr val="bg1"/>
                </a:solidFill>
              </a:rPr>
              <a:t>Kcbglobal.net</a:t>
            </a:r>
            <a:endParaRPr lang="en-US" sz="1800" dirty="0">
              <a:solidFill>
                <a:schemeClr val="bg1"/>
              </a:solidFill>
            </a:endParaRPr>
          </a:p>
          <a:p>
            <a:endParaRPr lang="en-US" dirty="0">
              <a:solidFill>
                <a:schemeClr val="bg1"/>
              </a:solidFill>
            </a:endParaRPr>
          </a:p>
          <a:p>
            <a:r>
              <a:rPr lang="en-US" sz="1800" dirty="0" err="1">
                <a:solidFill>
                  <a:schemeClr val="bg1"/>
                </a:solidFill>
              </a:rPr>
              <a:t>Linkedin</a:t>
            </a:r>
            <a:r>
              <a:rPr lang="en-US" sz="1800" dirty="0">
                <a:solidFill>
                  <a:schemeClr val="bg1"/>
                </a:solidFill>
              </a:rPr>
              <a:t>: </a:t>
            </a:r>
            <a:r>
              <a:rPr lang="en-US" sz="1800" dirty="0" err="1">
                <a:solidFill>
                  <a:schemeClr val="bg1"/>
                </a:solidFill>
              </a:rPr>
              <a:t>KCBGlobal</a:t>
            </a:r>
            <a:endParaRPr lang="en-US" sz="1800" dirty="0">
              <a:solidFill>
                <a:schemeClr val="bg1"/>
              </a:solidFill>
            </a:endParaRPr>
          </a:p>
        </p:txBody>
      </p:sp>
      <p:sp>
        <p:nvSpPr>
          <p:cNvPr id="6" name="TextBox 5">
            <a:extLst>
              <a:ext uri="{FF2B5EF4-FFF2-40B4-BE49-F238E27FC236}">
                <a16:creationId xmlns:a16="http://schemas.microsoft.com/office/drawing/2014/main" id="{B6EC0658-DEA4-4BDF-4705-432EFBBB600F}"/>
              </a:ext>
            </a:extLst>
          </p:cNvPr>
          <p:cNvSpPr txBox="1"/>
          <p:nvPr/>
        </p:nvSpPr>
        <p:spPr>
          <a:xfrm>
            <a:off x="9420251" y="5467842"/>
            <a:ext cx="2183130" cy="369332"/>
          </a:xfrm>
          <a:prstGeom prst="rect">
            <a:avLst/>
          </a:prstGeom>
          <a:noFill/>
        </p:spPr>
        <p:txBody>
          <a:bodyPr wrap="square" rtlCol="0">
            <a:spAutoFit/>
          </a:bodyPr>
          <a:lstStyle/>
          <a:p>
            <a:r>
              <a:rPr lang="en-US" dirty="0">
                <a:solidFill>
                  <a:schemeClr val="bg1"/>
                </a:solidFill>
              </a:rPr>
              <a:t>In association with</a:t>
            </a:r>
          </a:p>
        </p:txBody>
      </p:sp>
      <p:pic>
        <p:nvPicPr>
          <p:cNvPr id="7" name="Picture 6" descr="A picture containing text, clipart, vector graphics&#10;&#10;Description automatically generated">
            <a:extLst>
              <a:ext uri="{FF2B5EF4-FFF2-40B4-BE49-F238E27FC236}">
                <a16:creationId xmlns:a16="http://schemas.microsoft.com/office/drawing/2014/main" id="{9978332D-DC3C-1FB2-57AC-B7C15E1DEFD9}"/>
              </a:ext>
            </a:extLst>
          </p:cNvPr>
          <p:cNvPicPr>
            <a:picLocks noChangeAspect="1"/>
          </p:cNvPicPr>
          <p:nvPr/>
        </p:nvPicPr>
        <p:blipFill>
          <a:blip r:embed="rId2"/>
          <a:stretch>
            <a:fillRect/>
          </a:stretch>
        </p:blipFill>
        <p:spPr>
          <a:xfrm>
            <a:off x="9342018" y="5935146"/>
            <a:ext cx="2261363" cy="562610"/>
          </a:xfrm>
          <a:prstGeom prst="rect">
            <a:avLst/>
          </a:prstGeom>
        </p:spPr>
      </p:pic>
    </p:spTree>
    <p:extLst>
      <p:ext uri="{BB962C8B-B14F-4D97-AF65-F5344CB8AC3E}">
        <p14:creationId xmlns:p14="http://schemas.microsoft.com/office/powerpoint/2010/main" val="22566551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B2CCE-DF05-FC53-76C7-0C66FA45B5FB}"/>
              </a:ext>
            </a:extLst>
          </p:cNvPr>
          <p:cNvSpPr>
            <a:spLocks noGrp="1"/>
          </p:cNvSpPr>
          <p:nvPr>
            <p:ph type="title"/>
          </p:nvPr>
        </p:nvSpPr>
        <p:spPr/>
        <p:txBody>
          <a:bodyPr/>
          <a:lstStyle/>
          <a:p>
            <a:r>
              <a:rPr lang="en-US" sz="3200" b="1" dirty="0"/>
              <a:t>Examination Question</a:t>
            </a:r>
            <a:endParaRPr lang="en-US" sz="3200" dirty="0"/>
          </a:p>
        </p:txBody>
      </p:sp>
      <p:sp>
        <p:nvSpPr>
          <p:cNvPr id="3" name="Content Placeholder 2">
            <a:extLst>
              <a:ext uri="{FF2B5EF4-FFF2-40B4-BE49-F238E27FC236}">
                <a16:creationId xmlns:a16="http://schemas.microsoft.com/office/drawing/2014/main" id="{6D33DA92-3F63-8A4A-B791-ECA86A2B10D0}"/>
              </a:ext>
            </a:extLst>
          </p:cNvPr>
          <p:cNvSpPr>
            <a:spLocks noGrp="1"/>
          </p:cNvSpPr>
          <p:nvPr>
            <p:ph idx="1"/>
          </p:nvPr>
        </p:nvSpPr>
        <p:spPr>
          <a:xfrm>
            <a:off x="431800" y="1438219"/>
            <a:ext cx="11328400" cy="4751387"/>
          </a:xfrm>
        </p:spPr>
        <p:txBody>
          <a:bodyPr/>
          <a:lstStyle/>
          <a:p>
            <a:r>
              <a:rPr lang="en-GB" sz="1400" dirty="0">
                <a:solidFill>
                  <a:srgbClr val="004BD3"/>
                </a:solidFill>
                <a:effectLst/>
                <a:latin typeface="ArialMT"/>
              </a:rPr>
              <a:t>Alex, Sandy and Kris are the directors of Pop plc (Pop), a company which manufactures soft drinks. Pop has issued 50,000 shares, of which Maria holds 100. The remainder are held by a number of different investors. </a:t>
            </a:r>
            <a:endParaRPr lang="en-GB" sz="1400" dirty="0">
              <a:solidFill>
                <a:srgbClr val="004BD3"/>
              </a:solidFill>
            </a:endParaRPr>
          </a:p>
          <a:p>
            <a:r>
              <a:rPr lang="en-GB" sz="1400" dirty="0">
                <a:solidFill>
                  <a:srgbClr val="004BD3"/>
                </a:solidFill>
                <a:effectLst/>
                <a:latin typeface="ArialMT"/>
              </a:rPr>
              <a:t>Pop has adopted the model articles, with the addition of the following clause: </a:t>
            </a:r>
            <a:endParaRPr lang="en-GB" sz="1400" dirty="0">
              <a:solidFill>
                <a:srgbClr val="004BD3"/>
              </a:solidFill>
            </a:endParaRPr>
          </a:p>
          <a:p>
            <a:r>
              <a:rPr lang="en-GB" sz="1400" dirty="0">
                <a:solidFill>
                  <a:srgbClr val="004BD3"/>
                </a:solidFill>
                <a:effectLst/>
                <a:latin typeface="ArialMT"/>
              </a:rPr>
              <a:t>“The business of the company is the manufacture of non-alcoholic drinks”. </a:t>
            </a:r>
            <a:endParaRPr lang="en-GB" sz="1400" dirty="0">
              <a:solidFill>
                <a:srgbClr val="004BD3"/>
              </a:solidFill>
            </a:endParaRPr>
          </a:p>
          <a:p>
            <a:r>
              <a:rPr lang="en-GB" sz="1400" dirty="0">
                <a:solidFill>
                  <a:srgbClr val="004BD3"/>
                </a:solidFill>
                <a:effectLst/>
                <a:latin typeface="ArialMT"/>
              </a:rPr>
              <a:t>Alex and Sandy are keen to diversify the business. They have been negotiating with Mel, who owns a local restaurant, with a view to supplying Mel’s restaurant with drinks. The negotiations break down when they cannot agree on a price. Instead, Alex and Sandy wish to start manufacturing vitamin supplements, which they believe will generate a larger profit. They discuss the idea at a Board meeting. </a:t>
            </a:r>
            <a:endParaRPr lang="en-GB" sz="1400" dirty="0">
              <a:solidFill>
                <a:srgbClr val="004BD3"/>
              </a:solidFill>
            </a:endParaRPr>
          </a:p>
          <a:p>
            <a:r>
              <a:rPr lang="en-GB" sz="1400" dirty="0">
                <a:solidFill>
                  <a:srgbClr val="004BD3"/>
                </a:solidFill>
                <a:effectLst/>
                <a:latin typeface="ArialMT"/>
              </a:rPr>
              <a:t>Kris usually remains silent at meetings, paying little attention and agreeing with whatever the other directors suggest. Kris agrees to the plan, so Alex and Sandy proceed, and the company begins manufacturing vitamin supplements. Unfortunately, Alex and Sandy did not check the rules on labelling of health products and, as a result, the vitamins are not labelled correctly. The company has now received a visit from the Food Standards Agency, which is threatening to take enforcement action in the form of a large fine. </a:t>
            </a:r>
            <a:endParaRPr lang="en-GB" sz="1400" dirty="0">
              <a:solidFill>
                <a:srgbClr val="004BD3"/>
              </a:solidFill>
            </a:endParaRPr>
          </a:p>
          <a:p>
            <a:r>
              <a:rPr lang="en-GB" sz="1400" dirty="0">
                <a:solidFill>
                  <a:srgbClr val="004BD3"/>
                </a:solidFill>
                <a:effectLst/>
                <a:latin typeface="ArialMT"/>
              </a:rPr>
              <a:t>Kris is also the sole shareholder and director of another drinks company, Vanilla Ltd (Vanilla). Kris approaches Mel and offers to supply the restaurant with drinks via Vanilla at a very competitive price. Mel agrees, and signs a supply contract with Vanilla. </a:t>
            </a:r>
            <a:endParaRPr lang="en-GB" sz="1400" dirty="0">
              <a:solidFill>
                <a:srgbClr val="004BD3"/>
              </a:solidFill>
            </a:endParaRPr>
          </a:p>
          <a:p>
            <a:r>
              <a:rPr lang="en-GB" sz="1400" dirty="0">
                <a:solidFill>
                  <a:srgbClr val="004BD3"/>
                </a:solidFill>
                <a:effectLst/>
                <a:latin typeface="ArialMT"/>
              </a:rPr>
              <a:t>Maria contacts some of the other shareholders, but they are unconcerned about Kris’s activities. They indicate that they view the labelling error as an honest mistake, and suggest no action should be taken. Maria is unhappy with the situation and approaches you for advice </a:t>
            </a:r>
            <a:endParaRPr lang="en-GB" sz="1400" dirty="0">
              <a:solidFill>
                <a:srgbClr val="004BD3"/>
              </a:solidFill>
            </a:endParaRPr>
          </a:p>
          <a:p>
            <a:endParaRPr lang="en-US" dirty="0"/>
          </a:p>
        </p:txBody>
      </p:sp>
    </p:spTree>
    <p:extLst>
      <p:ext uri="{BB962C8B-B14F-4D97-AF65-F5344CB8AC3E}">
        <p14:creationId xmlns:p14="http://schemas.microsoft.com/office/powerpoint/2010/main" val="7761303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F1316-91C0-9D35-DF53-22349063C729}"/>
              </a:ext>
            </a:extLst>
          </p:cNvPr>
          <p:cNvSpPr>
            <a:spLocks noGrp="1"/>
          </p:cNvSpPr>
          <p:nvPr>
            <p:ph type="title"/>
          </p:nvPr>
        </p:nvSpPr>
        <p:spPr/>
        <p:txBody>
          <a:bodyPr/>
          <a:lstStyle/>
          <a:p>
            <a:r>
              <a:rPr lang="en-US" sz="3200" b="1" dirty="0"/>
              <a:t>Examination Question</a:t>
            </a:r>
          </a:p>
        </p:txBody>
      </p:sp>
      <p:sp>
        <p:nvSpPr>
          <p:cNvPr id="3" name="Content Placeholder 2">
            <a:extLst>
              <a:ext uri="{FF2B5EF4-FFF2-40B4-BE49-F238E27FC236}">
                <a16:creationId xmlns:a16="http://schemas.microsoft.com/office/drawing/2014/main" id="{E6A6D34C-4D6D-4B40-C8A3-6FC8AA24E7DF}"/>
              </a:ext>
            </a:extLst>
          </p:cNvPr>
          <p:cNvSpPr>
            <a:spLocks noGrp="1"/>
          </p:cNvSpPr>
          <p:nvPr>
            <p:ph idx="1"/>
          </p:nvPr>
        </p:nvSpPr>
        <p:spPr/>
        <p:txBody>
          <a:bodyPr/>
          <a:lstStyle/>
          <a:p>
            <a:r>
              <a:rPr lang="en-GB" sz="2000" i="1" dirty="0">
                <a:solidFill>
                  <a:srgbClr val="004BD3"/>
                </a:solidFill>
                <a:effectLst/>
                <a:latin typeface="ArialMT"/>
              </a:rPr>
              <a:t>(a) Advise Maria on whether Alex, Sandy, Kris or Pop have engaged in any breaches of the law. (15 marks) </a:t>
            </a:r>
            <a:endParaRPr lang="en-GB" sz="2000" i="1" dirty="0">
              <a:solidFill>
                <a:srgbClr val="004BD3"/>
              </a:solidFill>
            </a:endParaRPr>
          </a:p>
          <a:p>
            <a:r>
              <a:rPr lang="en-GB" sz="2000" i="1" dirty="0">
                <a:solidFill>
                  <a:srgbClr val="004BD3"/>
                </a:solidFill>
                <a:effectLst/>
                <a:latin typeface="ArialMT"/>
              </a:rPr>
              <a:t>(b) </a:t>
            </a:r>
            <a:r>
              <a:rPr lang="en-GB" sz="2000" i="1" dirty="0">
                <a:solidFill>
                  <a:srgbClr val="FF9057"/>
                </a:solidFill>
                <a:effectLst/>
                <a:latin typeface="ArialMT"/>
              </a:rPr>
              <a:t>Advise on the most appropriate remedy, if breaches have occurred</a:t>
            </a:r>
            <a:r>
              <a:rPr lang="en-GB" sz="2000" i="1" dirty="0">
                <a:solidFill>
                  <a:srgbClr val="004BD3"/>
                </a:solidFill>
                <a:effectLst/>
                <a:latin typeface="ArialMT"/>
              </a:rPr>
              <a:t>.</a:t>
            </a:r>
            <a:r>
              <a:rPr lang="en-GB" sz="2000" i="1" dirty="0">
                <a:solidFill>
                  <a:srgbClr val="004BD3"/>
                </a:solidFill>
              </a:rPr>
              <a:t> </a:t>
            </a:r>
            <a:r>
              <a:rPr lang="en-GB" sz="2000" i="1" dirty="0">
                <a:solidFill>
                  <a:srgbClr val="004BD3"/>
                </a:solidFill>
                <a:effectLst/>
                <a:latin typeface="ArialMT"/>
              </a:rPr>
              <a:t>(10 marks) </a:t>
            </a:r>
            <a:endParaRPr lang="en-GB" sz="2000" i="1" dirty="0">
              <a:solidFill>
                <a:srgbClr val="004BD3"/>
              </a:solidFill>
              <a:latin typeface="ArialMT"/>
            </a:endParaRPr>
          </a:p>
          <a:p>
            <a:pPr algn="r"/>
            <a:r>
              <a:rPr lang="en-GB" sz="2000" i="1" dirty="0">
                <a:solidFill>
                  <a:srgbClr val="004BD3"/>
                </a:solidFill>
                <a:effectLst/>
                <a:latin typeface="ArialMT"/>
              </a:rPr>
              <a:t>Q7, Jun21</a:t>
            </a:r>
          </a:p>
          <a:p>
            <a:pPr algn="r"/>
            <a:endParaRPr lang="en-GB" dirty="0">
              <a:solidFill>
                <a:srgbClr val="004BD3"/>
              </a:solidFill>
            </a:endParaRPr>
          </a:p>
          <a:p>
            <a:endParaRPr lang="en-US" dirty="0"/>
          </a:p>
        </p:txBody>
      </p:sp>
    </p:spTree>
    <p:extLst>
      <p:ext uri="{BB962C8B-B14F-4D97-AF65-F5344CB8AC3E}">
        <p14:creationId xmlns:p14="http://schemas.microsoft.com/office/powerpoint/2010/main" val="22410718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179FD-9119-3883-C2B7-88394C492CCF}"/>
              </a:ext>
            </a:extLst>
          </p:cNvPr>
          <p:cNvSpPr>
            <a:spLocks noGrp="1"/>
          </p:cNvSpPr>
          <p:nvPr>
            <p:ph type="title"/>
          </p:nvPr>
        </p:nvSpPr>
        <p:spPr/>
        <p:txBody>
          <a:bodyPr/>
          <a:lstStyle/>
          <a:p>
            <a:r>
              <a:rPr lang="en-US" sz="2800" b="1" dirty="0"/>
              <a:t>Examination Question</a:t>
            </a:r>
            <a:endParaRPr lang="en-US" dirty="0"/>
          </a:p>
        </p:txBody>
      </p:sp>
      <p:sp>
        <p:nvSpPr>
          <p:cNvPr id="3" name="Content Placeholder 2">
            <a:extLst>
              <a:ext uri="{FF2B5EF4-FFF2-40B4-BE49-F238E27FC236}">
                <a16:creationId xmlns:a16="http://schemas.microsoft.com/office/drawing/2014/main" id="{33471F31-5404-4294-7F7A-8D2DA621BA35}"/>
              </a:ext>
            </a:extLst>
          </p:cNvPr>
          <p:cNvSpPr>
            <a:spLocks noGrp="1"/>
          </p:cNvSpPr>
          <p:nvPr>
            <p:ph idx="1"/>
          </p:nvPr>
        </p:nvSpPr>
        <p:spPr/>
        <p:txBody>
          <a:bodyPr/>
          <a:lstStyle/>
          <a:p>
            <a:r>
              <a:rPr lang="en-GB" sz="1800" dirty="0">
                <a:solidFill>
                  <a:srgbClr val="004BD3"/>
                </a:solidFill>
                <a:effectLst/>
                <a:latin typeface="ArialMT"/>
              </a:rPr>
              <a:t>As directors’ duties are owed to the company, and in respect of the labelling the company stands to suffer a financial loss in the form of a fine, the most appropriate remedy is the statutory derivative claim. </a:t>
            </a:r>
            <a:endParaRPr lang="en-GB" dirty="0">
              <a:solidFill>
                <a:srgbClr val="004BD3"/>
              </a:solidFill>
              <a:effectLst/>
            </a:endParaRPr>
          </a:p>
          <a:p>
            <a:r>
              <a:rPr lang="en-GB" sz="1800" b="1" dirty="0">
                <a:solidFill>
                  <a:srgbClr val="004BD3"/>
                </a:solidFill>
                <a:effectLst/>
                <a:latin typeface="Arial" panose="020B0604020202020204" pitchFamily="34" charset="0"/>
              </a:rPr>
              <a:t>The statutory derivative claim: s.260(1) CA 2006 </a:t>
            </a:r>
            <a:endParaRPr lang="en-GB" dirty="0">
              <a:solidFill>
                <a:srgbClr val="004BD3"/>
              </a:solidFill>
              <a:effectLst/>
            </a:endParaRPr>
          </a:p>
          <a:p>
            <a:r>
              <a:rPr lang="en-GB" sz="1800" dirty="0">
                <a:solidFill>
                  <a:srgbClr val="004BD3"/>
                </a:solidFill>
                <a:effectLst/>
                <a:latin typeface="ArialMT"/>
              </a:rPr>
              <a:t>The derivative claim is a claim brought by a member of a company in respect of a cause of action vested in the company, seeking relief on behalf of the company. As Maria is a member, she is in a position to bring a claim. </a:t>
            </a:r>
            <a:endParaRPr lang="en-GB" dirty="0">
              <a:solidFill>
                <a:srgbClr val="004BD3"/>
              </a:solidFill>
              <a:effectLst/>
            </a:endParaRPr>
          </a:p>
          <a:p>
            <a:r>
              <a:rPr lang="en-GB" sz="1800" dirty="0">
                <a:solidFill>
                  <a:srgbClr val="004BD3"/>
                </a:solidFill>
                <a:effectLst/>
                <a:latin typeface="ArialMT"/>
              </a:rPr>
              <a:t>Note that s.260(3) sets out the grounds for a claim, which include negligence or breach of duty on the part of a director. As several breaches were identified in part (a), there are grounds for a claim. </a:t>
            </a:r>
            <a:endParaRPr lang="en-GB" dirty="0">
              <a:solidFill>
                <a:srgbClr val="004BD3"/>
              </a:solidFill>
              <a:effectLst/>
            </a:endParaRPr>
          </a:p>
          <a:p>
            <a:endParaRPr lang="en-US" dirty="0"/>
          </a:p>
        </p:txBody>
      </p:sp>
      <p:pic>
        <p:nvPicPr>
          <p:cNvPr id="4" name="Graphic 3" descr="Tick with solid fill">
            <a:extLst>
              <a:ext uri="{FF2B5EF4-FFF2-40B4-BE49-F238E27FC236}">
                <a16:creationId xmlns:a16="http://schemas.microsoft.com/office/drawing/2014/main" id="{DD7403D3-A1AC-A00E-927A-F05F65D26B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8857" y="2001703"/>
            <a:ext cx="342900" cy="342900"/>
          </a:xfrm>
          <a:prstGeom prst="rect">
            <a:avLst/>
          </a:prstGeom>
        </p:spPr>
      </p:pic>
      <p:pic>
        <p:nvPicPr>
          <p:cNvPr id="5" name="Graphic 4" descr="Tick with solid fill">
            <a:extLst>
              <a:ext uri="{FF2B5EF4-FFF2-40B4-BE49-F238E27FC236}">
                <a16:creationId xmlns:a16="http://schemas.microsoft.com/office/drawing/2014/main" id="{ECBB67CE-0B9D-551B-87A7-9A29745DB9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70986" y="3991871"/>
            <a:ext cx="342900" cy="342900"/>
          </a:xfrm>
          <a:prstGeom prst="rect">
            <a:avLst/>
          </a:prstGeom>
        </p:spPr>
      </p:pic>
      <p:pic>
        <p:nvPicPr>
          <p:cNvPr id="6" name="Graphic 5" descr="Tick with solid fill">
            <a:extLst>
              <a:ext uri="{FF2B5EF4-FFF2-40B4-BE49-F238E27FC236}">
                <a16:creationId xmlns:a16="http://schemas.microsoft.com/office/drawing/2014/main" id="{4F166F80-8112-FE0C-857B-CB91644D6C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88750" y="3086100"/>
            <a:ext cx="342900" cy="342900"/>
          </a:xfrm>
          <a:prstGeom prst="rect">
            <a:avLst/>
          </a:prstGeom>
        </p:spPr>
      </p:pic>
    </p:spTree>
    <p:extLst>
      <p:ext uri="{BB962C8B-B14F-4D97-AF65-F5344CB8AC3E}">
        <p14:creationId xmlns:p14="http://schemas.microsoft.com/office/powerpoint/2010/main" val="13512354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179FD-9119-3883-C2B7-88394C492CCF}"/>
              </a:ext>
            </a:extLst>
          </p:cNvPr>
          <p:cNvSpPr>
            <a:spLocks noGrp="1"/>
          </p:cNvSpPr>
          <p:nvPr>
            <p:ph type="title"/>
          </p:nvPr>
        </p:nvSpPr>
        <p:spPr/>
        <p:txBody>
          <a:bodyPr/>
          <a:lstStyle/>
          <a:p>
            <a:r>
              <a:rPr lang="en-US" sz="2800" b="1" dirty="0"/>
              <a:t>Examination Question</a:t>
            </a:r>
            <a:endParaRPr lang="en-US" dirty="0"/>
          </a:p>
        </p:txBody>
      </p:sp>
      <p:sp>
        <p:nvSpPr>
          <p:cNvPr id="3" name="Content Placeholder 2">
            <a:extLst>
              <a:ext uri="{FF2B5EF4-FFF2-40B4-BE49-F238E27FC236}">
                <a16:creationId xmlns:a16="http://schemas.microsoft.com/office/drawing/2014/main" id="{33471F31-5404-4294-7F7A-8D2DA621BA35}"/>
              </a:ext>
            </a:extLst>
          </p:cNvPr>
          <p:cNvSpPr>
            <a:spLocks noGrp="1"/>
          </p:cNvSpPr>
          <p:nvPr>
            <p:ph idx="1"/>
          </p:nvPr>
        </p:nvSpPr>
        <p:spPr/>
        <p:txBody>
          <a:bodyPr/>
          <a:lstStyle/>
          <a:p>
            <a:r>
              <a:rPr lang="en-GB" b="1" dirty="0">
                <a:solidFill>
                  <a:srgbClr val="004BD3"/>
                </a:solidFill>
                <a:effectLst/>
                <a:latin typeface="Arial" panose="020B0604020202020204" pitchFamily="34" charset="0"/>
              </a:rPr>
              <a:t>The derivative claim procedure </a:t>
            </a:r>
            <a:endParaRPr lang="en-GB" dirty="0">
              <a:solidFill>
                <a:srgbClr val="004BD3"/>
              </a:solidFill>
              <a:effectLst/>
            </a:endParaRPr>
          </a:p>
          <a:p>
            <a:r>
              <a:rPr lang="en-GB" dirty="0">
                <a:solidFill>
                  <a:srgbClr val="004BD3"/>
                </a:solidFill>
                <a:effectLst/>
                <a:latin typeface="ArialMT"/>
              </a:rPr>
              <a:t>Section 261(1) provides that the permission of the court is required to bring a claim. Permission is not easily obtained. The process for determining whether permission is granted requires the application of a two stage test: </a:t>
            </a:r>
            <a:endParaRPr lang="en-GB" dirty="0">
              <a:solidFill>
                <a:srgbClr val="004BD3"/>
              </a:solidFill>
              <a:effectLst/>
            </a:endParaRPr>
          </a:p>
          <a:p>
            <a:r>
              <a:rPr lang="en-GB" dirty="0">
                <a:solidFill>
                  <a:srgbClr val="004BD3"/>
                </a:solidFill>
                <a:effectLst/>
                <a:latin typeface="ArialMT"/>
              </a:rPr>
              <a:t>Stage 1: The claimant must establish that there is a </a:t>
            </a:r>
            <a:r>
              <a:rPr lang="en-GB" i="1" dirty="0">
                <a:solidFill>
                  <a:srgbClr val="004BD3"/>
                </a:solidFill>
                <a:effectLst/>
                <a:latin typeface="Arial" panose="020B0604020202020204" pitchFamily="34" charset="0"/>
              </a:rPr>
              <a:t>prima facie </a:t>
            </a:r>
            <a:r>
              <a:rPr lang="en-GB" dirty="0">
                <a:solidFill>
                  <a:srgbClr val="004BD3"/>
                </a:solidFill>
                <a:effectLst/>
                <a:latin typeface="ArialMT"/>
              </a:rPr>
              <a:t>case to answer. This test is intended to screen out vexatious claims. It is likely to be established on the facts as there are several breaches of duty and a financial loss to the company. </a:t>
            </a:r>
            <a:endParaRPr lang="en-GB" dirty="0">
              <a:solidFill>
                <a:srgbClr val="004BD3"/>
              </a:solidFill>
              <a:effectLst/>
            </a:endParaRPr>
          </a:p>
          <a:p>
            <a:r>
              <a:rPr lang="en-GB" dirty="0">
                <a:solidFill>
                  <a:srgbClr val="004BD3"/>
                </a:solidFill>
                <a:effectLst/>
                <a:latin typeface="ArialMT"/>
              </a:rPr>
              <a:t>Stage 2: If the first stage is satisfied then the case will proceed to a hearing. The court will consider several factors under s.263(3) including whether a director acting in accordance with s.172 would pursue the claim and whether the breach complained of has been ratified by the members. </a:t>
            </a:r>
            <a:endParaRPr lang="en-GB" dirty="0">
              <a:solidFill>
                <a:srgbClr val="004BD3"/>
              </a:solidFill>
              <a:effectLst/>
            </a:endParaRPr>
          </a:p>
          <a:p>
            <a:endParaRPr lang="en-US" dirty="0"/>
          </a:p>
        </p:txBody>
      </p:sp>
      <p:pic>
        <p:nvPicPr>
          <p:cNvPr id="4" name="Graphic 3" descr="Tick with solid fill">
            <a:extLst>
              <a:ext uri="{FF2B5EF4-FFF2-40B4-BE49-F238E27FC236}">
                <a16:creationId xmlns:a16="http://schemas.microsoft.com/office/drawing/2014/main" id="{DD7403D3-A1AC-A00E-927A-F05F65D26B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3622" y="2576891"/>
            <a:ext cx="342900" cy="342900"/>
          </a:xfrm>
          <a:prstGeom prst="rect">
            <a:avLst/>
          </a:prstGeom>
        </p:spPr>
      </p:pic>
      <p:pic>
        <p:nvPicPr>
          <p:cNvPr id="6" name="Graphic 5" descr="Tick with solid fill">
            <a:extLst>
              <a:ext uri="{FF2B5EF4-FFF2-40B4-BE49-F238E27FC236}">
                <a16:creationId xmlns:a16="http://schemas.microsoft.com/office/drawing/2014/main" id="{4F166F80-8112-FE0C-857B-CB91644D6C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71158" y="3662741"/>
            <a:ext cx="342900" cy="342900"/>
          </a:xfrm>
          <a:prstGeom prst="rect">
            <a:avLst/>
          </a:prstGeom>
        </p:spPr>
      </p:pic>
      <p:pic>
        <p:nvPicPr>
          <p:cNvPr id="7" name="Graphic 6" descr="Tick with solid fill">
            <a:extLst>
              <a:ext uri="{FF2B5EF4-FFF2-40B4-BE49-F238E27FC236}">
                <a16:creationId xmlns:a16="http://schemas.microsoft.com/office/drawing/2014/main" id="{0E361801-D9BC-DB3C-60B5-8A14FECA8D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47102" y="4844204"/>
            <a:ext cx="342900" cy="342900"/>
          </a:xfrm>
          <a:prstGeom prst="rect">
            <a:avLst/>
          </a:prstGeom>
        </p:spPr>
      </p:pic>
    </p:spTree>
    <p:extLst>
      <p:ext uri="{BB962C8B-B14F-4D97-AF65-F5344CB8AC3E}">
        <p14:creationId xmlns:p14="http://schemas.microsoft.com/office/powerpoint/2010/main" val="12413905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179FD-9119-3883-C2B7-88394C492CCF}"/>
              </a:ext>
            </a:extLst>
          </p:cNvPr>
          <p:cNvSpPr>
            <a:spLocks noGrp="1"/>
          </p:cNvSpPr>
          <p:nvPr>
            <p:ph type="title"/>
          </p:nvPr>
        </p:nvSpPr>
        <p:spPr/>
        <p:txBody>
          <a:bodyPr/>
          <a:lstStyle/>
          <a:p>
            <a:r>
              <a:rPr lang="en-US" sz="2800" b="1" dirty="0"/>
              <a:t>Examination Question</a:t>
            </a:r>
            <a:endParaRPr lang="en-US" dirty="0"/>
          </a:p>
        </p:txBody>
      </p:sp>
      <p:sp>
        <p:nvSpPr>
          <p:cNvPr id="3" name="Content Placeholder 2">
            <a:extLst>
              <a:ext uri="{FF2B5EF4-FFF2-40B4-BE49-F238E27FC236}">
                <a16:creationId xmlns:a16="http://schemas.microsoft.com/office/drawing/2014/main" id="{33471F31-5404-4294-7F7A-8D2DA621BA35}"/>
              </a:ext>
            </a:extLst>
          </p:cNvPr>
          <p:cNvSpPr>
            <a:spLocks noGrp="1"/>
          </p:cNvSpPr>
          <p:nvPr>
            <p:ph idx="1"/>
          </p:nvPr>
        </p:nvSpPr>
        <p:spPr/>
        <p:txBody>
          <a:bodyPr/>
          <a:lstStyle/>
          <a:p>
            <a:r>
              <a:rPr lang="en-GB" sz="1800" dirty="0">
                <a:solidFill>
                  <a:srgbClr val="004BD3"/>
                </a:solidFill>
                <a:effectLst/>
                <a:latin typeface="ArialMT"/>
              </a:rPr>
              <a:t>As Maria holds only 100 of the company’s 50,000 shares, and the other shareholders are not interested in pursuing a claim, under s.263 the court has discretion to refuse permission if it is satisfied that the act in question could be, and in the circumstances would be likely to be, ratified by the company. This may mean that the application fails the discretionary test. </a:t>
            </a:r>
            <a:endParaRPr lang="en-GB" dirty="0">
              <a:solidFill>
                <a:srgbClr val="004BD3"/>
              </a:solidFill>
              <a:effectLst/>
            </a:endParaRPr>
          </a:p>
          <a:p>
            <a:r>
              <a:rPr lang="en-GB" sz="1800" dirty="0">
                <a:solidFill>
                  <a:srgbClr val="004BD3"/>
                </a:solidFill>
                <a:effectLst/>
                <a:latin typeface="ArialMT"/>
              </a:rPr>
              <a:t>If the claim is allowed to proceed and is successful, then the court will award the remedy it considers appropriate, which may involve the directors repaying the amount of the fine to the company. </a:t>
            </a:r>
          </a:p>
          <a:p>
            <a:r>
              <a:rPr lang="en-GB" sz="1800" dirty="0">
                <a:solidFill>
                  <a:srgbClr val="004BD3"/>
                </a:solidFill>
                <a:effectLst/>
                <a:latin typeface="ArialMT"/>
              </a:rPr>
              <a:t>As the claim is brought on behalf of the company, any compensation awarded will be repaid directly to the company. </a:t>
            </a:r>
          </a:p>
          <a:p>
            <a:r>
              <a:rPr lang="en-GB" sz="1800" i="1" dirty="0">
                <a:solidFill>
                  <a:srgbClr val="004BD3"/>
                </a:solidFill>
                <a:effectLst/>
                <a:latin typeface="ArialMT"/>
              </a:rPr>
              <a:t>Credit can be given for answers which discuss other potential remedies including the unfair prejudice petition and the petition for winding up, but any discussion of them should be very brief and quickly explain their irrelevance. Better answers will quickly identify the unsuitability of these claims in the circumstances. </a:t>
            </a:r>
            <a:endParaRPr lang="en-GB" i="1" dirty="0">
              <a:solidFill>
                <a:srgbClr val="004BD3"/>
              </a:solidFill>
              <a:effectLst/>
            </a:endParaRPr>
          </a:p>
          <a:p>
            <a:endParaRPr lang="en-GB" dirty="0">
              <a:solidFill>
                <a:srgbClr val="004BD3"/>
              </a:solidFill>
              <a:effectLst/>
            </a:endParaRPr>
          </a:p>
          <a:p>
            <a:endParaRPr lang="en-US" dirty="0"/>
          </a:p>
        </p:txBody>
      </p:sp>
      <p:pic>
        <p:nvPicPr>
          <p:cNvPr id="4" name="Graphic 3" descr="Tick with solid fill">
            <a:extLst>
              <a:ext uri="{FF2B5EF4-FFF2-40B4-BE49-F238E27FC236}">
                <a16:creationId xmlns:a16="http://schemas.microsoft.com/office/drawing/2014/main" id="{DD7403D3-A1AC-A00E-927A-F05F65D26B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81954" y="2503149"/>
            <a:ext cx="342900" cy="342900"/>
          </a:xfrm>
          <a:prstGeom prst="rect">
            <a:avLst/>
          </a:prstGeom>
        </p:spPr>
      </p:pic>
      <p:pic>
        <p:nvPicPr>
          <p:cNvPr id="5" name="Graphic 4" descr="Tick with solid fill">
            <a:extLst>
              <a:ext uri="{FF2B5EF4-FFF2-40B4-BE49-F238E27FC236}">
                <a16:creationId xmlns:a16="http://schemas.microsoft.com/office/drawing/2014/main" id="{ECBB67CE-0B9D-551B-87A7-9A29745DB9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87077" y="4005641"/>
            <a:ext cx="342900" cy="342900"/>
          </a:xfrm>
          <a:prstGeom prst="rect">
            <a:avLst/>
          </a:prstGeom>
        </p:spPr>
      </p:pic>
      <p:pic>
        <p:nvPicPr>
          <p:cNvPr id="6" name="Graphic 5" descr="Tick with solid fill">
            <a:extLst>
              <a:ext uri="{FF2B5EF4-FFF2-40B4-BE49-F238E27FC236}">
                <a16:creationId xmlns:a16="http://schemas.microsoft.com/office/drawing/2014/main" id="{4F166F80-8112-FE0C-857B-CB91644D6C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10083" y="3257550"/>
            <a:ext cx="342900" cy="342900"/>
          </a:xfrm>
          <a:prstGeom prst="rect">
            <a:avLst/>
          </a:prstGeom>
        </p:spPr>
      </p:pic>
      <p:pic>
        <p:nvPicPr>
          <p:cNvPr id="7" name="Graphic 6" descr="Tick with solid fill">
            <a:extLst>
              <a:ext uri="{FF2B5EF4-FFF2-40B4-BE49-F238E27FC236}">
                <a16:creationId xmlns:a16="http://schemas.microsoft.com/office/drawing/2014/main" id="{33696864-ED68-FD7B-17B6-BF472E4474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03258" y="5056602"/>
            <a:ext cx="342900" cy="342900"/>
          </a:xfrm>
          <a:prstGeom prst="rect">
            <a:avLst/>
          </a:prstGeom>
        </p:spPr>
      </p:pic>
    </p:spTree>
    <p:extLst>
      <p:ext uri="{BB962C8B-B14F-4D97-AF65-F5344CB8AC3E}">
        <p14:creationId xmlns:p14="http://schemas.microsoft.com/office/powerpoint/2010/main" val="3367073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A5C62F0-23AE-5A4D-BEBD-F70ABF586379}"/>
              </a:ext>
            </a:extLst>
          </p:cNvPr>
          <p:cNvSpPr>
            <a:spLocks noGrp="1"/>
          </p:cNvSpPr>
          <p:nvPr>
            <p:ph type="subTitle" idx="1"/>
          </p:nvPr>
        </p:nvSpPr>
        <p:spPr>
          <a:xfrm>
            <a:off x="368024" y="3664531"/>
            <a:ext cx="9328376" cy="997712"/>
          </a:xfrm>
        </p:spPr>
        <p:txBody>
          <a:bodyPr/>
          <a:lstStyle/>
          <a:p>
            <a:endParaRPr lang="en-US" dirty="0"/>
          </a:p>
        </p:txBody>
      </p:sp>
      <p:sp>
        <p:nvSpPr>
          <p:cNvPr id="5" name="Title 4">
            <a:extLst>
              <a:ext uri="{FF2B5EF4-FFF2-40B4-BE49-F238E27FC236}">
                <a16:creationId xmlns:a16="http://schemas.microsoft.com/office/drawing/2014/main" id="{F12121CF-1636-418F-D696-F99C127D9F00}"/>
              </a:ext>
            </a:extLst>
          </p:cNvPr>
          <p:cNvSpPr>
            <a:spLocks noGrp="1"/>
          </p:cNvSpPr>
          <p:nvPr>
            <p:ph type="ctrTitle"/>
          </p:nvPr>
        </p:nvSpPr>
        <p:spPr/>
        <p:txBody>
          <a:bodyPr/>
          <a:lstStyle/>
          <a:p>
            <a:br>
              <a:rPr lang="en-US" sz="4000" b="1" dirty="0"/>
            </a:br>
            <a:r>
              <a:rPr lang="en-US" sz="4000" b="1" dirty="0"/>
              <a:t>Membership</a:t>
            </a:r>
            <a:endParaRPr lang="en-US" dirty="0"/>
          </a:p>
        </p:txBody>
      </p:sp>
    </p:spTree>
    <p:extLst>
      <p:ext uri="{BB962C8B-B14F-4D97-AF65-F5344CB8AC3E}">
        <p14:creationId xmlns:p14="http://schemas.microsoft.com/office/powerpoint/2010/main" val="34125943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6066B-AC8B-2B4F-A554-4B2479B75A17}"/>
              </a:ext>
            </a:extLst>
          </p:cNvPr>
          <p:cNvSpPr>
            <a:spLocks noGrp="1"/>
          </p:cNvSpPr>
          <p:nvPr>
            <p:ph type="ctrTitle"/>
          </p:nvPr>
        </p:nvSpPr>
        <p:spPr>
          <a:xfrm>
            <a:off x="407368" y="1766055"/>
            <a:ext cx="11040797" cy="1080120"/>
          </a:xfrm>
        </p:spPr>
        <p:txBody>
          <a:bodyPr/>
          <a:lstStyle/>
          <a:p>
            <a:r>
              <a:rPr lang="en-US" dirty="0"/>
              <a:t>Questions?</a:t>
            </a:r>
          </a:p>
        </p:txBody>
      </p:sp>
      <p:sp>
        <p:nvSpPr>
          <p:cNvPr id="4" name="TextBox 3">
            <a:extLst>
              <a:ext uri="{FF2B5EF4-FFF2-40B4-BE49-F238E27FC236}">
                <a16:creationId xmlns:a16="http://schemas.microsoft.com/office/drawing/2014/main" id="{106EF177-5028-4E43-8A26-9F4E4BA5EF6C}"/>
              </a:ext>
            </a:extLst>
          </p:cNvPr>
          <p:cNvSpPr txBox="1"/>
          <p:nvPr/>
        </p:nvSpPr>
        <p:spPr>
          <a:xfrm>
            <a:off x="407368" y="3028890"/>
            <a:ext cx="6097712" cy="400110"/>
          </a:xfrm>
          <a:prstGeom prst="rect">
            <a:avLst/>
          </a:prstGeom>
          <a:noFill/>
        </p:spPr>
        <p:txBody>
          <a:bodyPr wrap="square">
            <a:spAutoFit/>
          </a:bodyPr>
          <a:lstStyle/>
          <a:p>
            <a:r>
              <a:rPr lang="en-GB" sz="2000" b="1" dirty="0">
                <a:solidFill>
                  <a:schemeClr val="bg1"/>
                </a:solidFill>
              </a:rPr>
              <a:t>Visit: </a:t>
            </a:r>
            <a:r>
              <a:rPr lang="en-GB" sz="2000" dirty="0" err="1">
                <a:solidFill>
                  <a:schemeClr val="bg1"/>
                </a:solidFill>
              </a:rPr>
              <a:t>www.cgi.org.uk</a:t>
            </a:r>
            <a:endParaRPr lang="en-GB" sz="2000" dirty="0">
              <a:solidFill>
                <a:schemeClr val="bg1"/>
              </a:solidFill>
            </a:endParaRPr>
          </a:p>
        </p:txBody>
      </p:sp>
      <p:sp>
        <p:nvSpPr>
          <p:cNvPr id="5" name="TextBox 4">
            <a:extLst>
              <a:ext uri="{FF2B5EF4-FFF2-40B4-BE49-F238E27FC236}">
                <a16:creationId xmlns:a16="http://schemas.microsoft.com/office/drawing/2014/main" id="{CC405C97-6341-9CD8-1257-39F3F8273842}"/>
              </a:ext>
            </a:extLst>
          </p:cNvPr>
          <p:cNvSpPr txBox="1"/>
          <p:nvPr/>
        </p:nvSpPr>
        <p:spPr>
          <a:xfrm>
            <a:off x="409080" y="3928995"/>
            <a:ext cx="6096000" cy="923330"/>
          </a:xfrm>
          <a:prstGeom prst="rect">
            <a:avLst/>
          </a:prstGeom>
          <a:noFill/>
        </p:spPr>
        <p:txBody>
          <a:bodyPr wrap="square">
            <a:spAutoFit/>
          </a:bodyPr>
          <a:lstStyle/>
          <a:p>
            <a:r>
              <a:rPr lang="en-US" sz="1800" dirty="0" err="1">
                <a:solidFill>
                  <a:schemeClr val="bg1"/>
                </a:solidFill>
              </a:rPr>
              <a:t>Kcbglobal.net</a:t>
            </a:r>
            <a:endParaRPr lang="en-US" sz="1800" dirty="0">
              <a:solidFill>
                <a:schemeClr val="bg1"/>
              </a:solidFill>
            </a:endParaRPr>
          </a:p>
          <a:p>
            <a:endParaRPr lang="en-US" dirty="0">
              <a:solidFill>
                <a:schemeClr val="bg1"/>
              </a:solidFill>
            </a:endParaRPr>
          </a:p>
          <a:p>
            <a:r>
              <a:rPr lang="en-US" sz="1800" dirty="0" err="1">
                <a:solidFill>
                  <a:schemeClr val="bg1"/>
                </a:solidFill>
              </a:rPr>
              <a:t>Linkedin</a:t>
            </a:r>
            <a:r>
              <a:rPr lang="en-US" sz="1800" dirty="0">
                <a:solidFill>
                  <a:schemeClr val="bg1"/>
                </a:solidFill>
              </a:rPr>
              <a:t>: </a:t>
            </a:r>
            <a:r>
              <a:rPr lang="en-US" sz="1800" dirty="0" err="1">
                <a:solidFill>
                  <a:schemeClr val="bg1"/>
                </a:solidFill>
              </a:rPr>
              <a:t>KCBGlobal</a:t>
            </a:r>
            <a:endParaRPr lang="en-US" sz="1800" dirty="0">
              <a:solidFill>
                <a:schemeClr val="bg1"/>
              </a:solidFill>
            </a:endParaRPr>
          </a:p>
        </p:txBody>
      </p:sp>
      <p:sp>
        <p:nvSpPr>
          <p:cNvPr id="6" name="TextBox 5">
            <a:extLst>
              <a:ext uri="{FF2B5EF4-FFF2-40B4-BE49-F238E27FC236}">
                <a16:creationId xmlns:a16="http://schemas.microsoft.com/office/drawing/2014/main" id="{B6EC0658-DEA4-4BDF-4705-432EFBBB600F}"/>
              </a:ext>
            </a:extLst>
          </p:cNvPr>
          <p:cNvSpPr txBox="1"/>
          <p:nvPr/>
        </p:nvSpPr>
        <p:spPr>
          <a:xfrm>
            <a:off x="9420251" y="5467842"/>
            <a:ext cx="2183130" cy="369332"/>
          </a:xfrm>
          <a:prstGeom prst="rect">
            <a:avLst/>
          </a:prstGeom>
          <a:noFill/>
        </p:spPr>
        <p:txBody>
          <a:bodyPr wrap="square" rtlCol="0">
            <a:spAutoFit/>
          </a:bodyPr>
          <a:lstStyle/>
          <a:p>
            <a:r>
              <a:rPr lang="en-US" dirty="0">
                <a:solidFill>
                  <a:schemeClr val="bg1"/>
                </a:solidFill>
              </a:rPr>
              <a:t>In association with</a:t>
            </a:r>
          </a:p>
        </p:txBody>
      </p:sp>
      <p:pic>
        <p:nvPicPr>
          <p:cNvPr id="7" name="Picture 6" descr="A picture containing text, clipart, vector graphics&#10;&#10;Description automatically generated">
            <a:extLst>
              <a:ext uri="{FF2B5EF4-FFF2-40B4-BE49-F238E27FC236}">
                <a16:creationId xmlns:a16="http://schemas.microsoft.com/office/drawing/2014/main" id="{9978332D-DC3C-1FB2-57AC-B7C15E1DEFD9}"/>
              </a:ext>
            </a:extLst>
          </p:cNvPr>
          <p:cNvPicPr>
            <a:picLocks noChangeAspect="1"/>
          </p:cNvPicPr>
          <p:nvPr/>
        </p:nvPicPr>
        <p:blipFill>
          <a:blip r:embed="rId2"/>
          <a:stretch>
            <a:fillRect/>
          </a:stretch>
        </p:blipFill>
        <p:spPr>
          <a:xfrm>
            <a:off x="9342018" y="5935146"/>
            <a:ext cx="2261363" cy="562610"/>
          </a:xfrm>
          <a:prstGeom prst="rect">
            <a:avLst/>
          </a:prstGeom>
        </p:spPr>
      </p:pic>
    </p:spTree>
    <p:extLst>
      <p:ext uri="{BB962C8B-B14F-4D97-AF65-F5344CB8AC3E}">
        <p14:creationId xmlns:p14="http://schemas.microsoft.com/office/powerpoint/2010/main" val="925835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310B-E309-A6F7-EF2C-BA47BECD6A49}"/>
              </a:ext>
            </a:extLst>
          </p:cNvPr>
          <p:cNvSpPr>
            <a:spLocks noGrp="1"/>
          </p:cNvSpPr>
          <p:nvPr>
            <p:ph type="title"/>
          </p:nvPr>
        </p:nvSpPr>
        <p:spPr/>
        <p:txBody>
          <a:bodyPr/>
          <a:lstStyle/>
          <a:p>
            <a:pPr algn="l"/>
            <a:r>
              <a:rPr lang="en-US" sz="3200" b="1" dirty="0">
                <a:solidFill>
                  <a:srgbClr val="004BD3"/>
                </a:solidFill>
              </a:rPr>
              <a:t>Agenda</a:t>
            </a:r>
          </a:p>
        </p:txBody>
      </p:sp>
      <p:sp>
        <p:nvSpPr>
          <p:cNvPr id="3" name="Content Placeholder 2">
            <a:extLst>
              <a:ext uri="{FF2B5EF4-FFF2-40B4-BE49-F238E27FC236}">
                <a16:creationId xmlns:a16="http://schemas.microsoft.com/office/drawing/2014/main" id="{B2EAC9D0-7F72-040E-8A0D-40AB97843E6F}"/>
              </a:ext>
            </a:extLst>
          </p:cNvPr>
          <p:cNvSpPr>
            <a:spLocks noGrp="1"/>
          </p:cNvSpPr>
          <p:nvPr>
            <p:ph idx="1"/>
          </p:nvPr>
        </p:nvSpPr>
        <p:spPr>
          <a:xfrm>
            <a:off x="431800" y="1492431"/>
            <a:ext cx="8229600" cy="4469130"/>
          </a:xfrm>
        </p:spPr>
        <p:txBody>
          <a:bodyPr>
            <a:normAutofit/>
          </a:bodyPr>
          <a:lstStyle/>
          <a:p>
            <a:pPr marL="285750" indent="-285750">
              <a:buFont typeface="Arial" panose="020B0604020202020204" pitchFamily="34" charset="0"/>
              <a:buChar char="•"/>
            </a:pPr>
            <a:r>
              <a:rPr lang="en-GB" sz="2000" dirty="0">
                <a:solidFill>
                  <a:srgbClr val="004BD3"/>
                </a:solidFill>
                <a:effectLst/>
                <a:latin typeface="ArialMT"/>
              </a:rPr>
              <a:t>What is a member? </a:t>
            </a:r>
            <a:endParaRPr lang="en-GB" sz="2000" dirty="0">
              <a:solidFill>
                <a:srgbClr val="004BD3"/>
              </a:solidFill>
              <a:effectLst/>
              <a:latin typeface="FrutigerLTStd"/>
            </a:endParaRPr>
          </a:p>
          <a:p>
            <a:pPr marL="285750" indent="-285750">
              <a:buFont typeface="Arial" panose="020B0604020202020204" pitchFamily="34" charset="0"/>
              <a:buChar char="•"/>
            </a:pPr>
            <a:r>
              <a:rPr lang="en-GB" sz="2000" dirty="0">
                <a:solidFill>
                  <a:srgbClr val="004BD3"/>
                </a:solidFill>
                <a:effectLst/>
                <a:latin typeface="ArialMT"/>
              </a:rPr>
              <a:t>The register of members </a:t>
            </a:r>
            <a:endParaRPr lang="en-GB" sz="2000" dirty="0">
              <a:solidFill>
                <a:srgbClr val="004BD3"/>
              </a:solidFill>
              <a:effectLst/>
              <a:latin typeface="FrutigerLTStd"/>
            </a:endParaRPr>
          </a:p>
          <a:p>
            <a:pPr marL="285750" indent="-285750">
              <a:buFont typeface="Arial" panose="020B0604020202020204" pitchFamily="34" charset="0"/>
              <a:buChar char="•"/>
            </a:pPr>
            <a:r>
              <a:rPr lang="en-GB" sz="2000" dirty="0">
                <a:solidFill>
                  <a:srgbClr val="004BD3"/>
                </a:solidFill>
                <a:effectLst/>
                <a:latin typeface="ArialMT"/>
              </a:rPr>
              <a:t>Transparency and membership </a:t>
            </a:r>
            <a:endParaRPr lang="en-GB" sz="2000" dirty="0">
              <a:solidFill>
                <a:srgbClr val="004BD3"/>
              </a:solidFill>
              <a:effectLst/>
              <a:latin typeface="FrutigerLTStd"/>
            </a:endParaRPr>
          </a:p>
          <a:p>
            <a:pPr marL="285750" indent="-285750">
              <a:buFont typeface="Arial" panose="020B0604020202020204" pitchFamily="34" charset="0"/>
              <a:buChar char="•"/>
            </a:pPr>
            <a:r>
              <a:rPr lang="en-GB" sz="2000" dirty="0">
                <a:solidFill>
                  <a:srgbClr val="004BD3"/>
                </a:solidFill>
                <a:effectLst/>
                <a:latin typeface="ArialMT"/>
              </a:rPr>
              <a:t>Termination of membership </a:t>
            </a:r>
            <a:endParaRPr lang="en-GB" sz="2000" dirty="0">
              <a:solidFill>
                <a:srgbClr val="004BD3"/>
              </a:solidFill>
              <a:effectLst/>
              <a:latin typeface="FrutigerLTStd"/>
            </a:endParaRPr>
          </a:p>
          <a:p>
            <a:endParaRPr lang="en-US" dirty="0"/>
          </a:p>
        </p:txBody>
      </p:sp>
    </p:spTree>
    <p:extLst>
      <p:ext uri="{BB962C8B-B14F-4D97-AF65-F5344CB8AC3E}">
        <p14:creationId xmlns:p14="http://schemas.microsoft.com/office/powerpoint/2010/main" val="3206296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C91D0-C5CA-55F6-81CD-D9855AA1B256}"/>
              </a:ext>
            </a:extLst>
          </p:cNvPr>
          <p:cNvSpPr>
            <a:spLocks noGrp="1"/>
          </p:cNvSpPr>
          <p:nvPr>
            <p:ph type="title"/>
          </p:nvPr>
        </p:nvSpPr>
        <p:spPr/>
        <p:txBody>
          <a:bodyPr/>
          <a:lstStyle/>
          <a:p>
            <a:r>
              <a:rPr lang="en-GB" sz="3200" b="1" dirty="0">
                <a:solidFill>
                  <a:srgbClr val="004BD3"/>
                </a:solidFill>
                <a:effectLst/>
                <a:latin typeface="ArialMT"/>
              </a:rPr>
              <a:t>What is a </a:t>
            </a:r>
            <a:r>
              <a:rPr lang="en-GB" sz="3200" b="1" dirty="0">
                <a:solidFill>
                  <a:srgbClr val="004BD3"/>
                </a:solidFill>
                <a:latin typeface="ArialMT"/>
              </a:rPr>
              <a:t>Member</a:t>
            </a:r>
            <a:r>
              <a:rPr lang="en-GB" sz="3200" b="1" dirty="0">
                <a:solidFill>
                  <a:srgbClr val="004BD3"/>
                </a:solidFill>
                <a:effectLst/>
                <a:latin typeface="ArialMT"/>
              </a:rPr>
              <a:t>? </a:t>
            </a:r>
            <a:endParaRPr lang="en-US" sz="3200" b="1" dirty="0"/>
          </a:p>
        </p:txBody>
      </p:sp>
      <p:sp>
        <p:nvSpPr>
          <p:cNvPr id="3" name="Content Placeholder 2">
            <a:extLst>
              <a:ext uri="{FF2B5EF4-FFF2-40B4-BE49-F238E27FC236}">
                <a16:creationId xmlns:a16="http://schemas.microsoft.com/office/drawing/2014/main" id="{BAF46E71-4536-3D57-17B1-2D6A698560E6}"/>
              </a:ext>
            </a:extLst>
          </p:cNvPr>
          <p:cNvSpPr>
            <a:spLocks noGrp="1"/>
          </p:cNvSpPr>
          <p:nvPr>
            <p:ph idx="1"/>
          </p:nvPr>
        </p:nvSpPr>
        <p:spPr/>
        <p:txBody>
          <a:bodyPr/>
          <a:lstStyle/>
          <a:p>
            <a:pPr marL="300038" indent="-285750">
              <a:buFont typeface="Arial" panose="020B0604020202020204" pitchFamily="34" charset="0"/>
              <a:buChar char="•"/>
            </a:pPr>
            <a:r>
              <a:rPr lang="en-GB" dirty="0">
                <a:solidFill>
                  <a:srgbClr val="004BD3"/>
                </a:solidFill>
                <a:effectLst/>
              </a:rPr>
              <a:t>Upon a company’s registration, the subscribers of the memorandum become members and their names are entered in the register of members (s. 112(1) CA2006). </a:t>
            </a:r>
          </a:p>
          <a:p>
            <a:pPr marL="300038" indent="-285750">
              <a:buFont typeface="Arial" panose="020B0604020202020204" pitchFamily="34" charset="0"/>
              <a:buChar char="•"/>
            </a:pPr>
            <a:r>
              <a:rPr lang="en-GB" dirty="0">
                <a:solidFill>
                  <a:srgbClr val="004BD3"/>
                </a:solidFill>
                <a:effectLst/>
              </a:rPr>
              <a:t>Every other person who agrees to become a member of the company, and whose name is entered in its register of members, is a member of the company (s. 112(2)CA2006). </a:t>
            </a:r>
          </a:p>
          <a:p>
            <a:r>
              <a:rPr lang="en-GB" sz="1800" dirty="0">
                <a:effectLst/>
                <a:latin typeface="ArialMT"/>
              </a:rPr>
              <a:t> </a:t>
            </a:r>
          </a:p>
          <a:p>
            <a:endParaRPr lang="en-US" dirty="0"/>
          </a:p>
        </p:txBody>
      </p:sp>
    </p:spTree>
    <p:extLst>
      <p:ext uri="{BB962C8B-B14F-4D97-AF65-F5344CB8AC3E}">
        <p14:creationId xmlns:p14="http://schemas.microsoft.com/office/powerpoint/2010/main" val="994219848"/>
      </p:ext>
    </p:extLst>
  </p:cSld>
  <p:clrMapOvr>
    <a:masterClrMapping/>
  </p:clrMapOvr>
</p:sld>
</file>

<file path=ppt/theme/theme1.xml><?xml version="1.0" encoding="utf-8"?>
<a:theme xmlns:a="http://schemas.openxmlformats.org/drawingml/2006/main" name="ICSA presentation">
  <a:themeElements>
    <a:clrScheme name="ICSA">
      <a:dk1>
        <a:srgbClr val="000000"/>
      </a:dk1>
      <a:lt1>
        <a:srgbClr val="FFFFFF"/>
      </a:lt1>
      <a:dk2>
        <a:srgbClr val="141B4D"/>
      </a:dk2>
      <a:lt2>
        <a:srgbClr val="97999B"/>
      </a:lt2>
      <a:accent1>
        <a:srgbClr val="0077C8"/>
      </a:accent1>
      <a:accent2>
        <a:srgbClr val="75787B"/>
      </a:accent2>
      <a:accent3>
        <a:srgbClr val="007FA3"/>
      </a:accent3>
      <a:accent4>
        <a:srgbClr val="4F758B"/>
      </a:accent4>
      <a:accent5>
        <a:srgbClr val="A3C7D2"/>
      </a:accent5>
      <a:accent6>
        <a:srgbClr val="BA0C2F"/>
      </a:accent6>
      <a:hlink>
        <a:srgbClr val="000000"/>
      </a:hlink>
      <a:folHlink>
        <a:srgbClr val="000000"/>
      </a:folHlink>
    </a:clrScheme>
    <a:fontScheme name="ICSA">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14694</TotalTime>
  <Words>10866</Words>
  <Application>Microsoft Macintosh PowerPoint</Application>
  <PresentationFormat>Widescreen</PresentationFormat>
  <Paragraphs>498</Paragraphs>
  <Slides>70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70</vt:i4>
      </vt:variant>
    </vt:vector>
  </HeadingPairs>
  <TitlesOfParts>
    <vt:vector size="78" baseType="lpstr">
      <vt:lpstr>Arial</vt:lpstr>
      <vt:lpstr>ArialMT</vt:lpstr>
      <vt:lpstr>Calibri</vt:lpstr>
      <vt:lpstr>FrutigerLTStd</vt:lpstr>
      <vt:lpstr>HCo Whitney SSm</vt:lpstr>
      <vt:lpstr>Helvetica</vt:lpstr>
      <vt:lpstr>SymbolMT</vt:lpstr>
      <vt:lpstr>ICSA presentation</vt:lpstr>
      <vt:lpstr>Company Law Examination Revision – Session 3</vt:lpstr>
      <vt:lpstr>Agenda</vt:lpstr>
      <vt:lpstr>Schedule of Sessions</vt:lpstr>
      <vt:lpstr>MyCG</vt:lpstr>
      <vt:lpstr>KCBGglobal.net</vt:lpstr>
      <vt:lpstr>Examination Question Matrix</vt:lpstr>
      <vt:lpstr> Membership</vt:lpstr>
      <vt:lpstr>Agenda</vt:lpstr>
      <vt:lpstr>What is a Member? </vt:lpstr>
      <vt:lpstr>The register of members </vt:lpstr>
      <vt:lpstr>The register of members </vt:lpstr>
      <vt:lpstr>The register of members </vt:lpstr>
      <vt:lpstr>Inspection of the register </vt:lpstr>
      <vt:lpstr>Inspection of the register </vt:lpstr>
      <vt:lpstr>Transparency and membership </vt:lpstr>
      <vt:lpstr>Transparency and membership </vt:lpstr>
      <vt:lpstr>Register of interests disclosed </vt:lpstr>
      <vt:lpstr>The PSC register </vt:lpstr>
      <vt:lpstr>The PSC register </vt:lpstr>
      <vt:lpstr>The register of overseas entities </vt:lpstr>
      <vt:lpstr>Termination of membership </vt:lpstr>
      <vt:lpstr>Questions?</vt:lpstr>
      <vt:lpstr>Examination Question</vt:lpstr>
      <vt:lpstr>Examination Question</vt:lpstr>
      <vt:lpstr>Examination Question</vt:lpstr>
      <vt:lpstr>Examination Question</vt:lpstr>
      <vt:lpstr>Examination Question</vt:lpstr>
      <vt:lpstr>Members’ remedies</vt:lpstr>
      <vt:lpstr>Agenda</vt:lpstr>
      <vt:lpstr>Personal, representative and corporate actions </vt:lpstr>
      <vt:lpstr>The relationship between personal and corporate actions </vt:lpstr>
      <vt:lpstr>The ‘reflective loss’ principle</vt:lpstr>
      <vt:lpstr>The ‘reflective loss’ principle</vt:lpstr>
      <vt:lpstr>Representative actions and Group Litigation Orders </vt:lpstr>
      <vt:lpstr>Representative actions</vt:lpstr>
      <vt:lpstr>Group Litigation Orders</vt:lpstr>
      <vt:lpstr>The derivative claim </vt:lpstr>
      <vt:lpstr>The derivative claim </vt:lpstr>
      <vt:lpstr>The derivative claim </vt:lpstr>
      <vt:lpstr>The derivative claim </vt:lpstr>
      <vt:lpstr>The derivative claim </vt:lpstr>
      <vt:lpstr>The derivative claim </vt:lpstr>
      <vt:lpstr>The derivative claim </vt:lpstr>
      <vt:lpstr>The derivative claim </vt:lpstr>
      <vt:lpstr>The derivative claim </vt:lpstr>
      <vt:lpstr>The derivative claim </vt:lpstr>
      <vt:lpstr>The derivative claim </vt:lpstr>
      <vt:lpstr>The derivative claim </vt:lpstr>
      <vt:lpstr>The derivative claim </vt:lpstr>
      <vt:lpstr>The unfair prejudice remedy </vt:lpstr>
      <vt:lpstr>The unfair prejudice remedy </vt:lpstr>
      <vt:lpstr>The unfair prejudice remedy </vt:lpstr>
      <vt:lpstr>The unfair prejudice remedy </vt:lpstr>
      <vt:lpstr>The unfair prejudice remedy </vt:lpstr>
      <vt:lpstr>The unfair prejudice remedy </vt:lpstr>
      <vt:lpstr>Winding up</vt:lpstr>
      <vt:lpstr>The petition for winding up </vt:lpstr>
      <vt:lpstr>The petition for winding up </vt:lpstr>
      <vt:lpstr>The petition for winding up </vt:lpstr>
      <vt:lpstr>The petition for winding up </vt:lpstr>
      <vt:lpstr>The petition for winding up </vt:lpstr>
      <vt:lpstr>The petition for winding up </vt:lpstr>
      <vt:lpstr>The petition for winding up </vt:lpstr>
      <vt:lpstr>Questions?</vt:lpstr>
      <vt:lpstr>Examination Question</vt:lpstr>
      <vt:lpstr>Examination Question</vt:lpstr>
      <vt:lpstr>Examination Question</vt:lpstr>
      <vt:lpstr>Examination Question</vt:lpstr>
      <vt:lpstr>Examination Question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chartered</dc:title>
  <dc:creator>Neill McWilliams</dc:creator>
  <cp:lastModifiedBy>Neill McWilliams</cp:lastModifiedBy>
  <cp:revision>56</cp:revision>
  <dcterms:created xsi:type="dcterms:W3CDTF">2022-10-20T12:20:49Z</dcterms:created>
  <dcterms:modified xsi:type="dcterms:W3CDTF">2023-10-25T14:27:05Z</dcterms:modified>
</cp:coreProperties>
</file>