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3"/>
  </p:notesMasterIdLst>
  <p:sldIdLst>
    <p:sldId id="345" r:id="rId2"/>
    <p:sldId id="358" r:id="rId3"/>
    <p:sldId id="389" r:id="rId4"/>
    <p:sldId id="526" r:id="rId5"/>
    <p:sldId id="527" r:id="rId6"/>
    <p:sldId id="369" r:id="rId7"/>
    <p:sldId id="360" r:id="rId8"/>
    <p:sldId id="294" r:id="rId9"/>
    <p:sldId id="461" r:id="rId10"/>
    <p:sldId id="462" r:id="rId11"/>
    <p:sldId id="307" r:id="rId12"/>
    <p:sldId id="463" r:id="rId13"/>
    <p:sldId id="464" r:id="rId14"/>
    <p:sldId id="465" r:id="rId15"/>
    <p:sldId id="466" r:id="rId16"/>
    <p:sldId id="467" r:id="rId17"/>
    <p:sldId id="476" r:id="rId18"/>
    <p:sldId id="477" r:id="rId19"/>
    <p:sldId id="483" r:id="rId20"/>
    <p:sldId id="535" r:id="rId21"/>
    <p:sldId id="469" r:id="rId22"/>
    <p:sldId id="481" r:id="rId23"/>
    <p:sldId id="482" r:id="rId24"/>
    <p:sldId id="470" r:id="rId25"/>
    <p:sldId id="536" r:id="rId26"/>
    <p:sldId id="471" r:id="rId27"/>
    <p:sldId id="472" r:id="rId28"/>
    <p:sldId id="474" r:id="rId29"/>
    <p:sldId id="458" r:id="rId30"/>
    <p:sldId id="542" r:id="rId31"/>
    <p:sldId id="543" r:id="rId32"/>
    <p:sldId id="361" r:id="rId33"/>
    <p:sldId id="402" r:id="rId34"/>
    <p:sldId id="528" r:id="rId35"/>
    <p:sldId id="529" r:id="rId36"/>
    <p:sldId id="530" r:id="rId37"/>
    <p:sldId id="524" r:id="rId38"/>
    <p:sldId id="531" r:id="rId39"/>
    <p:sldId id="532" r:id="rId40"/>
    <p:sldId id="533" r:id="rId41"/>
    <p:sldId id="493" r:id="rId42"/>
    <p:sldId id="495" r:id="rId43"/>
    <p:sldId id="496" r:id="rId44"/>
    <p:sldId id="544" r:id="rId45"/>
    <p:sldId id="499" r:id="rId46"/>
    <p:sldId id="502" r:id="rId47"/>
    <p:sldId id="503" r:id="rId48"/>
    <p:sldId id="504" r:id="rId49"/>
    <p:sldId id="507" r:id="rId50"/>
    <p:sldId id="508" r:id="rId51"/>
    <p:sldId id="509" r:id="rId52"/>
    <p:sldId id="510" r:id="rId53"/>
    <p:sldId id="511" r:id="rId54"/>
    <p:sldId id="460" r:id="rId55"/>
    <p:sldId id="451" r:id="rId56"/>
    <p:sldId id="539" r:id="rId57"/>
    <p:sldId id="540" r:id="rId58"/>
    <p:sldId id="537" r:id="rId59"/>
    <p:sldId id="541" r:id="rId60"/>
    <p:sldId id="538" r:id="rId61"/>
    <p:sldId id="45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D3"/>
    <a:srgbClr val="FF9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75775"/>
  </p:normalViewPr>
  <p:slideViewPr>
    <p:cSldViewPr snapToGrid="0">
      <p:cViewPr varScale="1">
        <p:scale>
          <a:sx n="87" d="100"/>
          <a:sy n="87" d="100"/>
        </p:scale>
        <p:origin x="14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D1F97-9E90-734A-8216-A06AE012FCD3}"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5E2A2-E8E7-8245-97DF-D3F7E978A3D1}" type="slidenum">
              <a:rPr lang="en-US" smtClean="0"/>
              <a:t>‹#›</a:t>
            </a:fld>
            <a:endParaRPr lang="en-US"/>
          </a:p>
        </p:txBody>
      </p:sp>
    </p:spTree>
    <p:extLst>
      <p:ext uri="{BB962C8B-B14F-4D97-AF65-F5344CB8AC3E}">
        <p14:creationId xmlns:p14="http://schemas.microsoft.com/office/powerpoint/2010/main" val="100237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called a director who is not and someone not call a director who is. </a:t>
            </a:r>
          </a:p>
        </p:txBody>
      </p:sp>
      <p:sp>
        <p:nvSpPr>
          <p:cNvPr id="4" name="Slide Number Placeholder 3"/>
          <p:cNvSpPr>
            <a:spLocks noGrp="1"/>
          </p:cNvSpPr>
          <p:nvPr>
            <p:ph type="sldNum" sz="quarter" idx="5"/>
          </p:nvPr>
        </p:nvSpPr>
        <p:spPr/>
        <p:txBody>
          <a:bodyPr/>
          <a:lstStyle/>
          <a:p>
            <a:fld id="{5925E2A2-E8E7-8245-97DF-D3F7E978A3D1}" type="slidenum">
              <a:rPr lang="en-US" smtClean="0"/>
              <a:t>9</a:t>
            </a:fld>
            <a:endParaRPr lang="en-US"/>
          </a:p>
        </p:txBody>
      </p:sp>
    </p:spTree>
    <p:extLst>
      <p:ext uri="{BB962C8B-B14F-4D97-AF65-F5344CB8AC3E}">
        <p14:creationId xmlns:p14="http://schemas.microsoft.com/office/powerpoint/2010/main" val="88281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 2006 has little to say regarding a board’s structure and composition, meaning that the topic of board structure and composition is largely based on commercial and governance needs, as opposed to complying with legal obligations. As a result, the Corporate Governance module will discuss board structure and composition in more detail, but it is worth discussing some basic issues here.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20</a:t>
            </a:fld>
            <a:endParaRPr lang="en-US"/>
          </a:p>
        </p:txBody>
      </p:sp>
    </p:spTree>
    <p:extLst>
      <p:ext uri="{BB962C8B-B14F-4D97-AF65-F5344CB8AC3E}">
        <p14:creationId xmlns:p14="http://schemas.microsoft.com/office/powerpoint/2010/main" val="92488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Quoted companies must prepare a remuneration report, which contains extensive details regarding the directors’ remuneration. This report forms part of the company’s annual report and so is discussed more in Chapter 14. </a:t>
            </a:r>
            <a:endParaRPr lang="en-GB" sz="800" dirty="0"/>
          </a:p>
          <a:p>
            <a:r>
              <a:rPr lang="en-GB" sz="1200" dirty="0">
                <a:effectLst/>
                <a:latin typeface="ArialMT"/>
              </a:rPr>
              <a:t>Finally, companies whose securities are listed must disclose additional remuneration-related information (e.g. details of any long-term incentive schemes) in order to comply with the Listing Rules (LR 9.8.4). Companies with a premium listing will also need to comply or explain against the disclosure-related Principles and Provisions in the UK Corporate Governance Code. </a:t>
            </a:r>
            <a:endParaRPr lang="en-GB" sz="800"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23</a:t>
            </a:fld>
            <a:endParaRPr lang="en-US"/>
          </a:p>
        </p:txBody>
      </p:sp>
    </p:spTree>
    <p:extLst>
      <p:ext uri="{BB962C8B-B14F-4D97-AF65-F5344CB8AC3E}">
        <p14:creationId xmlns:p14="http://schemas.microsoft.com/office/powerpoint/2010/main" val="202589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general rule is that a resigning director vacates office as soon as he notifies the company of his resignation (</a:t>
            </a:r>
            <a:r>
              <a:rPr lang="en-GB" sz="1200" i="1" dirty="0">
                <a:effectLst/>
                <a:latin typeface="Arial" panose="020B0604020202020204" pitchFamily="34" charset="0"/>
              </a:rPr>
              <a:t>OBC Caspian Ltd v Thorp </a:t>
            </a:r>
            <a:r>
              <a:rPr lang="en-GB" sz="1200" dirty="0">
                <a:effectLst/>
                <a:latin typeface="ArialMT"/>
              </a:rPr>
              <a:t>(1998) SLT 653), but it is common for a period of notice to be specified in the director’s service contract. If the service contact provides for no notice period, a requirement to provide reasonable notice will be implied into the contract (</a:t>
            </a:r>
            <a:r>
              <a:rPr lang="en-GB" sz="1200" i="1" dirty="0">
                <a:effectLst/>
                <a:latin typeface="Arial" panose="020B0604020202020204" pitchFamily="34" charset="0"/>
              </a:rPr>
              <a:t>CMS Dolphin Ltd v </a:t>
            </a:r>
            <a:r>
              <a:rPr lang="en-GB" sz="1200" i="1" dirty="0" err="1">
                <a:effectLst/>
                <a:latin typeface="Arial" panose="020B0604020202020204" pitchFamily="34" charset="0"/>
              </a:rPr>
              <a:t>Simonet</a:t>
            </a:r>
            <a:r>
              <a:rPr lang="en-GB" sz="1200" i="1" dirty="0">
                <a:effectLst/>
                <a:latin typeface="Arial" panose="020B0604020202020204" pitchFamily="34" charset="0"/>
              </a:rPr>
              <a:t> </a:t>
            </a:r>
            <a:r>
              <a:rPr lang="en-GB" sz="1200" dirty="0">
                <a:effectLst/>
                <a:latin typeface="ArialMT"/>
              </a:rPr>
              <a:t>[2002] BCC 600 (Ch)).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24</a:t>
            </a:fld>
            <a:endParaRPr lang="en-US"/>
          </a:p>
        </p:txBody>
      </p:sp>
    </p:spTree>
    <p:extLst>
      <p:ext uri="{BB962C8B-B14F-4D97-AF65-F5344CB8AC3E}">
        <p14:creationId xmlns:p14="http://schemas.microsoft.com/office/powerpoint/2010/main" val="427921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MT"/>
              </a:rPr>
              <a:t>The CA 2006 does not require retirement by rotation, but a company’s articles may.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25</a:t>
            </a:fld>
            <a:endParaRPr lang="en-US"/>
          </a:p>
        </p:txBody>
      </p:sp>
    </p:spTree>
    <p:extLst>
      <p:ext uri="{BB962C8B-B14F-4D97-AF65-F5344CB8AC3E}">
        <p14:creationId xmlns:p14="http://schemas.microsoft.com/office/powerpoint/2010/main" val="157884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30</a:t>
            </a:fld>
            <a:endParaRPr lang="en-US"/>
          </a:p>
        </p:txBody>
      </p:sp>
    </p:spTree>
    <p:extLst>
      <p:ext uri="{BB962C8B-B14F-4D97-AF65-F5344CB8AC3E}">
        <p14:creationId xmlns:p14="http://schemas.microsoft.com/office/powerpoint/2010/main" val="312759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A significant amount of power is concentrated in the directors, and there is a danger that the directors will use this power in a way that benefits themselves (often at the company’s expense). One of the principal ways that such conduct is discouraged is by subjecting directors to a range of general duties, as well as requiring member approval for certain transactions involving directors.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33</a:t>
            </a:fld>
            <a:endParaRPr lang="en-US"/>
          </a:p>
        </p:txBody>
      </p:sp>
    </p:spTree>
    <p:extLst>
      <p:ext uri="{BB962C8B-B14F-4D97-AF65-F5344CB8AC3E}">
        <p14:creationId xmlns:p14="http://schemas.microsoft.com/office/powerpoint/2010/main" val="182279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a:t>
            </a:r>
            <a:r>
              <a:rPr lang="en-GB" sz="1200" dirty="0">
                <a:effectLst/>
                <a:latin typeface="ArialMT"/>
              </a:rPr>
              <a:t>the law relating to directors’ duties was primarily found in case law spanning back over 150 years. To improve accessibility and to bring certain duties up to date, it was decided that the law relating to directors’ duties would be partially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34</a:t>
            </a:fld>
            <a:endParaRPr lang="en-US"/>
          </a:p>
        </p:txBody>
      </p:sp>
    </p:spTree>
    <p:extLst>
      <p:ext uri="{BB962C8B-B14F-4D97-AF65-F5344CB8AC3E}">
        <p14:creationId xmlns:p14="http://schemas.microsoft.com/office/powerpoint/2010/main" val="129631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The reason why the courts focus on the substantial purpose is because the directors often exercise their powers for multiple purposes, with some being proper and others being improper. The courts will not</a:t>
            </a:r>
            <a:br>
              <a:rPr lang="en-GB" sz="1200" dirty="0">
                <a:effectLst/>
                <a:latin typeface="ArialMT"/>
              </a:rPr>
            </a:br>
            <a:r>
              <a:rPr lang="en-GB" sz="1200" dirty="0">
                <a:effectLst/>
                <a:latin typeface="ArialMT"/>
              </a:rPr>
              <a:t>seek to balance the proper and improper purposes. As the following case shows, it is the propriety of the substantial or dominant purpose that will determine if a breach of duty has occurred. If the substantial purpose is proper, no breach of s. 171(b) will occur, even if subservient improper purposes exist, or vice versa.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38</a:t>
            </a:fld>
            <a:endParaRPr lang="en-US"/>
          </a:p>
        </p:txBody>
      </p:sp>
    </p:spTree>
    <p:extLst>
      <p:ext uri="{BB962C8B-B14F-4D97-AF65-F5344CB8AC3E}">
        <p14:creationId xmlns:p14="http://schemas.microsoft.com/office/powerpoint/2010/main" val="174617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Prior to the enactment of the CA 2006, directors were under a duty to act </a:t>
            </a:r>
            <a:r>
              <a:rPr lang="en-GB" sz="1200" i="1" dirty="0">
                <a:effectLst/>
                <a:latin typeface="Arial" panose="020B0604020202020204" pitchFamily="34" charset="0"/>
              </a:rPr>
              <a:t>bona fide </a:t>
            </a:r>
            <a:r>
              <a:rPr lang="en-GB" sz="1200" dirty="0">
                <a:effectLst/>
                <a:latin typeface="ArialMT"/>
              </a:rPr>
              <a:t>in the interests of the company (</a:t>
            </a:r>
            <a:r>
              <a:rPr lang="en-GB" sz="1200" i="1" dirty="0">
                <a:effectLst/>
                <a:latin typeface="Arial" panose="020B0604020202020204" pitchFamily="34" charset="0"/>
              </a:rPr>
              <a:t>Re Smith and Fawcett Ltd </a:t>
            </a:r>
            <a:r>
              <a:rPr lang="en-GB" sz="1200" dirty="0">
                <a:effectLst/>
                <a:latin typeface="ArialMT"/>
              </a:rPr>
              <a:t>[1942] Ch 304 (CA)). This duty has now been replaced by the duty in s. 172(1), which provides that ‘[a]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39</a:t>
            </a:fld>
            <a:endParaRPr lang="en-US"/>
          </a:p>
        </p:txBody>
      </p:sp>
    </p:spTree>
    <p:extLst>
      <p:ext uri="{BB962C8B-B14F-4D97-AF65-F5344CB8AC3E}">
        <p14:creationId xmlns:p14="http://schemas.microsoft.com/office/powerpoint/2010/main" val="198519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The inclusion of these factors in s. 172(1) was designed to give effect to the ‘enlightened shareholder value’ approach, which argues that long-term financial gain is best achieved if the company takes into account the interests of wider stakeholder groups in addition to the interests of its members. However, directors need only ‘have regard’ to these factors. Lord Goldsmith made three points regarding this phrase during the passage of the Companies Bill (HL Deb, 9 May 2006, vol 681, cols 845–846): </a:t>
            </a:r>
            <a:endParaRPr lang="en-GB" dirty="0"/>
          </a:p>
          <a:p>
            <a:r>
              <a:rPr lang="en-GB" sz="1200" dirty="0">
                <a:effectLst/>
                <a:latin typeface="ArialMT"/>
              </a:rPr>
              <a:t>• the requirement to have regard to the s. 172(1) factors is subordinate to the principal duty to promote the success of the company for the benefit of its members as a whole;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41</a:t>
            </a:fld>
            <a:endParaRPr lang="en-US"/>
          </a:p>
        </p:txBody>
      </p:sp>
    </p:spTree>
    <p:extLst>
      <p:ext uri="{BB962C8B-B14F-4D97-AF65-F5344CB8AC3E}">
        <p14:creationId xmlns:p14="http://schemas.microsoft.com/office/powerpoint/2010/main" val="2571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9057"/>
                </a:solidFill>
              </a:rPr>
              <a:t>NOT a Director</a:t>
            </a:r>
          </a:p>
          <a:p>
            <a:endParaRPr lang="en-US" b="1" dirty="0">
              <a:solidFill>
                <a:srgbClr val="FF9057"/>
              </a:solidFill>
            </a:endParaRPr>
          </a:p>
          <a:p>
            <a:pPr>
              <a:buFont typeface="Arial" panose="020B0604020202020204" pitchFamily="34" charset="0"/>
              <a:buChar char="•"/>
            </a:pPr>
            <a:r>
              <a:rPr lang="en-GB" sz="1200" dirty="0">
                <a:effectLst/>
                <a:latin typeface="ArialMT"/>
              </a:rPr>
              <a:t>giving advice in a professional capacity; </a:t>
            </a:r>
            <a:endParaRPr lang="en-GB" dirty="0">
              <a:effectLst/>
            </a:endParaRPr>
          </a:p>
          <a:p>
            <a:pPr>
              <a:buFont typeface="Arial" panose="020B0604020202020204" pitchFamily="34" charset="0"/>
              <a:buChar char="•"/>
            </a:pPr>
            <a:r>
              <a:rPr lang="en-GB" sz="1200" b="0" dirty="0">
                <a:effectLst/>
                <a:latin typeface="FrutigerLTStd"/>
              </a:rPr>
              <a:t>–  </a:t>
            </a:r>
            <a:r>
              <a:rPr lang="en-GB" sz="1200" dirty="0">
                <a:effectLst/>
                <a:latin typeface="ArialMT"/>
              </a:rPr>
              <a:t>giving instructions, directions, guidance or advice in the exercise of a function conferred under an enactment; or </a:t>
            </a:r>
            <a:endParaRPr lang="en-GB" dirty="0">
              <a:effectLst/>
            </a:endParaRPr>
          </a:p>
          <a:p>
            <a:pPr>
              <a:buFont typeface="Arial" panose="020B0604020202020204" pitchFamily="34" charset="0"/>
              <a:buChar char="•"/>
            </a:pPr>
            <a:r>
              <a:rPr lang="en-GB" sz="1200" b="0" dirty="0">
                <a:effectLst/>
                <a:latin typeface="FrutigerLTStd"/>
              </a:rPr>
              <a:t>–  </a:t>
            </a:r>
            <a:r>
              <a:rPr lang="en-GB" sz="1200" dirty="0">
                <a:effectLst/>
                <a:latin typeface="ArialMT"/>
              </a:rPr>
              <a:t>giving guidance or advice in a capacity as a Minister of the Crown</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10</a:t>
            </a:fld>
            <a:endParaRPr lang="en-US"/>
          </a:p>
        </p:txBody>
      </p:sp>
    </p:spTree>
    <p:extLst>
      <p:ext uri="{BB962C8B-B14F-4D97-AF65-F5344CB8AC3E}">
        <p14:creationId xmlns:p14="http://schemas.microsoft.com/office/powerpoint/2010/main" val="165219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However, following such instructions will not absolve a director from a breach of the other general duties, notably the duties in ss. 172 and 174. </a:t>
            </a:r>
          </a:p>
          <a:p>
            <a:r>
              <a:rPr lang="en-GB" sz="1200" dirty="0">
                <a:solidFill>
                  <a:srgbClr val="004BD3"/>
                </a:solidFill>
                <a:effectLst/>
                <a:latin typeface="ArialMT"/>
              </a:rPr>
              <a:t>So, for example, if the articles provide that a nominee director must follow the instructions of the person who nominated him, then no breach of the s. 173 duty will occur if the nominee director follows those instructions (</a:t>
            </a:r>
            <a:r>
              <a:rPr lang="en-GB" sz="1200" i="1" dirty="0">
                <a:solidFill>
                  <a:srgbClr val="004BD3"/>
                </a:solidFill>
                <a:effectLst/>
                <a:latin typeface="Arial" panose="020B0604020202020204" pitchFamily="34" charset="0"/>
              </a:rPr>
              <a:t>Scottish Cooperative Wholesale Society Ltd v Meyer </a:t>
            </a:r>
            <a:r>
              <a:rPr lang="en-GB" sz="1200" dirty="0">
                <a:solidFill>
                  <a:srgbClr val="004BD3"/>
                </a:solidFill>
                <a:effectLst/>
                <a:latin typeface="ArialMT"/>
              </a:rPr>
              <a:t>[1959] AC 324 (HL)). </a:t>
            </a:r>
          </a:p>
          <a:p>
            <a:r>
              <a:rPr lang="en-GB" sz="1200" dirty="0">
                <a:solidFill>
                  <a:srgbClr val="FF9057"/>
                </a:solidFill>
                <a:effectLst/>
                <a:latin typeface="ArialMT"/>
              </a:rPr>
              <a:t>Remedies</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42</a:t>
            </a:fld>
            <a:endParaRPr lang="en-US"/>
          </a:p>
        </p:txBody>
      </p:sp>
    </p:spTree>
    <p:extLst>
      <p:ext uri="{BB962C8B-B14F-4D97-AF65-F5344CB8AC3E}">
        <p14:creationId xmlns:p14="http://schemas.microsoft.com/office/powerpoint/2010/main" val="122508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43</a:t>
            </a:fld>
            <a:endParaRPr lang="en-US"/>
          </a:p>
        </p:txBody>
      </p:sp>
    </p:spTree>
    <p:extLst>
      <p:ext uri="{BB962C8B-B14F-4D97-AF65-F5344CB8AC3E}">
        <p14:creationId xmlns:p14="http://schemas.microsoft.com/office/powerpoint/2010/main" val="1015307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Section 175(2) expressly states that the s. 175 duty applies even where the company cannot take advantage of the property, information or opportunity in question (for an example of this, see </a:t>
            </a:r>
            <a:r>
              <a:rPr lang="en-GB" sz="1200" i="1" dirty="0">
                <a:effectLst/>
                <a:latin typeface="Arial" panose="020B0604020202020204" pitchFamily="34" charset="0"/>
              </a:rPr>
              <a:t>Regal (Hastings) Ltd v Gulliver </a:t>
            </a:r>
            <a:r>
              <a:rPr lang="en-GB" sz="1200" dirty="0">
                <a:effectLst/>
                <a:latin typeface="ArialMT"/>
              </a:rPr>
              <a:t>[1967] 2 AC 134 (HL)). As the following case demonstrates, this is also the case where the company could take advantage of the property, information or opportunity, but chose not to.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45</a:t>
            </a:fld>
            <a:endParaRPr lang="en-US"/>
          </a:p>
        </p:txBody>
      </p:sp>
    </p:spTree>
    <p:extLst>
      <p:ext uri="{BB962C8B-B14F-4D97-AF65-F5344CB8AC3E}">
        <p14:creationId xmlns:p14="http://schemas.microsoft.com/office/powerpoint/2010/main" val="1250001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The common law has long provided that a person in a fiduciary position cannot accept a bribe or a secret commission (</a:t>
            </a:r>
            <a:r>
              <a:rPr lang="en-GB" sz="1200" i="1" dirty="0">
                <a:effectLst/>
                <a:latin typeface="Arial" panose="020B0604020202020204" pitchFamily="34" charset="0"/>
              </a:rPr>
              <a:t>Attorney General of Hong Kong v Reid </a:t>
            </a:r>
            <a:r>
              <a:rPr lang="en-GB" sz="1200" dirty="0">
                <a:effectLst/>
                <a:latin typeface="ArialMT"/>
              </a:rPr>
              <a:t>[1994] 1 AC 324 (PC)). The duty in s. 176 is wider as it does not only apply to bribes or secret commissions. </a:t>
            </a:r>
          </a:p>
          <a:p>
            <a:endParaRPr lang="en-GB" sz="1200" dirty="0">
              <a:effectLst/>
              <a:latin typeface="ArialMT"/>
            </a:endParaRPr>
          </a:p>
          <a:p>
            <a:pPr>
              <a:buFont typeface="Arial" panose="020B0604020202020204" pitchFamily="34" charset="0"/>
              <a:buChar char="•"/>
            </a:pPr>
            <a:r>
              <a:rPr lang="en-GB" sz="1200" dirty="0">
                <a:effectLst/>
                <a:latin typeface="ArialMT"/>
              </a:rPr>
              <a:t>The CA 2006 does not define what a benefit is, so the issue will be left to the courts who have not sought to apply any technical interpretation of the word. The Act does, however, state that certain benefits will not fall within s. 176, including: </a:t>
            </a:r>
          </a:p>
          <a:p>
            <a:pPr>
              <a:buFont typeface="Arial" panose="020B0604020202020204" pitchFamily="34" charset="0"/>
              <a:buChar char="•"/>
            </a:pPr>
            <a:r>
              <a:rPr lang="en-GB" sz="1200" dirty="0">
                <a:effectLst/>
                <a:latin typeface="ArialMT"/>
              </a:rPr>
              <a:t>a benefit received from the company or a person acting on behalf of the company (s. 176(2)); </a:t>
            </a:r>
          </a:p>
          <a:p>
            <a:pPr>
              <a:buFont typeface="Arial" panose="020B0604020202020204" pitchFamily="34" charset="0"/>
              <a:buChar char="•"/>
            </a:pPr>
            <a:r>
              <a:rPr lang="en-GB" sz="1200" dirty="0">
                <a:effectLst/>
                <a:latin typeface="ArialMT"/>
              </a:rPr>
              <a:t>a benefit received by a director from a person by whom his services (as a director or otherwise) are provided to the company (s. 176(3)); and </a:t>
            </a:r>
          </a:p>
          <a:p>
            <a:pPr>
              <a:buFont typeface="Arial" panose="020B0604020202020204" pitchFamily="34" charset="0"/>
              <a:buChar char="•"/>
            </a:pPr>
            <a:r>
              <a:rPr lang="en-GB" sz="1200" dirty="0">
                <a:effectLst/>
                <a:latin typeface="ArialMT"/>
              </a:rPr>
              <a:t>a benefit that cannot reasonably be regarded as likely to give rise to a conflict of interest (s. 176(4)). </a:t>
            </a:r>
          </a:p>
          <a:p>
            <a:pPr>
              <a:buFont typeface="Arial" panose="020B0604020202020204" pitchFamily="34" charset="0"/>
              <a:buChar char="•"/>
            </a:pPr>
            <a:endParaRPr lang="en-GB" sz="1200" dirty="0">
              <a:effectLst/>
              <a:latin typeface="ArialMT"/>
            </a:endParaRPr>
          </a:p>
          <a:p>
            <a:r>
              <a:rPr lang="en-GB" sz="1200" dirty="0">
                <a:effectLst/>
                <a:latin typeface="ArialMT"/>
              </a:rPr>
              <a:t>A director who has received a third-party benefit will not be in breach of the s. 176 duty if: </a:t>
            </a:r>
            <a:endParaRPr lang="en-GB" dirty="0"/>
          </a:p>
          <a:p>
            <a:pPr>
              <a:buFont typeface="Arial" panose="020B0604020202020204" pitchFamily="34" charset="0"/>
              <a:buChar char="•"/>
            </a:pPr>
            <a:r>
              <a:rPr lang="en-GB" sz="1200" dirty="0">
                <a:effectLst/>
                <a:latin typeface="ArialMT"/>
              </a:rPr>
              <a:t>the benefit has been approved by the members (s. 180(4)(a)); or </a:t>
            </a:r>
          </a:p>
          <a:p>
            <a:pPr>
              <a:buFont typeface="Arial" panose="020B0604020202020204" pitchFamily="34" charset="0"/>
              <a:buChar char="•"/>
            </a:pPr>
            <a:r>
              <a:rPr lang="en-GB" sz="1200" dirty="0">
                <a:effectLst/>
                <a:latin typeface="ArialMT"/>
              </a:rPr>
              <a:t>the articles contain provisions for dealing with conflicts of interest, and the director acts in accordance with those provisions (s. 180(4)(b)). </a:t>
            </a:r>
          </a:p>
          <a:p>
            <a:pPr>
              <a:buFont typeface="Arial" panose="020B0604020202020204" pitchFamily="34" charset="0"/>
              <a:buChar char="•"/>
            </a:pPr>
            <a:endParaRPr lang="en-GB" sz="1200" dirty="0">
              <a:effectLst/>
              <a:latin typeface="ArialM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46</a:t>
            </a:fld>
            <a:endParaRPr lang="en-US"/>
          </a:p>
        </p:txBody>
      </p:sp>
    </p:spTree>
    <p:extLst>
      <p:ext uri="{BB962C8B-B14F-4D97-AF65-F5344CB8AC3E}">
        <p14:creationId xmlns:p14="http://schemas.microsoft.com/office/powerpoint/2010/main" val="350533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Section 239(2) provides that the decision to ratify such conduct must be made by a resolution of the members of the company, but s. 239(6)(a) </a:t>
            </a:r>
          </a:p>
          <a:p>
            <a:endParaRPr lang="en-GB" sz="1200" dirty="0">
              <a:effectLst/>
              <a:latin typeface="ArialMT"/>
            </a:endParaRPr>
          </a:p>
          <a:p>
            <a:r>
              <a:rPr lang="en-GB" sz="1200" dirty="0">
                <a:effectLst/>
                <a:latin typeface="ArialMT"/>
              </a:rPr>
              <a:t>also provides that the decision can be taken by unanimous consent (so the unanimous assent rule, discussed in Chapter 9, will apply).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However, if the vote takes place via a resolution at a meeting, then such persons can still count towards the quorum (s. 239(4)).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51</a:t>
            </a:fld>
            <a:endParaRPr lang="en-US"/>
          </a:p>
        </p:txBody>
      </p:sp>
    </p:spTree>
    <p:extLst>
      <p:ext uri="{BB962C8B-B14F-4D97-AF65-F5344CB8AC3E}">
        <p14:creationId xmlns:p14="http://schemas.microsoft.com/office/powerpoint/2010/main" val="44838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12</a:t>
            </a:fld>
            <a:endParaRPr lang="en-US"/>
          </a:p>
        </p:txBody>
      </p:sp>
    </p:spTree>
    <p:extLst>
      <p:ext uri="{BB962C8B-B14F-4D97-AF65-F5344CB8AC3E}">
        <p14:creationId xmlns:p14="http://schemas.microsoft.com/office/powerpoint/2010/main" val="62370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effectLst/>
                <a:latin typeface="ArialMT"/>
              </a:rPr>
              <a:t>The CA 2006 does not empower a director to appoint an alternate, so a director will only have such a power if it is provided for in the company’s articles. </a:t>
            </a:r>
          </a:p>
          <a:p>
            <a:r>
              <a:rPr lang="en-GB" sz="1200" dirty="0">
                <a:effectLst/>
                <a:latin typeface="ArialMT"/>
              </a:rPr>
              <a:t>The model articles for private companies do not contain such a power, but article 25(1)</a:t>
            </a:r>
            <a:br>
              <a:rPr lang="en-GB" sz="1200" dirty="0">
                <a:effectLst/>
                <a:latin typeface="ArialMT"/>
              </a:rPr>
            </a:br>
            <a:r>
              <a:rPr lang="en-GB" sz="1200" dirty="0">
                <a:effectLst/>
                <a:latin typeface="ArialMT"/>
              </a:rPr>
              <a:t>of the model articles for public companies does provide that a director (known as ‘the appointer’) may appoint another director, or any other person approved by a resolution of the directors, to exercise the appointer’s powers and carry</a:t>
            </a:r>
            <a:br>
              <a:rPr lang="en-GB" sz="1200" dirty="0">
                <a:effectLst/>
                <a:latin typeface="ArialMT"/>
              </a:rPr>
            </a:br>
            <a:r>
              <a:rPr lang="en-GB" sz="1200" dirty="0">
                <a:effectLst/>
                <a:latin typeface="ArialMT"/>
              </a:rPr>
              <a:t>out the appointer’s responsibilities. The articles will set out what the alternate director can and cannot do, and the circumstances under which his appointment will be terminated.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14</a:t>
            </a:fld>
            <a:endParaRPr lang="en-US"/>
          </a:p>
        </p:txBody>
      </p:sp>
    </p:spTree>
    <p:extLst>
      <p:ext uri="{BB962C8B-B14F-4D97-AF65-F5344CB8AC3E}">
        <p14:creationId xmlns:p14="http://schemas.microsoft.com/office/powerpoint/2010/main" val="190269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15</a:t>
            </a:fld>
            <a:endParaRPr lang="en-US"/>
          </a:p>
        </p:txBody>
      </p:sp>
    </p:spTree>
    <p:extLst>
      <p:ext uri="{BB962C8B-B14F-4D97-AF65-F5344CB8AC3E}">
        <p14:creationId xmlns:p14="http://schemas.microsoft.com/office/powerpoint/2010/main" val="252492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The CA 2006 says very little about the appointment of a director, preferring to leave the appointment process for companies to determine themselves via their articles. Before looking at this process, it is important to note that statute does state that </a:t>
            </a:r>
          </a:p>
          <a:p>
            <a:endParaRPr lang="en-GB" sz="1200" dirty="0">
              <a:effectLst/>
              <a:latin typeface="ArialMT"/>
            </a:endParaRPr>
          </a:p>
          <a:p>
            <a:r>
              <a:rPr lang="en-GB" sz="1200" dirty="0">
                <a:effectLst/>
                <a:latin typeface="ArialMT"/>
              </a:rPr>
              <a:t>The CA 2006 says very little about the appointment of a director, preferring to leave the appointment process for companies to determine themselves via their articles. Before looking at this process, it is important to note that statute does state that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16</a:t>
            </a:fld>
            <a:endParaRPr lang="en-US"/>
          </a:p>
        </p:txBody>
      </p:sp>
    </p:spTree>
    <p:extLst>
      <p:ext uri="{BB962C8B-B14F-4D97-AF65-F5344CB8AC3E}">
        <p14:creationId xmlns:p14="http://schemas.microsoft.com/office/powerpoint/2010/main" val="167669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If the company’s articles say nothing about the appointment of directors, then the model articles will apply and provide that a director can be appointed by an ordinary resolution or by a decision of the directors (model articles for private companies, article 17(1); model articles for public companies, article 20). If such a company has excluded the model articles, then the power to appoint a director is exercised by the members passing an ordinary resolution (</a:t>
            </a:r>
            <a:r>
              <a:rPr lang="en-GB" sz="1200" i="1" dirty="0">
                <a:effectLst/>
                <a:latin typeface="Arial" panose="020B0604020202020204" pitchFamily="34" charset="0"/>
              </a:rPr>
              <a:t>Worcester Corsetry Ltd v Witting </a:t>
            </a:r>
            <a:r>
              <a:rPr lang="en-GB" sz="1200" dirty="0">
                <a:effectLst/>
                <a:latin typeface="ArialMT"/>
              </a:rPr>
              <a:t>[1936] Ch 640 (CA)).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17</a:t>
            </a:fld>
            <a:endParaRPr lang="en-US"/>
          </a:p>
        </p:txBody>
      </p:sp>
    </p:spTree>
    <p:extLst>
      <p:ext uri="{BB962C8B-B14F-4D97-AF65-F5344CB8AC3E}">
        <p14:creationId xmlns:p14="http://schemas.microsoft.com/office/powerpoint/2010/main" val="110347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4BD3"/>
                </a:solidFill>
                <a:effectLst/>
                <a:latin typeface="ArialMT"/>
              </a:rPr>
              <a:t>which contains specified particulars regarding each director (ss. 162(2), 163, 164 and 166). </a:t>
            </a:r>
          </a:p>
          <a:p>
            <a:endParaRPr lang="en-GB" sz="1200" dirty="0">
              <a:solidFill>
                <a:srgbClr val="004BD3"/>
              </a:solidFill>
              <a:effectLst/>
              <a:latin typeface="ArialMT"/>
            </a:endParaRPr>
          </a:p>
          <a:p>
            <a:endParaRPr lang="en-GB" sz="1200" dirty="0">
              <a:solidFill>
                <a:srgbClr val="004BD3"/>
              </a:solidFill>
              <a:effectLst/>
              <a:latin typeface="ArialMT"/>
            </a:endParaRPr>
          </a:p>
          <a:p>
            <a:endParaRPr lang="en-GB" sz="1200" dirty="0">
              <a:solidFill>
                <a:srgbClr val="004BD3"/>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In light of the government’s proposed reforms relating to the verification of a director’s identity, the government has proposed that the requirement placed upon companies to keep their own register of directors should be abolished. Following a consultation on this, the government’s White Paper states that the government is considering whether to change the requirement for companies to keep a register of directors (BEIS, </a:t>
            </a:r>
            <a:r>
              <a:rPr lang="en-GB" sz="1200" i="1" dirty="0">
                <a:effectLst/>
                <a:latin typeface="Arial" panose="020B0604020202020204" pitchFamily="34" charset="0"/>
              </a:rPr>
              <a:t>Corporate Transparency and Register Reform White Paper </a:t>
            </a:r>
            <a:r>
              <a:rPr lang="en-GB" sz="1200" dirty="0">
                <a:effectLst/>
                <a:latin typeface="ArialMT"/>
              </a:rPr>
              <a:t>(2022) 96).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18</a:t>
            </a:fld>
            <a:endParaRPr lang="en-US"/>
          </a:p>
        </p:txBody>
      </p:sp>
    </p:spTree>
    <p:extLst>
      <p:ext uri="{BB962C8B-B14F-4D97-AF65-F5344CB8AC3E}">
        <p14:creationId xmlns:p14="http://schemas.microsoft.com/office/powerpoint/2010/main" val="257213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19</a:t>
            </a:fld>
            <a:endParaRPr lang="en-US"/>
          </a:p>
        </p:txBody>
      </p:sp>
    </p:spTree>
    <p:extLst>
      <p:ext uri="{BB962C8B-B14F-4D97-AF65-F5344CB8AC3E}">
        <p14:creationId xmlns:p14="http://schemas.microsoft.com/office/powerpoint/2010/main" val="1269573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385819-4A14-754B-979E-B1618E960E97}"/>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E6F87CE-DFE6-8142-B11D-977D35FDFAF4}"/>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58A13CF-F1C5-BE4A-9D28-A499295B9319}"/>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Text&#10;&#10;Description automatically generated with medium confidence">
            <a:extLst>
              <a:ext uri="{FF2B5EF4-FFF2-40B4-BE49-F238E27FC236}">
                <a16:creationId xmlns:a16="http://schemas.microsoft.com/office/drawing/2014/main" id="{A9FDF6B0-135C-5C47-8B50-E5F8638A3F2D}"/>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E6490D-B921-6047-A943-9E962638639A}"/>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E373D55B-90C8-7B4C-A34E-A35E3CCBFD13}"/>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6300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600"/>
                                        <p:tgtEl>
                                          <p:spTgt spid="10"/>
                                        </p:tgtEl>
                                      </p:cBhvr>
                                    </p:animEffect>
                                  </p:childTnLst>
                                </p:cTn>
                              </p:par>
                              <p:par>
                                <p:cTn id="8" presetID="2" presetClass="entr" presetSubtype="8"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build="p">
        <p:tmplLst>
          <p:tmpl lvl="1">
            <p:tnLst>
              <p:par>
                <p:cTn presetID="10" presetClass="entr" presetSubtype="0" fill="hold" nodeType="withEffect">
                  <p:stCondLst>
                    <p:cond delay="16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c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D1FA3-32C8-D44A-8CC0-E8BADD15C17D}"/>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A28F46D5-C70A-E54E-9ECA-2FB650E2BC6E}"/>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7" name="Subtitle 2">
            <a:extLst>
              <a:ext uri="{FF2B5EF4-FFF2-40B4-BE49-F238E27FC236}">
                <a16:creationId xmlns:a16="http://schemas.microsoft.com/office/drawing/2014/main" id="{FC8C8988-EED7-2545-9A1C-C9A820614A03}"/>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Text&#10;&#10;Description automatically generated with medium confidence">
            <a:extLst>
              <a:ext uri="{FF2B5EF4-FFF2-40B4-BE49-F238E27FC236}">
                <a16:creationId xmlns:a16="http://schemas.microsoft.com/office/drawing/2014/main" id="{ED368F8F-4F40-6C4B-91F5-EC1E582B4D2F}"/>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2B5CC2-E1AE-B24D-A837-226908A3516E}"/>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08062F95-5349-F74F-8D3C-255D53022C7B}"/>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30195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600"/>
                                        <p:tgtEl>
                                          <p:spTgt spid="15"/>
                                        </p:tgtEl>
                                      </p:cBhvr>
                                    </p:animEffect>
                                  </p:childTnLst>
                                </p:cTn>
                              </p:par>
                              <p:par>
                                <p:cTn id="8" presetID="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tmplLst>
          <p:tmpl lvl="1">
            <p:tnLst>
              <p:par>
                <p:cTn presetID="10" presetClass="entr" presetSubtype="0" fill="hold" nodeType="withEffect">
                  <p:stCondLst>
                    <p:cond delay="16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33382"/>
            <a:ext cx="11328400" cy="805329"/>
          </a:xfrm>
        </p:spPr>
        <p:txBody>
          <a:bodyPr/>
          <a:lstStyle>
            <a:lvl1pPr>
              <a:defRPr>
                <a:solidFill>
                  <a:srgbClr val="004BD2"/>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4D706038-6BBD-5B49-869D-44B1D336D0F5}"/>
              </a:ext>
            </a:extLst>
          </p:cNvPr>
          <p:cNvSpPr>
            <a:spLocks noGrp="1"/>
          </p:cNvSpPr>
          <p:nvPr>
            <p:ph sz="half" idx="10"/>
          </p:nvPr>
        </p:nvSpPr>
        <p:spPr>
          <a:xfrm>
            <a:off x="431800" y="1629940"/>
            <a:ext cx="11328400" cy="4751387"/>
          </a:xfrm>
        </p:spPr>
        <p:txBody>
          <a:bodyPr vert="horz" lIns="0" tIns="0" rIns="0" bIns="0" rtlCol="0" anchor="t" anchorCtr="0">
            <a:noAutofit/>
          </a:bodyPr>
          <a:lstStyle>
            <a:lvl1pPr>
              <a:defRPr lang="en-US" dirty="0" smtClean="0">
                <a:solidFill>
                  <a:srgbClr val="001A70"/>
                </a:solidFill>
              </a:defRPr>
            </a:lvl1pPr>
            <a:lvl2pPr>
              <a:defRPr lang="en-US" dirty="0" smtClean="0">
                <a:solidFill>
                  <a:srgbClr val="001A70"/>
                </a:solidFill>
              </a:defRPr>
            </a:lvl2pPr>
            <a:lvl3pPr>
              <a:defRPr lang="en-US" dirty="0" smtClean="0">
                <a:solidFill>
                  <a:srgbClr val="001A70"/>
                </a:solidFill>
              </a:defRPr>
            </a:lvl3pPr>
            <a:lvl4pPr>
              <a:defRPr lang="en-US" dirty="0" smtClean="0">
                <a:solidFill>
                  <a:srgbClr val="001A70"/>
                </a:solidFill>
              </a:defRPr>
            </a:lvl4pPr>
            <a:lvl5pPr>
              <a:defRPr lang="en-GB" dirty="0">
                <a:solidFill>
                  <a:srgbClr val="001A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1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31800" y="1629940"/>
            <a:ext cx="5424000" cy="4751387"/>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36200" y="1629940"/>
            <a:ext cx="5424000" cy="4751387"/>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25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8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246112"/>
            <a:ext cx="5424000" cy="3951288"/>
          </a:xfrm>
        </p:spPr>
        <p:txBody>
          <a:bodyPr vert="horz" lIns="0" tIns="0" rIns="0" bIns="0" rtlCol="0" anchor="t" anchorCtr="0">
            <a:noAutofit/>
          </a:bodyPr>
          <a:lstStyle>
            <a:lvl1pPr>
              <a:defRPr lang="en-US" dirty="0" smtClean="0"/>
            </a:lvl1pPr>
            <a:lvl2pPr>
              <a:buClr>
                <a:srgbClr val="004BD2"/>
              </a:buCl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3362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200" y="2246112"/>
            <a:ext cx="5424000" cy="3951288"/>
          </a:xfrm>
        </p:spPr>
        <p:txBody>
          <a:bodyPr vert="horz" lIns="0" tIns="0" rIns="0" bIns="0" rtlCol="0" anchor="t" anchorCtr="0">
            <a:noAutofit/>
          </a:bodyPr>
          <a:lstStyle>
            <a:lvl1pPr>
              <a:defRPr lang="en-US" smtClean="0"/>
            </a:lvl1pPr>
            <a:lvl2pPr>
              <a:buClr>
                <a:srgbClr val="004BD2"/>
              </a:buCl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2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EEB3D-4582-5547-87C6-D6FD52AE4B0F}"/>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with medium confidence">
            <a:extLst>
              <a:ext uri="{FF2B5EF4-FFF2-40B4-BE49-F238E27FC236}">
                <a16:creationId xmlns:a16="http://schemas.microsoft.com/office/drawing/2014/main" id="{1417F59C-1780-004B-81E5-7182E018BCF1}"/>
              </a:ext>
            </a:extLst>
          </p:cNvPr>
          <p:cNvPicPr>
            <a:picLocks noChangeAspect="1"/>
          </p:cNvPicPr>
          <p:nvPr userDrawn="1"/>
        </p:nvPicPr>
        <p:blipFill>
          <a:blip r:embed="rId2"/>
          <a:stretch>
            <a:fillRect/>
          </a:stretch>
        </p:blipFill>
        <p:spPr>
          <a:xfrm>
            <a:off x="377354" y="351143"/>
            <a:ext cx="2215153" cy="925838"/>
          </a:xfrm>
          <a:prstGeom prst="rect">
            <a:avLst/>
          </a:prstGeom>
        </p:spPr>
      </p:pic>
      <p:sp>
        <p:nvSpPr>
          <p:cNvPr id="21" name="Title 1">
            <a:extLst>
              <a:ext uri="{FF2B5EF4-FFF2-40B4-BE49-F238E27FC236}">
                <a16:creationId xmlns:a16="http://schemas.microsoft.com/office/drawing/2014/main" id="{F9542533-43E6-854C-A02F-A8190C5ECCBA}"/>
              </a:ext>
            </a:extLst>
          </p:cNvPr>
          <p:cNvSpPr>
            <a:spLocks noGrp="1"/>
          </p:cNvSpPr>
          <p:nvPr>
            <p:ph type="ctrTitle" hasCustomPrompt="1"/>
          </p:nvPr>
        </p:nvSpPr>
        <p:spPr>
          <a:xfrm>
            <a:off x="490700" y="2636912"/>
            <a:ext cx="11040797" cy="1080120"/>
          </a:xfrm>
        </p:spPr>
        <p:txBody>
          <a:bodyPr anchor="b" anchorCtr="0"/>
          <a:lstStyle>
            <a:lvl1pPr>
              <a:defRPr sz="3800" b="0">
                <a:solidFill>
                  <a:schemeClr val="bg1"/>
                </a:solidFill>
              </a:defRPr>
            </a:lvl1pPr>
          </a:lstStyle>
          <a:p>
            <a:r>
              <a:rPr lang="en-US" dirty="0"/>
              <a:t>Click to edit Thank you message</a:t>
            </a:r>
            <a:endParaRPr lang="en-GB" dirty="0"/>
          </a:p>
        </p:txBody>
      </p:sp>
      <p:pic>
        <p:nvPicPr>
          <p:cNvPr id="8" name="Picture 7" descr="A picture containing text&#10;&#10;Description automatically generated">
            <a:extLst>
              <a:ext uri="{FF2B5EF4-FFF2-40B4-BE49-F238E27FC236}">
                <a16:creationId xmlns:a16="http://schemas.microsoft.com/office/drawing/2014/main" id="{C8D203B3-1AC7-3B4E-9BD2-3DCE25D718DB}"/>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163CD04A-072B-9C4B-A67C-6183C658A8CD}"/>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383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600"/>
                                        <p:tgtEl>
                                          <p:spTgt spid="7"/>
                                        </p:tgtEl>
                                      </p:cBhvr>
                                    </p:animEffect>
                                  </p:childTnLst>
                                </p:cTn>
                              </p:par>
                              <p:par>
                                <p:cTn id="11" presetID="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2"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0D4-444B-E0AF-B2C8-668EEA749B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FAC7A-29AD-CA52-83FA-469B579B8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E433F-9786-2F2E-783C-022038B6B0AB}"/>
              </a:ext>
            </a:extLst>
          </p:cNvPr>
          <p:cNvSpPr>
            <a:spLocks noGrp="1"/>
          </p:cNvSpPr>
          <p:nvPr>
            <p:ph type="dt" sz="half" idx="10"/>
          </p:nvPr>
        </p:nvSpPr>
        <p:spPr/>
        <p:txBody>
          <a:bodyPr/>
          <a:lstStyle/>
          <a:p>
            <a:fld id="{0D155A8C-735B-F74C-971A-BB186A80631E}" type="datetimeFigureOut">
              <a:rPr lang="en-US" smtClean="0"/>
              <a:t>10/17/23</a:t>
            </a:fld>
            <a:endParaRPr lang="en-US"/>
          </a:p>
        </p:txBody>
      </p:sp>
      <p:sp>
        <p:nvSpPr>
          <p:cNvPr id="5" name="Footer Placeholder 4">
            <a:extLst>
              <a:ext uri="{FF2B5EF4-FFF2-40B4-BE49-F238E27FC236}">
                <a16:creationId xmlns:a16="http://schemas.microsoft.com/office/drawing/2014/main" id="{1BF24AC3-7E83-766F-C9FE-BF70D3A5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1BE7-CDA9-E4D2-8CE9-AB2AAE2CF96F}"/>
              </a:ext>
            </a:extLst>
          </p:cNvPr>
          <p:cNvSpPr>
            <a:spLocks noGrp="1"/>
          </p:cNvSpPr>
          <p:nvPr>
            <p:ph type="sldNum" sz="quarter" idx="12"/>
          </p:nvPr>
        </p:nvSpPr>
        <p:spPr/>
        <p:txBody>
          <a:bodyPr/>
          <a:lstStyle/>
          <a:p>
            <a:fld id="{35C370B7-36A9-6340-8E0E-F8BBC3106F05}" type="slidenum">
              <a:rPr lang="en-US" smtClean="0"/>
              <a:t>‹#›</a:t>
            </a:fld>
            <a:endParaRPr lang="en-US"/>
          </a:p>
        </p:txBody>
      </p:sp>
    </p:spTree>
    <p:extLst>
      <p:ext uri="{BB962C8B-B14F-4D97-AF65-F5344CB8AC3E}">
        <p14:creationId xmlns:p14="http://schemas.microsoft.com/office/powerpoint/2010/main" val="329716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333382"/>
            <a:ext cx="11328400" cy="805329"/>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29948"/>
            <a:ext cx="11328400" cy="475138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p:nvCxnSpPr>
        <p:spPr>
          <a:xfrm>
            <a:off x="431800" y="1268760"/>
            <a:ext cx="11328400" cy="0"/>
          </a:xfrm>
          <a:prstGeom prst="line">
            <a:avLst/>
          </a:prstGeom>
          <a:ln w="82550">
            <a:solidFill>
              <a:srgbClr val="FF6900">
                <a:alpha val="7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9EFAD8-5371-4D38-AB7D-929E48F49620}"/>
              </a:ext>
            </a:extLst>
          </p:cNvPr>
          <p:cNvSpPr txBox="1"/>
          <p:nvPr userDrawn="1"/>
        </p:nvSpPr>
        <p:spPr>
          <a:xfrm>
            <a:off x="11544176" y="6444044"/>
            <a:ext cx="600496" cy="369332"/>
          </a:xfrm>
          <a:prstGeom prst="rect">
            <a:avLst/>
          </a:prstGeom>
          <a:noFill/>
        </p:spPr>
        <p:txBody>
          <a:bodyPr wrap="square" rtlCol="0">
            <a:spAutoFit/>
          </a:bodyPr>
          <a:lstStyle/>
          <a:p>
            <a:pPr algn="r"/>
            <a:fld id="{445C6DDE-086C-D945-94D9-3996B0598A36}" type="slidenum">
              <a:rPr lang="en-US" smtClean="0">
                <a:solidFill>
                  <a:srgbClr val="004BD2"/>
                </a:solidFill>
              </a:rPr>
              <a:pPr algn="r"/>
              <a:t>‹#›</a:t>
            </a:fld>
            <a:endParaRPr lang="en-US" dirty="0">
              <a:solidFill>
                <a:srgbClr val="004BD2"/>
              </a:solidFill>
            </a:endParaRPr>
          </a:p>
        </p:txBody>
      </p:sp>
    </p:spTree>
    <p:extLst>
      <p:ext uri="{BB962C8B-B14F-4D97-AF65-F5344CB8AC3E}">
        <p14:creationId xmlns:p14="http://schemas.microsoft.com/office/powerpoint/2010/main" val="3903690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4" r:id="rId7"/>
  </p:sldLayoutIdLst>
  <p:hf sldNum="0" hdr="0" ftr="0" dt="0"/>
  <p:txStyles>
    <p:titleStyle>
      <a:lvl1pPr algn="l" defTabSz="914377" rtl="0" eaLnBrk="1" latinLnBrk="0" hangingPunct="1">
        <a:lnSpc>
          <a:spcPct val="90000"/>
        </a:lnSpc>
        <a:spcBef>
          <a:spcPct val="0"/>
        </a:spcBef>
        <a:buNone/>
        <a:defRPr sz="2800" b="0" kern="1200">
          <a:solidFill>
            <a:srgbClr val="004BD2"/>
          </a:solidFill>
          <a:latin typeface="+mn-lt"/>
          <a:ea typeface="+mj-ea"/>
          <a:cs typeface="+mj-cs"/>
        </a:defRPr>
      </a:lvl1pPr>
    </p:titleStyle>
    <p:body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ill@kcb.ac.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gi.org.uk/my_cg/qualifying-programme-part-1-2"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a:xfrm>
            <a:off x="368024" y="1908081"/>
            <a:ext cx="8280598" cy="1080120"/>
          </a:xfrm>
        </p:spPr>
        <p:txBody>
          <a:bodyPr/>
          <a:lstStyle/>
          <a:p>
            <a:r>
              <a:rPr lang="en-US" dirty="0"/>
              <a:t>Company Law Examination Revision – Session 2</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2930144"/>
            <a:ext cx="9328376" cy="997712"/>
          </a:xfrm>
        </p:spPr>
        <p:txBody>
          <a:bodyPr/>
          <a:lstStyle/>
          <a:p>
            <a:endParaRPr lang="en-US" dirty="0"/>
          </a:p>
          <a:p>
            <a:r>
              <a:rPr lang="en-US" dirty="0"/>
              <a:t>Neill McWilliams MSc, MBA, FCG</a:t>
            </a:r>
          </a:p>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DC5F7E3E-C32C-277E-51FA-E41093FAD3E1}"/>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6" name="TextBox 5">
            <a:extLst>
              <a:ext uri="{FF2B5EF4-FFF2-40B4-BE49-F238E27FC236}">
                <a16:creationId xmlns:a16="http://schemas.microsoft.com/office/drawing/2014/main" id="{1E289E17-9FCF-83B8-514B-642A2418BD4D}"/>
              </a:ext>
            </a:extLst>
          </p:cNvPr>
          <p:cNvSpPr txBox="1"/>
          <p:nvPr/>
        </p:nvSpPr>
        <p:spPr>
          <a:xfrm>
            <a:off x="368024" y="3927856"/>
            <a:ext cx="6096000" cy="923330"/>
          </a:xfrm>
          <a:prstGeom prst="rect">
            <a:avLst/>
          </a:prstGeom>
          <a:noFill/>
        </p:spPr>
        <p:txBody>
          <a:bodyPr wrap="square">
            <a:spAutoFit/>
          </a:bodyPr>
          <a:lstStyle/>
          <a:p>
            <a:r>
              <a:rPr lang="en-US" sz="1800" dirty="0">
                <a:solidFill>
                  <a:schemeClr val="bg1"/>
                </a:solidFill>
                <a:hlinkClick r:id="rId3">
                  <a:extLst>
                    <a:ext uri="{A12FA001-AC4F-418D-AE19-62706E023703}">
                      <ahyp:hlinkClr xmlns:ahyp="http://schemas.microsoft.com/office/drawing/2018/hyperlinkcolor" val="tx"/>
                    </a:ext>
                  </a:extLst>
                </a:hlinkClick>
              </a:rPr>
              <a:t>neill@kcb.ac.uk</a:t>
            </a:r>
            <a:endParaRPr lang="en-US" sz="1800" dirty="0">
              <a:solidFill>
                <a:schemeClr val="bg1"/>
              </a:solidFill>
            </a:endParaRPr>
          </a:p>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7" name="TextBox 6">
            <a:extLst>
              <a:ext uri="{FF2B5EF4-FFF2-40B4-BE49-F238E27FC236}">
                <a16:creationId xmlns:a16="http://schemas.microsoft.com/office/drawing/2014/main" id="{742EE6BB-C87F-B343-410A-F94EE3AB458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292179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91D0-C5CA-55F6-81CD-D9855AA1B256}"/>
              </a:ext>
            </a:extLst>
          </p:cNvPr>
          <p:cNvSpPr>
            <a:spLocks noGrp="1"/>
          </p:cNvSpPr>
          <p:nvPr>
            <p:ph type="title"/>
          </p:nvPr>
        </p:nvSpPr>
        <p:spPr/>
        <p:txBody>
          <a:bodyPr/>
          <a:lstStyle/>
          <a:p>
            <a:r>
              <a:rPr lang="en-GB" sz="3200" b="1" dirty="0">
                <a:solidFill>
                  <a:srgbClr val="004BD3"/>
                </a:solidFill>
                <a:effectLst/>
                <a:latin typeface="ArialMT"/>
              </a:rPr>
              <a:t>Types of director</a:t>
            </a:r>
            <a:r>
              <a:rPr lang="en-GB" sz="3200" b="1" dirty="0">
                <a:solidFill>
                  <a:srgbClr val="004BD3"/>
                </a:solidFill>
                <a:latin typeface="ArialMT"/>
              </a:rPr>
              <a:t>s</a:t>
            </a:r>
            <a:r>
              <a:rPr lang="en-GB" sz="3200" b="1" dirty="0">
                <a:solidFill>
                  <a:srgbClr val="004BD3"/>
                </a:solidFill>
                <a:effectLst/>
                <a:latin typeface="ArialMT"/>
              </a:rPr>
              <a:t> </a:t>
            </a:r>
            <a:endParaRPr lang="en-US" sz="3200" b="1" dirty="0"/>
          </a:p>
        </p:txBody>
      </p:sp>
      <p:sp>
        <p:nvSpPr>
          <p:cNvPr id="3" name="Content Placeholder 2">
            <a:extLst>
              <a:ext uri="{FF2B5EF4-FFF2-40B4-BE49-F238E27FC236}">
                <a16:creationId xmlns:a16="http://schemas.microsoft.com/office/drawing/2014/main" id="{BAF46E71-4536-3D57-17B1-2D6A698560E6}"/>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rgbClr val="004BD3"/>
                </a:solidFill>
                <a:effectLst/>
              </a:rPr>
              <a:t>A </a:t>
            </a:r>
            <a:r>
              <a:rPr lang="en-GB" sz="1800" i="1" dirty="0">
                <a:solidFill>
                  <a:srgbClr val="FF9057"/>
                </a:solidFill>
                <a:effectLst/>
              </a:rPr>
              <a:t>de jure </a:t>
            </a:r>
            <a:r>
              <a:rPr lang="en-GB" sz="1800" dirty="0">
                <a:solidFill>
                  <a:srgbClr val="004BD3"/>
                </a:solidFill>
                <a:effectLst/>
              </a:rPr>
              <a:t>director is a person who has been validly appointed as a director</a:t>
            </a:r>
          </a:p>
          <a:p>
            <a:pPr marL="285750" indent="-285750">
              <a:buFont typeface="Arial" panose="020B0604020202020204" pitchFamily="34" charset="0"/>
              <a:buChar char="•"/>
            </a:pPr>
            <a:r>
              <a:rPr lang="en-GB" dirty="0">
                <a:solidFill>
                  <a:srgbClr val="004BD3"/>
                </a:solidFill>
              </a:rPr>
              <a:t>A</a:t>
            </a:r>
            <a:r>
              <a:rPr lang="en-GB" sz="1800" dirty="0">
                <a:solidFill>
                  <a:srgbClr val="004BD3"/>
                </a:solidFill>
                <a:effectLst/>
              </a:rPr>
              <a:t> </a:t>
            </a:r>
            <a:r>
              <a:rPr lang="en-GB" sz="1800" i="1" dirty="0">
                <a:solidFill>
                  <a:srgbClr val="FF9057"/>
                </a:solidFill>
                <a:effectLst/>
              </a:rPr>
              <a:t>de facto </a:t>
            </a:r>
            <a:r>
              <a:rPr lang="en-GB" sz="1800" dirty="0">
                <a:solidFill>
                  <a:srgbClr val="004BD3"/>
                </a:solidFill>
                <a:effectLst/>
              </a:rPr>
              <a:t>director is a person who acts as a director but has not been validly appointed</a:t>
            </a:r>
            <a:r>
              <a:rPr lang="en-GB" dirty="0">
                <a:solidFill>
                  <a:srgbClr val="004BD3"/>
                </a:solidFill>
              </a:rPr>
              <a:t>, sometimes referred to as a ‘shadow director’</a:t>
            </a:r>
          </a:p>
          <a:p>
            <a:pPr marL="285750" indent="-285750">
              <a:buFont typeface="Arial" panose="020B0604020202020204" pitchFamily="34" charset="0"/>
              <a:buChar char="•"/>
            </a:pPr>
            <a:r>
              <a:rPr lang="en-GB" sz="1800" dirty="0">
                <a:solidFill>
                  <a:srgbClr val="004BD3"/>
                </a:solidFill>
                <a:effectLst/>
                <a:latin typeface="ArialMT"/>
              </a:rPr>
              <a:t>‘A person who effectively controls the activities of a company is to be subject to the same statutory liabilities and disabilities as a person who is a </a:t>
            </a:r>
            <a:r>
              <a:rPr lang="en-GB" sz="1800" i="1" dirty="0">
                <a:solidFill>
                  <a:srgbClr val="004BD3"/>
                </a:solidFill>
                <a:effectLst/>
                <a:latin typeface="Arial" panose="020B0604020202020204" pitchFamily="34" charset="0"/>
              </a:rPr>
              <a:t>de jure </a:t>
            </a:r>
            <a:r>
              <a:rPr lang="en-GB" sz="1800" dirty="0">
                <a:solidFill>
                  <a:srgbClr val="004BD3"/>
                </a:solidFill>
                <a:effectLst/>
                <a:latin typeface="ArialMT"/>
              </a:rPr>
              <a:t>director’ – </a:t>
            </a:r>
            <a:r>
              <a:rPr lang="en-GB" sz="1800" i="1" dirty="0" err="1">
                <a:solidFill>
                  <a:srgbClr val="004BD3"/>
                </a:solidFill>
                <a:effectLst/>
                <a:latin typeface="Arial" panose="020B0604020202020204" pitchFamily="34" charset="0"/>
              </a:rPr>
              <a:t>Ultraframe</a:t>
            </a:r>
            <a:r>
              <a:rPr lang="en-GB" sz="1800" i="1" dirty="0">
                <a:solidFill>
                  <a:srgbClr val="004BD3"/>
                </a:solidFill>
                <a:effectLst/>
                <a:latin typeface="Arial" panose="020B0604020202020204" pitchFamily="34" charset="0"/>
              </a:rPr>
              <a:t> (UK) Ltd v Fielding </a:t>
            </a:r>
            <a:r>
              <a:rPr lang="en-GB" sz="1800" dirty="0">
                <a:solidFill>
                  <a:srgbClr val="004BD3"/>
                </a:solidFill>
                <a:effectLst/>
                <a:latin typeface="ArialMT"/>
              </a:rPr>
              <a:t>[2005] </a:t>
            </a:r>
            <a:endParaRPr lang="en-GB" dirty="0">
              <a:solidFill>
                <a:srgbClr val="004BD3"/>
              </a:solidFill>
              <a:effectLst/>
            </a:endParaRPr>
          </a:p>
          <a:p>
            <a:pPr marL="285750" indent="-285750">
              <a:buFont typeface="Arial" panose="020B0604020202020204" pitchFamily="34" charset="0"/>
              <a:buChar char="•"/>
            </a:pPr>
            <a:endParaRPr lang="en-GB" dirty="0">
              <a:solidFill>
                <a:srgbClr val="004BD3"/>
              </a:solidFill>
            </a:endParaRPr>
          </a:p>
          <a:p>
            <a:r>
              <a:rPr lang="en-GB" sz="1800" b="1" dirty="0">
                <a:solidFill>
                  <a:srgbClr val="FF9057"/>
                </a:solidFill>
                <a:effectLst/>
              </a:rPr>
              <a:t>The </a:t>
            </a:r>
            <a:r>
              <a:rPr lang="en-GB" b="1" dirty="0">
                <a:solidFill>
                  <a:srgbClr val="FF9057"/>
                </a:solidFill>
              </a:rPr>
              <a:t>D</a:t>
            </a:r>
            <a:r>
              <a:rPr lang="en-GB" sz="1800" b="1" dirty="0">
                <a:solidFill>
                  <a:srgbClr val="FF9057"/>
                </a:solidFill>
                <a:effectLst/>
              </a:rPr>
              <a:t>irector Test</a:t>
            </a:r>
          </a:p>
          <a:p>
            <a:pPr marL="285750" indent="-285750">
              <a:buFont typeface="Arial" panose="020B0604020202020204" pitchFamily="34" charset="0"/>
              <a:buChar char="•"/>
            </a:pPr>
            <a:r>
              <a:rPr lang="en-GB" dirty="0">
                <a:solidFill>
                  <a:srgbClr val="004BD3"/>
                </a:solidFill>
                <a:latin typeface="ArialMT"/>
              </a:rPr>
              <a:t>Exercise real influence (otherwise than as a professional adviser) in the corporate governance of the company (</a:t>
            </a:r>
            <a:r>
              <a:rPr lang="en-GB" i="1" dirty="0">
                <a:solidFill>
                  <a:srgbClr val="004BD3"/>
                </a:solidFill>
                <a:latin typeface="Arial" panose="020B0604020202020204" pitchFamily="34" charset="0"/>
              </a:rPr>
              <a:t>Re </a:t>
            </a:r>
            <a:r>
              <a:rPr lang="en-GB" i="1" dirty="0" err="1">
                <a:solidFill>
                  <a:srgbClr val="004BD3"/>
                </a:solidFill>
                <a:latin typeface="Arial" panose="020B0604020202020204" pitchFamily="34" charset="0"/>
              </a:rPr>
              <a:t>Kaytech</a:t>
            </a:r>
            <a:r>
              <a:rPr lang="en-GB" i="1" dirty="0">
                <a:solidFill>
                  <a:srgbClr val="004BD3"/>
                </a:solidFill>
                <a:latin typeface="Arial" panose="020B0604020202020204" pitchFamily="34" charset="0"/>
              </a:rPr>
              <a:t> International plc </a:t>
            </a:r>
            <a:r>
              <a:rPr lang="en-GB" dirty="0">
                <a:solidFill>
                  <a:srgbClr val="004BD3"/>
                </a:solidFill>
                <a:latin typeface="ArialMT"/>
              </a:rPr>
              <a:t>[1999]– simply being involved in management or influencing decision making is not enough (</a:t>
            </a:r>
            <a:r>
              <a:rPr lang="en-GB" i="1" dirty="0" err="1">
                <a:solidFill>
                  <a:srgbClr val="004BD3"/>
                </a:solidFill>
                <a:latin typeface="Arial" panose="020B0604020202020204" pitchFamily="34" charset="0"/>
              </a:rPr>
              <a:t>Popely</a:t>
            </a:r>
            <a:r>
              <a:rPr lang="en-GB" i="1" dirty="0">
                <a:solidFill>
                  <a:srgbClr val="004BD3"/>
                </a:solidFill>
                <a:latin typeface="Arial" panose="020B0604020202020204" pitchFamily="34" charset="0"/>
              </a:rPr>
              <a:t> v </a:t>
            </a:r>
            <a:r>
              <a:rPr lang="en-GB" i="1" dirty="0" err="1">
                <a:solidFill>
                  <a:srgbClr val="004BD3"/>
                </a:solidFill>
                <a:latin typeface="Arial" panose="020B0604020202020204" pitchFamily="34" charset="0"/>
              </a:rPr>
              <a:t>Popely</a:t>
            </a:r>
            <a:r>
              <a:rPr lang="en-GB" i="1" dirty="0">
                <a:solidFill>
                  <a:srgbClr val="004BD3"/>
                </a:solidFill>
                <a:latin typeface="Arial" panose="020B0604020202020204" pitchFamily="34" charset="0"/>
              </a:rPr>
              <a:t> </a:t>
            </a:r>
            <a:r>
              <a:rPr lang="en-GB" dirty="0">
                <a:solidFill>
                  <a:srgbClr val="004BD3"/>
                </a:solidFill>
                <a:latin typeface="ArialMT"/>
              </a:rPr>
              <a:t>[2019] </a:t>
            </a:r>
          </a:p>
          <a:p>
            <a:pPr marL="285750" indent="-285750">
              <a:buFont typeface="Arial" panose="020B0604020202020204" pitchFamily="34" charset="0"/>
              <a:buChar char="•"/>
            </a:pPr>
            <a:r>
              <a:rPr lang="en-GB" dirty="0">
                <a:solidFill>
                  <a:srgbClr val="004BD3"/>
                </a:solidFill>
                <a:latin typeface="ArialMT"/>
              </a:rPr>
              <a:t>Undertake functions which could properly be discharged only by a director (</a:t>
            </a:r>
            <a:r>
              <a:rPr lang="en-GB" i="1" dirty="0">
                <a:solidFill>
                  <a:srgbClr val="004BD3"/>
                </a:solidFill>
                <a:latin typeface="Arial" panose="020B0604020202020204" pitchFamily="34" charset="0"/>
              </a:rPr>
              <a:t>Re </a:t>
            </a:r>
            <a:r>
              <a:rPr lang="en-GB" i="1" dirty="0" err="1">
                <a:solidFill>
                  <a:srgbClr val="004BD3"/>
                </a:solidFill>
                <a:latin typeface="Arial" panose="020B0604020202020204" pitchFamily="34" charset="0"/>
              </a:rPr>
              <a:t>Hydrodam</a:t>
            </a:r>
            <a:r>
              <a:rPr lang="en-GB" i="1" dirty="0">
                <a:solidFill>
                  <a:srgbClr val="004BD3"/>
                </a:solidFill>
                <a:latin typeface="Arial" panose="020B0604020202020204" pitchFamily="34" charset="0"/>
              </a:rPr>
              <a:t> (Corby) Ltd </a:t>
            </a:r>
            <a:r>
              <a:rPr lang="en-GB" dirty="0">
                <a:solidFill>
                  <a:srgbClr val="004BD3"/>
                </a:solidFill>
                <a:latin typeface="ArialMT"/>
              </a:rPr>
              <a:t>[1994] </a:t>
            </a:r>
          </a:p>
          <a:p>
            <a:pPr marL="285750" indent="-285750">
              <a:buFont typeface="Arial" panose="020B0604020202020204" pitchFamily="34" charset="0"/>
              <a:buChar char="•"/>
            </a:pPr>
            <a:r>
              <a:rPr lang="en-GB" dirty="0">
                <a:solidFill>
                  <a:srgbClr val="004BD3"/>
                </a:solidFill>
                <a:latin typeface="ArialMT"/>
              </a:rPr>
              <a:t>Participate in directing the affairs of the company and act on an equal footing with the </a:t>
            </a:r>
            <a:r>
              <a:rPr lang="en-GB" i="1" dirty="0">
                <a:solidFill>
                  <a:srgbClr val="004BD3"/>
                </a:solidFill>
                <a:latin typeface="Arial" panose="020B0604020202020204" pitchFamily="34" charset="0"/>
              </a:rPr>
              <a:t>de jure </a:t>
            </a:r>
            <a:r>
              <a:rPr lang="en-GB" dirty="0">
                <a:solidFill>
                  <a:srgbClr val="004BD3"/>
                </a:solidFill>
                <a:latin typeface="ArialMT"/>
              </a:rPr>
              <a:t>directors (</a:t>
            </a:r>
            <a:r>
              <a:rPr lang="en-GB" i="1" dirty="0">
                <a:solidFill>
                  <a:srgbClr val="004BD3"/>
                </a:solidFill>
                <a:latin typeface="Arial" panose="020B0604020202020204" pitchFamily="34" charset="0"/>
              </a:rPr>
              <a:t>Secretary of State for Trade and Industry v Hollier </a:t>
            </a:r>
            <a:r>
              <a:rPr lang="en-GB" dirty="0">
                <a:solidFill>
                  <a:srgbClr val="004BD3"/>
                </a:solidFill>
                <a:latin typeface="ArialMT"/>
              </a:rPr>
              <a:t>[2006]</a:t>
            </a:r>
          </a:p>
          <a:p>
            <a:pPr>
              <a:buFont typeface="Arial" panose="020B0604020202020204" pitchFamily="34" charset="0"/>
              <a:buChar char="•"/>
            </a:pPr>
            <a:endParaRPr lang="en-GB" sz="1800" dirty="0">
              <a:effectLst/>
              <a:latin typeface="ArialMT"/>
            </a:endParaRPr>
          </a:p>
          <a:p>
            <a:endParaRPr lang="en-GB" sz="1800" dirty="0">
              <a:effectLst/>
              <a:latin typeface="ArialMT"/>
            </a:endParaRPr>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151287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F2EE-4855-F2F3-3E4F-C428D912F0B4}"/>
              </a:ext>
            </a:extLst>
          </p:cNvPr>
          <p:cNvSpPr>
            <a:spLocks noGrp="1"/>
          </p:cNvSpPr>
          <p:nvPr>
            <p:ph type="title"/>
          </p:nvPr>
        </p:nvSpPr>
        <p:spPr/>
        <p:txBody>
          <a:bodyPr/>
          <a:lstStyle/>
          <a:p>
            <a:r>
              <a:rPr lang="en-US" sz="3200" b="1" dirty="0">
                <a:solidFill>
                  <a:srgbClr val="004BD3"/>
                </a:solidFill>
              </a:rPr>
              <a:t>UK Corporate Governance Code</a:t>
            </a:r>
          </a:p>
        </p:txBody>
      </p:sp>
      <p:pic>
        <p:nvPicPr>
          <p:cNvPr id="5" name="Content Placeholder 4" descr="Text&#10;&#10;Description automatically generated">
            <a:extLst>
              <a:ext uri="{FF2B5EF4-FFF2-40B4-BE49-F238E27FC236}">
                <a16:creationId xmlns:a16="http://schemas.microsoft.com/office/drawing/2014/main" id="{F034D594-99C7-2370-CC92-6DA9AB573B14}"/>
              </a:ext>
            </a:extLst>
          </p:cNvPr>
          <p:cNvPicPr>
            <a:picLocks noGrp="1" noChangeAspect="1"/>
          </p:cNvPicPr>
          <p:nvPr>
            <p:ph idx="1"/>
          </p:nvPr>
        </p:nvPicPr>
        <p:blipFill>
          <a:blip r:embed="rId2"/>
          <a:stretch>
            <a:fillRect/>
          </a:stretch>
        </p:blipFill>
        <p:spPr>
          <a:xfrm>
            <a:off x="7283730" y="1714501"/>
            <a:ext cx="3491941" cy="4525963"/>
          </a:xfrm>
        </p:spPr>
      </p:pic>
      <p:sp>
        <p:nvSpPr>
          <p:cNvPr id="3" name="TextBox 2">
            <a:extLst>
              <a:ext uri="{FF2B5EF4-FFF2-40B4-BE49-F238E27FC236}">
                <a16:creationId xmlns:a16="http://schemas.microsoft.com/office/drawing/2014/main" id="{2A4665DD-6D91-0E70-7647-08B0661FD9A6}"/>
              </a:ext>
            </a:extLst>
          </p:cNvPr>
          <p:cNvSpPr txBox="1"/>
          <p:nvPr/>
        </p:nvSpPr>
        <p:spPr>
          <a:xfrm>
            <a:off x="431801" y="1714501"/>
            <a:ext cx="64389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4BD3"/>
                </a:solidFill>
              </a:rPr>
              <a:t>Developed through successive reports and codes since 1992</a:t>
            </a:r>
          </a:p>
          <a:p>
            <a:pPr marL="342900" indent="-342900">
              <a:buFont typeface="Arial" panose="020B0604020202020204" pitchFamily="34" charset="0"/>
              <a:buChar char="•"/>
            </a:pPr>
            <a:r>
              <a:rPr lang="en-US" sz="2000" dirty="0">
                <a:solidFill>
                  <a:srgbClr val="004BD3"/>
                </a:solidFill>
              </a:rPr>
              <a:t>Forms part of the Listing Rules, for companies with a premium listing  </a:t>
            </a:r>
          </a:p>
          <a:p>
            <a:pPr marL="342900" indent="-342900">
              <a:buFont typeface="Arial" panose="020B0604020202020204" pitchFamily="34" charset="0"/>
              <a:buChar char="•"/>
            </a:pPr>
            <a:r>
              <a:rPr lang="en-US" sz="2000" dirty="0">
                <a:solidFill>
                  <a:srgbClr val="004BD3"/>
                </a:solidFill>
              </a:rPr>
              <a:t>Adhered to using a  ‘Comply or Explain’ basis</a:t>
            </a:r>
          </a:p>
        </p:txBody>
      </p:sp>
    </p:spTree>
    <p:extLst>
      <p:ext uri="{BB962C8B-B14F-4D97-AF65-F5344CB8AC3E}">
        <p14:creationId xmlns:p14="http://schemas.microsoft.com/office/powerpoint/2010/main" val="106151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825F-23A2-A42D-04E3-948DB7A93BC8}"/>
              </a:ext>
            </a:extLst>
          </p:cNvPr>
          <p:cNvSpPr>
            <a:spLocks noGrp="1"/>
          </p:cNvSpPr>
          <p:nvPr>
            <p:ph type="title"/>
          </p:nvPr>
        </p:nvSpPr>
        <p:spPr/>
        <p:txBody>
          <a:bodyPr/>
          <a:lstStyle/>
          <a:p>
            <a:r>
              <a:rPr lang="en-GB" sz="2800" b="1" dirty="0">
                <a:effectLst/>
                <a:latin typeface="ArialMT"/>
              </a:rPr>
              <a:t>Executive and Non-Executive </a:t>
            </a:r>
            <a:r>
              <a:rPr lang="en-GB" b="1" dirty="0">
                <a:latin typeface="ArialMT"/>
              </a:rPr>
              <a:t>D</a:t>
            </a:r>
            <a:r>
              <a:rPr lang="en-GB" sz="2800" b="1" dirty="0">
                <a:effectLst/>
                <a:latin typeface="ArialMT"/>
              </a:rPr>
              <a:t>irectors</a:t>
            </a:r>
            <a:endParaRPr lang="en-US" b="1" dirty="0"/>
          </a:p>
        </p:txBody>
      </p:sp>
      <p:sp>
        <p:nvSpPr>
          <p:cNvPr id="3" name="Content Placeholder 2">
            <a:extLst>
              <a:ext uri="{FF2B5EF4-FFF2-40B4-BE49-F238E27FC236}">
                <a16:creationId xmlns:a16="http://schemas.microsoft.com/office/drawing/2014/main" id="{619181BB-25EF-5D2A-CBF0-E4EEECEFD353}"/>
              </a:ext>
            </a:extLst>
          </p:cNvPr>
          <p:cNvSpPr>
            <a:spLocks noGrp="1"/>
          </p:cNvSpPr>
          <p:nvPr>
            <p:ph idx="1"/>
          </p:nvPr>
        </p:nvSpPr>
        <p:spPr>
          <a:xfrm>
            <a:off x="431800" y="1629948"/>
            <a:ext cx="6608614" cy="4751387"/>
          </a:xfrm>
        </p:spPr>
        <p:txBody>
          <a:bodyPr/>
          <a:lstStyle/>
          <a:p>
            <a:pPr marL="285750" indent="-285750">
              <a:buFont typeface="Arial" panose="020B0604020202020204" pitchFamily="34" charset="0"/>
              <a:buChar char="•"/>
            </a:pPr>
            <a:r>
              <a:rPr lang="en-GB" sz="1800" dirty="0">
                <a:solidFill>
                  <a:srgbClr val="004BD3"/>
                </a:solidFill>
                <a:effectLst/>
                <a:latin typeface="ArialMT"/>
              </a:rPr>
              <a:t>Company law does not distinguish between executive directors and non-executive directors (NEDs)</a:t>
            </a:r>
          </a:p>
          <a:p>
            <a:pPr marL="285750" indent="-285750">
              <a:buFont typeface="Arial" panose="020B0604020202020204" pitchFamily="34" charset="0"/>
              <a:buChar char="•"/>
            </a:pPr>
            <a:r>
              <a:rPr lang="en-GB" sz="1800" dirty="0">
                <a:solidFill>
                  <a:srgbClr val="004BD3"/>
                </a:solidFill>
                <a:effectLst/>
                <a:latin typeface="ArialMT"/>
              </a:rPr>
              <a:t>An executive director is usually a full-time employee of the company and will be involved in the day-to-day management of the company. </a:t>
            </a:r>
          </a:p>
          <a:p>
            <a:pPr marL="285750" indent="-285750">
              <a:buFont typeface="Arial" panose="020B0604020202020204" pitchFamily="34" charset="0"/>
              <a:buChar char="•"/>
            </a:pPr>
            <a:r>
              <a:rPr lang="en-GB" sz="1800" dirty="0">
                <a:solidFill>
                  <a:srgbClr val="004BD3"/>
                </a:solidFill>
                <a:effectLst/>
                <a:latin typeface="ArialMT"/>
              </a:rPr>
              <a:t>A NED is not usually an employee of the company, is part-time (usually around one to two days per month), and their managerial role is much more limited. </a:t>
            </a:r>
          </a:p>
          <a:p>
            <a:pPr marL="285750" indent="-285750">
              <a:buFont typeface="Arial" panose="020B0604020202020204" pitchFamily="34" charset="0"/>
              <a:buChar char="•"/>
            </a:pPr>
            <a:r>
              <a:rPr lang="en-GB" sz="1800" dirty="0">
                <a:solidFill>
                  <a:srgbClr val="004BD3"/>
                </a:solidFill>
                <a:effectLst/>
                <a:latin typeface="ArialMT"/>
              </a:rPr>
              <a:t>NEDs have an additional role, namely to ‘scrutinise and hold to account the performance of management and individual directors against agreed performance objectives’ (UK Corporate Governance Code, Provision 13). </a:t>
            </a:r>
            <a:endParaRPr lang="en-GB" dirty="0">
              <a:solidFill>
                <a:srgbClr val="004BD3"/>
              </a:solidFill>
              <a:effectLst/>
            </a:endParaRPr>
          </a:p>
          <a:p>
            <a:endParaRPr lang="en-US" dirty="0"/>
          </a:p>
        </p:txBody>
      </p:sp>
      <p:sp>
        <p:nvSpPr>
          <p:cNvPr id="4" name="Rounded Rectangle 3">
            <a:extLst>
              <a:ext uri="{FF2B5EF4-FFF2-40B4-BE49-F238E27FC236}">
                <a16:creationId xmlns:a16="http://schemas.microsoft.com/office/drawing/2014/main" id="{CDBDD19F-A6C0-A42B-9A47-3506B0E4A4A0}"/>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Board</a:t>
            </a:r>
          </a:p>
        </p:txBody>
      </p:sp>
      <p:sp>
        <p:nvSpPr>
          <p:cNvPr id="5" name="Rounded Rectangle 4">
            <a:extLst>
              <a:ext uri="{FF2B5EF4-FFF2-40B4-BE49-F238E27FC236}">
                <a16:creationId xmlns:a16="http://schemas.microsoft.com/office/drawing/2014/main" id="{72C5342B-8FAC-8710-C414-5EBC56E0D7A2}"/>
              </a:ext>
            </a:extLst>
          </p:cNvPr>
          <p:cNvSpPr/>
          <p:nvPr/>
        </p:nvSpPr>
        <p:spPr>
          <a:xfrm>
            <a:off x="7735878" y="307211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Executive</a:t>
            </a:r>
          </a:p>
          <a:p>
            <a:pPr algn="ctr"/>
            <a:r>
              <a:rPr lang="en-US" dirty="0"/>
              <a:t>Director</a:t>
            </a:r>
          </a:p>
        </p:txBody>
      </p:sp>
      <p:sp>
        <p:nvSpPr>
          <p:cNvPr id="6" name="Rounded Rectangle 5">
            <a:extLst>
              <a:ext uri="{FF2B5EF4-FFF2-40B4-BE49-F238E27FC236}">
                <a16:creationId xmlns:a16="http://schemas.microsoft.com/office/drawing/2014/main" id="{91C12408-DC7C-D703-97A4-A6EF9CE3FA8E}"/>
              </a:ext>
            </a:extLst>
          </p:cNvPr>
          <p:cNvSpPr/>
          <p:nvPr/>
        </p:nvSpPr>
        <p:spPr>
          <a:xfrm>
            <a:off x="9336076" y="3053388"/>
            <a:ext cx="1705373"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Non-Executive</a:t>
            </a:r>
          </a:p>
          <a:p>
            <a:pPr algn="ctr"/>
            <a:r>
              <a:rPr lang="en-US" sz="1400" dirty="0"/>
              <a:t>Director</a:t>
            </a:r>
          </a:p>
        </p:txBody>
      </p:sp>
      <p:sp>
        <p:nvSpPr>
          <p:cNvPr id="7" name="Rounded Rectangle 6">
            <a:extLst>
              <a:ext uri="{FF2B5EF4-FFF2-40B4-BE49-F238E27FC236}">
                <a16:creationId xmlns:a16="http://schemas.microsoft.com/office/drawing/2014/main" id="{260E38F9-DAB6-5256-DDA5-554C319B9006}"/>
              </a:ext>
            </a:extLst>
          </p:cNvPr>
          <p:cNvSpPr/>
          <p:nvPr/>
        </p:nvSpPr>
        <p:spPr>
          <a:xfrm>
            <a:off x="8548510" y="4080093"/>
            <a:ext cx="1575131"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Independent </a:t>
            </a:r>
          </a:p>
        </p:txBody>
      </p:sp>
      <p:sp>
        <p:nvSpPr>
          <p:cNvPr id="8" name="Rounded Rectangle 7">
            <a:extLst>
              <a:ext uri="{FF2B5EF4-FFF2-40B4-BE49-F238E27FC236}">
                <a16:creationId xmlns:a16="http://schemas.microsoft.com/office/drawing/2014/main" id="{590C28FC-DA87-1917-419E-677D9DD7C192}"/>
              </a:ext>
            </a:extLst>
          </p:cNvPr>
          <p:cNvSpPr/>
          <p:nvPr/>
        </p:nvSpPr>
        <p:spPr>
          <a:xfrm>
            <a:off x="10313296" y="4077333"/>
            <a:ext cx="1621251"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Non</a:t>
            </a:r>
          </a:p>
          <a:p>
            <a:pPr algn="ctr"/>
            <a:r>
              <a:rPr lang="en-US" dirty="0"/>
              <a:t>Independent</a:t>
            </a:r>
          </a:p>
        </p:txBody>
      </p:sp>
      <p:cxnSp>
        <p:nvCxnSpPr>
          <p:cNvPr id="11" name="Straight Connector 10">
            <a:extLst>
              <a:ext uri="{FF2B5EF4-FFF2-40B4-BE49-F238E27FC236}">
                <a16:creationId xmlns:a16="http://schemas.microsoft.com/office/drawing/2014/main" id="{198CE53E-7F97-AAF1-031B-6911E9BD9CCE}"/>
              </a:ext>
            </a:extLst>
          </p:cNvPr>
          <p:cNvCxnSpPr>
            <a:cxnSpLocks/>
            <a:stCxn id="4"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7CDB996-39E9-446D-B318-93B26880D699}"/>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B4AE1-E08E-A103-CE04-0C647E72EB0E}"/>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836400-2997-613B-EA6C-D1AAAE3A111F}"/>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194BCB-9BE6-7F80-55F5-9CD2BFA8E97E}"/>
              </a:ext>
            </a:extLst>
          </p:cNvPr>
          <p:cNvCxnSpPr>
            <a:cxnSpLocks/>
          </p:cNvCxnSpPr>
          <p:nvPr/>
        </p:nvCxnSpPr>
        <p:spPr>
          <a:xfrm>
            <a:off x="10123642" y="3727161"/>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6F5CF93-0623-F9EC-9B78-43210C3894F5}"/>
              </a:ext>
            </a:extLst>
          </p:cNvPr>
          <p:cNvCxnSpPr>
            <a:cxnSpLocks/>
          </p:cNvCxnSpPr>
          <p:nvPr/>
        </p:nvCxnSpPr>
        <p:spPr>
          <a:xfrm flipV="1">
            <a:off x="9219498" y="3871101"/>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E893506-68B5-BDF1-1910-CF1D73ECD856}"/>
              </a:ext>
            </a:extLst>
          </p:cNvPr>
          <p:cNvCxnSpPr>
            <a:cxnSpLocks/>
          </p:cNvCxnSpPr>
          <p:nvPr/>
        </p:nvCxnSpPr>
        <p:spPr>
          <a:xfrm>
            <a:off x="11008756" y="3880151"/>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294BA7-4D8F-F1E5-23D9-84E4F9AB433E}"/>
              </a:ext>
            </a:extLst>
          </p:cNvPr>
          <p:cNvCxnSpPr>
            <a:cxnSpLocks/>
          </p:cNvCxnSpPr>
          <p:nvPr/>
        </p:nvCxnSpPr>
        <p:spPr>
          <a:xfrm>
            <a:off x="9219498" y="3880151"/>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50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2F32-F7A4-8653-A7F9-CFDCB02650A1}"/>
              </a:ext>
            </a:extLst>
          </p:cNvPr>
          <p:cNvSpPr>
            <a:spLocks noGrp="1"/>
          </p:cNvSpPr>
          <p:nvPr>
            <p:ph type="title"/>
          </p:nvPr>
        </p:nvSpPr>
        <p:spPr/>
        <p:txBody>
          <a:bodyPr/>
          <a:lstStyle/>
          <a:p>
            <a:r>
              <a:rPr lang="en-US" dirty="0"/>
              <a:t>Independent Non Executive Directors</a:t>
            </a:r>
          </a:p>
        </p:txBody>
      </p:sp>
      <p:sp>
        <p:nvSpPr>
          <p:cNvPr id="3" name="Content Placeholder 2">
            <a:extLst>
              <a:ext uri="{FF2B5EF4-FFF2-40B4-BE49-F238E27FC236}">
                <a16:creationId xmlns:a16="http://schemas.microsoft.com/office/drawing/2014/main" id="{D8FFC2E2-1E7B-73C1-166D-680C2B9EBA34}"/>
              </a:ext>
            </a:extLst>
          </p:cNvPr>
          <p:cNvSpPr>
            <a:spLocks noGrp="1"/>
          </p:cNvSpPr>
          <p:nvPr>
            <p:ph idx="1"/>
          </p:nvPr>
        </p:nvSpPr>
        <p:spPr>
          <a:xfrm>
            <a:off x="418549" y="1423201"/>
            <a:ext cx="7241040" cy="4751387"/>
          </a:xfrm>
        </p:spPr>
        <p:txBody>
          <a:bodyPr/>
          <a:lstStyle/>
          <a:p>
            <a:r>
              <a:rPr lang="en-GB" sz="1400" dirty="0">
                <a:solidFill>
                  <a:srgbClr val="004BD3"/>
                </a:solidFill>
                <a:effectLst/>
                <a:latin typeface="ArialMT"/>
              </a:rPr>
              <a:t>For companies with a premium listing, at least half the board, excluding the Chair, should be made up of NEDs whom the board considers to be independent (UK Corporate Governance Code, Provision 11). </a:t>
            </a:r>
          </a:p>
          <a:p>
            <a:r>
              <a:rPr lang="en-GB" sz="1400" b="1" dirty="0">
                <a:solidFill>
                  <a:srgbClr val="FF9057"/>
                </a:solidFill>
                <a:latin typeface="ArialMT"/>
              </a:rPr>
              <a:t>Independence Test</a:t>
            </a:r>
            <a:endParaRPr lang="en-GB" sz="1400" b="1" dirty="0">
              <a:solidFill>
                <a:srgbClr val="FF9057"/>
              </a:solidFill>
              <a:effectLst/>
              <a:latin typeface="ArialMT"/>
            </a:endParaRPr>
          </a:p>
          <a:p>
            <a:pPr marL="285750" indent="-285750">
              <a:buFont typeface="Arial" panose="020B0604020202020204" pitchFamily="34" charset="0"/>
              <a:buChar char="•"/>
            </a:pPr>
            <a:r>
              <a:rPr lang="en-GB" sz="1400" dirty="0">
                <a:solidFill>
                  <a:srgbClr val="004BD3"/>
                </a:solidFill>
                <a:latin typeface="ArialMT"/>
              </a:rPr>
              <a:t>I</a:t>
            </a:r>
            <a:r>
              <a:rPr lang="en-GB" sz="1400" dirty="0">
                <a:solidFill>
                  <a:srgbClr val="004BD3"/>
                </a:solidFill>
                <a:effectLst/>
                <a:latin typeface="ArialMT"/>
              </a:rPr>
              <a:t>s or has been an employee of the company or group within the last five years; </a:t>
            </a:r>
          </a:p>
          <a:p>
            <a:pPr marL="285750" indent="-285750">
              <a:buFont typeface="Arial" panose="020B0604020202020204" pitchFamily="34" charset="0"/>
              <a:buChar char="•"/>
            </a:pPr>
            <a:r>
              <a:rPr lang="en-GB" sz="1400" dirty="0">
                <a:solidFill>
                  <a:srgbClr val="004BD3"/>
                </a:solidFill>
                <a:latin typeface="ArialMT"/>
              </a:rPr>
              <a:t>H</a:t>
            </a:r>
            <a:r>
              <a:rPr lang="en-GB" sz="1400" dirty="0">
                <a:solidFill>
                  <a:srgbClr val="004BD3"/>
                </a:solidFill>
                <a:effectLst/>
                <a:latin typeface="ArialMT"/>
              </a:rPr>
              <a:t>as, or has had within the last three years, a material business relationship with the company, either directly or as a partner, shareholder, director or senior employee of a body that has such a relationship with the company; </a:t>
            </a:r>
          </a:p>
          <a:p>
            <a:pPr marL="285750" indent="-285750">
              <a:buFont typeface="Arial" panose="020B0604020202020204" pitchFamily="34" charset="0"/>
              <a:buChar char="•"/>
            </a:pPr>
            <a:r>
              <a:rPr lang="en-GB" sz="1400" dirty="0">
                <a:solidFill>
                  <a:srgbClr val="004BD3"/>
                </a:solidFill>
                <a:latin typeface="ArialMT"/>
              </a:rPr>
              <a:t>H</a:t>
            </a:r>
            <a:r>
              <a:rPr lang="en-GB" sz="1400" dirty="0">
                <a:solidFill>
                  <a:srgbClr val="004BD3"/>
                </a:solidFill>
                <a:effectLst/>
                <a:latin typeface="ArialMT"/>
              </a:rPr>
              <a:t>as received or receives additional remuneration from the company apart from a director’s fee, participates in the company’s share option or a performance-related pay scheme, or is a member of the company’s pension scheme; </a:t>
            </a:r>
          </a:p>
          <a:p>
            <a:pPr marL="285750" indent="-285750">
              <a:buFont typeface="Arial" panose="020B0604020202020204" pitchFamily="34" charset="0"/>
              <a:buChar char="•"/>
            </a:pPr>
            <a:r>
              <a:rPr lang="en-GB" sz="1400" dirty="0">
                <a:solidFill>
                  <a:srgbClr val="004BD3"/>
                </a:solidFill>
                <a:latin typeface="ArialMT"/>
              </a:rPr>
              <a:t>H</a:t>
            </a:r>
            <a:r>
              <a:rPr lang="en-GB" sz="1400" dirty="0">
                <a:solidFill>
                  <a:srgbClr val="004BD3"/>
                </a:solidFill>
                <a:effectLst/>
                <a:latin typeface="ArialMT"/>
              </a:rPr>
              <a:t>as close family ties with any of the company’s advisers, directors or senior employees; </a:t>
            </a:r>
          </a:p>
          <a:p>
            <a:pPr marL="285750" indent="-285750">
              <a:buFont typeface="Arial" panose="020B0604020202020204" pitchFamily="34" charset="0"/>
              <a:buChar char="•"/>
            </a:pPr>
            <a:r>
              <a:rPr lang="en-GB" sz="1400" dirty="0">
                <a:solidFill>
                  <a:srgbClr val="004BD3"/>
                </a:solidFill>
                <a:latin typeface="ArialMT"/>
              </a:rPr>
              <a:t>H</a:t>
            </a:r>
            <a:r>
              <a:rPr lang="en-GB" sz="1400" dirty="0">
                <a:solidFill>
                  <a:srgbClr val="004BD3"/>
                </a:solidFill>
                <a:effectLst/>
                <a:latin typeface="ArialMT"/>
              </a:rPr>
              <a:t>olds cross-directorships or has significant links with other directors through involvement in other companies or bodies; </a:t>
            </a:r>
          </a:p>
          <a:p>
            <a:pPr marL="285750" indent="-285750">
              <a:buFont typeface="Arial" panose="020B0604020202020204" pitchFamily="34" charset="0"/>
              <a:buChar char="•"/>
            </a:pPr>
            <a:r>
              <a:rPr lang="en-GB" sz="1400" dirty="0">
                <a:solidFill>
                  <a:srgbClr val="004BD3"/>
                </a:solidFill>
                <a:latin typeface="ArialMT"/>
              </a:rPr>
              <a:t>R</a:t>
            </a:r>
            <a:r>
              <a:rPr lang="en-GB" sz="1400" dirty="0">
                <a:solidFill>
                  <a:srgbClr val="004BD3"/>
                </a:solidFill>
                <a:effectLst/>
                <a:latin typeface="ArialMT"/>
              </a:rPr>
              <a:t>epresents a significant shareholder; or </a:t>
            </a:r>
          </a:p>
          <a:p>
            <a:pPr marL="285750" indent="-285750">
              <a:buFont typeface="Arial" panose="020B0604020202020204" pitchFamily="34" charset="0"/>
              <a:buChar char="•"/>
            </a:pPr>
            <a:r>
              <a:rPr lang="en-GB" sz="1400" dirty="0">
                <a:solidFill>
                  <a:srgbClr val="004BD3"/>
                </a:solidFill>
                <a:latin typeface="ArialMT"/>
              </a:rPr>
              <a:t>H</a:t>
            </a:r>
            <a:r>
              <a:rPr lang="en-GB" sz="1400" dirty="0">
                <a:solidFill>
                  <a:srgbClr val="004BD3"/>
                </a:solidFill>
                <a:effectLst/>
                <a:latin typeface="ArialMT"/>
              </a:rPr>
              <a:t>as served on the board for more than nine years from the date of their first appointment</a:t>
            </a:r>
            <a:r>
              <a:rPr lang="en-GB" sz="1400" dirty="0">
                <a:effectLst/>
                <a:latin typeface="ArialMT"/>
              </a:rPr>
              <a:t>. </a:t>
            </a:r>
          </a:p>
          <a:p>
            <a:endParaRPr lang="en-GB" dirty="0">
              <a:effectLst/>
            </a:endParaRPr>
          </a:p>
          <a:p>
            <a:endParaRPr lang="en-US" dirty="0"/>
          </a:p>
        </p:txBody>
      </p:sp>
      <p:sp>
        <p:nvSpPr>
          <p:cNvPr id="4" name="Rounded Rectangle 3">
            <a:extLst>
              <a:ext uri="{FF2B5EF4-FFF2-40B4-BE49-F238E27FC236}">
                <a16:creationId xmlns:a16="http://schemas.microsoft.com/office/drawing/2014/main" id="{BF66ED78-2F04-5D89-63E7-20C50DA377EA}"/>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Board</a:t>
            </a:r>
          </a:p>
        </p:txBody>
      </p:sp>
      <p:sp>
        <p:nvSpPr>
          <p:cNvPr id="5" name="Rounded Rectangle 4">
            <a:extLst>
              <a:ext uri="{FF2B5EF4-FFF2-40B4-BE49-F238E27FC236}">
                <a16:creationId xmlns:a16="http://schemas.microsoft.com/office/drawing/2014/main" id="{37B310B6-D46D-43FC-6E31-074B1688B207}"/>
              </a:ext>
            </a:extLst>
          </p:cNvPr>
          <p:cNvSpPr/>
          <p:nvPr/>
        </p:nvSpPr>
        <p:spPr>
          <a:xfrm>
            <a:off x="7735878" y="307211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Executive</a:t>
            </a:r>
          </a:p>
          <a:p>
            <a:pPr algn="ctr"/>
            <a:r>
              <a:rPr lang="en-US" dirty="0"/>
              <a:t>Director</a:t>
            </a:r>
          </a:p>
        </p:txBody>
      </p:sp>
      <p:sp>
        <p:nvSpPr>
          <p:cNvPr id="6" name="Rounded Rectangle 5">
            <a:extLst>
              <a:ext uri="{FF2B5EF4-FFF2-40B4-BE49-F238E27FC236}">
                <a16:creationId xmlns:a16="http://schemas.microsoft.com/office/drawing/2014/main" id="{E47F8030-3D8E-49C2-965A-0FE69657CA0C}"/>
              </a:ext>
            </a:extLst>
          </p:cNvPr>
          <p:cNvSpPr/>
          <p:nvPr/>
        </p:nvSpPr>
        <p:spPr>
          <a:xfrm>
            <a:off x="9336076" y="3053388"/>
            <a:ext cx="1705373"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Non-Executive</a:t>
            </a:r>
          </a:p>
          <a:p>
            <a:pPr algn="ctr"/>
            <a:r>
              <a:rPr lang="en-US" sz="1400" dirty="0"/>
              <a:t>Director</a:t>
            </a:r>
          </a:p>
        </p:txBody>
      </p:sp>
      <p:sp>
        <p:nvSpPr>
          <p:cNvPr id="7" name="Rounded Rectangle 6">
            <a:extLst>
              <a:ext uri="{FF2B5EF4-FFF2-40B4-BE49-F238E27FC236}">
                <a16:creationId xmlns:a16="http://schemas.microsoft.com/office/drawing/2014/main" id="{2944F71E-45A4-DAA2-3F31-7F7152968CE8}"/>
              </a:ext>
            </a:extLst>
          </p:cNvPr>
          <p:cNvSpPr/>
          <p:nvPr/>
        </p:nvSpPr>
        <p:spPr>
          <a:xfrm>
            <a:off x="8548510" y="4080093"/>
            <a:ext cx="1575131"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Independent </a:t>
            </a:r>
          </a:p>
        </p:txBody>
      </p:sp>
      <p:sp>
        <p:nvSpPr>
          <p:cNvPr id="8" name="Rounded Rectangle 7">
            <a:extLst>
              <a:ext uri="{FF2B5EF4-FFF2-40B4-BE49-F238E27FC236}">
                <a16:creationId xmlns:a16="http://schemas.microsoft.com/office/drawing/2014/main" id="{8F608445-37CA-47D2-CE62-A3CE00A67F2D}"/>
              </a:ext>
            </a:extLst>
          </p:cNvPr>
          <p:cNvSpPr/>
          <p:nvPr/>
        </p:nvSpPr>
        <p:spPr>
          <a:xfrm>
            <a:off x="10313296" y="4077333"/>
            <a:ext cx="1621251"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Non</a:t>
            </a:r>
          </a:p>
          <a:p>
            <a:pPr algn="ctr"/>
            <a:r>
              <a:rPr lang="en-US" dirty="0"/>
              <a:t>Independent</a:t>
            </a:r>
          </a:p>
        </p:txBody>
      </p:sp>
      <p:cxnSp>
        <p:nvCxnSpPr>
          <p:cNvPr id="9" name="Straight Connector 8">
            <a:extLst>
              <a:ext uri="{FF2B5EF4-FFF2-40B4-BE49-F238E27FC236}">
                <a16:creationId xmlns:a16="http://schemas.microsoft.com/office/drawing/2014/main" id="{50F51147-F323-0E2C-41A2-9C3E448E210F}"/>
              </a:ext>
            </a:extLst>
          </p:cNvPr>
          <p:cNvCxnSpPr>
            <a:cxnSpLocks/>
            <a:stCxn id="4"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21679EB-DA3B-C006-38BC-F736EA9250E2}"/>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39864C-BAAC-7BBF-A4A4-AA48261539B7}"/>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B62145-CAD6-11D7-57C0-A93FEAA88D69}"/>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EBA84C-D028-506B-1713-14350455ECCF}"/>
              </a:ext>
            </a:extLst>
          </p:cNvPr>
          <p:cNvCxnSpPr>
            <a:cxnSpLocks/>
          </p:cNvCxnSpPr>
          <p:nvPr/>
        </p:nvCxnSpPr>
        <p:spPr>
          <a:xfrm>
            <a:off x="10123642" y="3727161"/>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5D782EC-D368-05A8-C332-2E7A70DE930E}"/>
              </a:ext>
            </a:extLst>
          </p:cNvPr>
          <p:cNvCxnSpPr>
            <a:cxnSpLocks/>
          </p:cNvCxnSpPr>
          <p:nvPr/>
        </p:nvCxnSpPr>
        <p:spPr>
          <a:xfrm flipV="1">
            <a:off x="9219498" y="3871101"/>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F540FE-0D00-C534-B9E1-FB47DC1E9FBD}"/>
              </a:ext>
            </a:extLst>
          </p:cNvPr>
          <p:cNvCxnSpPr>
            <a:cxnSpLocks/>
          </p:cNvCxnSpPr>
          <p:nvPr/>
        </p:nvCxnSpPr>
        <p:spPr>
          <a:xfrm>
            <a:off x="11008756" y="3880151"/>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B231CF-DCC7-3733-EF44-27BB6F1FE4F0}"/>
              </a:ext>
            </a:extLst>
          </p:cNvPr>
          <p:cNvCxnSpPr>
            <a:cxnSpLocks/>
          </p:cNvCxnSpPr>
          <p:nvPr/>
        </p:nvCxnSpPr>
        <p:spPr>
          <a:xfrm>
            <a:off x="9219498" y="3880151"/>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44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DD17-7983-A489-6F8F-2A8FC01AC0CD}"/>
              </a:ext>
            </a:extLst>
          </p:cNvPr>
          <p:cNvSpPr>
            <a:spLocks noGrp="1"/>
          </p:cNvSpPr>
          <p:nvPr>
            <p:ph type="title"/>
          </p:nvPr>
        </p:nvSpPr>
        <p:spPr/>
        <p:txBody>
          <a:bodyPr/>
          <a:lstStyle/>
          <a:p>
            <a:r>
              <a:rPr lang="en-US" sz="3200" b="1" dirty="0"/>
              <a:t>‘Other’ types of Director</a:t>
            </a:r>
          </a:p>
        </p:txBody>
      </p:sp>
      <p:sp>
        <p:nvSpPr>
          <p:cNvPr id="3" name="Content Placeholder 2">
            <a:extLst>
              <a:ext uri="{FF2B5EF4-FFF2-40B4-BE49-F238E27FC236}">
                <a16:creationId xmlns:a16="http://schemas.microsoft.com/office/drawing/2014/main" id="{DC0BBE59-BCCD-5B1B-A642-C994DD360AAE}"/>
              </a:ext>
            </a:extLst>
          </p:cNvPr>
          <p:cNvSpPr>
            <a:spLocks noGrp="1"/>
          </p:cNvSpPr>
          <p:nvPr>
            <p:ph idx="1"/>
          </p:nvPr>
        </p:nvSpPr>
        <p:spPr/>
        <p:txBody>
          <a:bodyPr/>
          <a:lstStyle/>
          <a:p>
            <a:r>
              <a:rPr lang="en-GB" sz="1800" b="1" dirty="0">
                <a:solidFill>
                  <a:srgbClr val="FF9057"/>
                </a:solidFill>
                <a:effectLst/>
                <a:latin typeface="ArialMT"/>
              </a:rPr>
              <a:t>Alternate directors</a:t>
            </a:r>
            <a:endParaRPr lang="en-GB" b="1" dirty="0">
              <a:solidFill>
                <a:srgbClr val="FF9057"/>
              </a:solidFill>
              <a:latin typeface="ArialMT"/>
            </a:endParaRPr>
          </a:p>
          <a:p>
            <a:pPr marL="285750" indent="-285750">
              <a:buFont typeface="Arial" panose="020B0604020202020204" pitchFamily="34" charset="0"/>
              <a:buChar char="•"/>
            </a:pPr>
            <a:r>
              <a:rPr lang="en-GB" sz="1800" dirty="0">
                <a:solidFill>
                  <a:srgbClr val="004BD3"/>
                </a:solidFill>
                <a:effectLst/>
                <a:latin typeface="ArialMT"/>
              </a:rPr>
              <a:t>Appointed to act on another directors behalf, if it is provided for in the company’s articles. </a:t>
            </a:r>
          </a:p>
          <a:p>
            <a:r>
              <a:rPr lang="en-GB" sz="1800" b="1" dirty="0">
                <a:solidFill>
                  <a:srgbClr val="FF9057"/>
                </a:solidFill>
                <a:effectLst/>
                <a:latin typeface="ArialMT"/>
              </a:rPr>
              <a:t>Nominee directors</a:t>
            </a:r>
            <a:endParaRPr lang="en-GB" b="1" dirty="0">
              <a:solidFill>
                <a:srgbClr val="FF9057"/>
              </a:solidFill>
              <a:latin typeface="ArialMT"/>
            </a:endParaRPr>
          </a:p>
          <a:p>
            <a:pPr marL="285750" indent="-285750">
              <a:buFont typeface="Arial" panose="020B0604020202020204" pitchFamily="34" charset="0"/>
              <a:buChar char="•"/>
            </a:pPr>
            <a:r>
              <a:rPr lang="en-GB" sz="1800" dirty="0">
                <a:solidFill>
                  <a:srgbClr val="004BD3"/>
                </a:solidFill>
                <a:effectLst/>
                <a:latin typeface="ArialMT"/>
              </a:rPr>
              <a:t>Someone with an interest in the company (such as a major shareholder or creditor) may wish to safeguard their interest by having a say on the board. </a:t>
            </a:r>
          </a:p>
          <a:p>
            <a:pPr marL="285750" indent="-285750">
              <a:buFont typeface="Arial" panose="020B0604020202020204" pitchFamily="34" charset="0"/>
              <a:buChar char="•"/>
            </a:pPr>
            <a:r>
              <a:rPr lang="en-GB" sz="1800" dirty="0">
                <a:solidFill>
                  <a:srgbClr val="004BD3"/>
                </a:solidFill>
                <a:effectLst/>
                <a:latin typeface="ArialMT"/>
              </a:rPr>
              <a:t>This power of appointment will usually be placed in the company’s articles,  but could also be set out in a shareholders’ agreement. </a:t>
            </a:r>
          </a:p>
          <a:p>
            <a:pPr marL="285750" indent="-285750">
              <a:buFont typeface="Arial" panose="020B0604020202020204" pitchFamily="34" charset="0"/>
              <a:buChar char="•"/>
            </a:pPr>
            <a:r>
              <a:rPr lang="en-GB" sz="1800" dirty="0">
                <a:solidFill>
                  <a:srgbClr val="004BD3"/>
                </a:solidFill>
                <a:effectLst/>
                <a:latin typeface="ArialMT"/>
              </a:rPr>
              <a:t>A nominee’s duty is to the company, not the person who appointed him (</a:t>
            </a:r>
            <a:r>
              <a:rPr lang="en-GB" sz="1800" i="1" dirty="0">
                <a:solidFill>
                  <a:srgbClr val="004BD3"/>
                </a:solidFill>
                <a:effectLst/>
                <a:latin typeface="Arial" panose="020B0604020202020204" pitchFamily="34" charset="0"/>
              </a:rPr>
              <a:t>Scottish Co-Operative Wholesale Society Ltd v Meyer </a:t>
            </a:r>
            <a:r>
              <a:rPr lang="en-GB" sz="1800" dirty="0">
                <a:solidFill>
                  <a:srgbClr val="004BD3"/>
                </a:solidFill>
                <a:effectLst/>
                <a:latin typeface="ArialMT"/>
              </a:rPr>
              <a:t>[1959] AC 324 (HL)). </a:t>
            </a:r>
          </a:p>
          <a:p>
            <a:pPr marL="285750" indent="-285750">
              <a:buFont typeface="Arial" panose="020B0604020202020204" pitchFamily="34" charset="0"/>
              <a:buChar char="•"/>
            </a:pPr>
            <a:r>
              <a:rPr lang="en-GB" sz="1800" dirty="0">
                <a:solidFill>
                  <a:srgbClr val="004BD3"/>
                </a:solidFill>
                <a:effectLst/>
                <a:latin typeface="ArialMT"/>
              </a:rPr>
              <a:t>A person who appoints a nominee could be regarded as a person with significant control, and so will have to be identified on the PSC register. </a:t>
            </a:r>
          </a:p>
          <a:p>
            <a:endParaRPr lang="en-GB" dirty="0"/>
          </a:p>
          <a:p>
            <a:endParaRPr lang="en-US" dirty="0"/>
          </a:p>
        </p:txBody>
      </p:sp>
    </p:spTree>
    <p:extLst>
      <p:ext uri="{BB962C8B-B14F-4D97-AF65-F5344CB8AC3E}">
        <p14:creationId xmlns:p14="http://schemas.microsoft.com/office/powerpoint/2010/main" val="316518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7618-AAA2-0AA5-12BB-EC22E2B61565}"/>
              </a:ext>
            </a:extLst>
          </p:cNvPr>
          <p:cNvSpPr>
            <a:spLocks noGrp="1"/>
          </p:cNvSpPr>
          <p:nvPr>
            <p:ph type="title"/>
          </p:nvPr>
        </p:nvSpPr>
        <p:spPr/>
        <p:txBody>
          <a:bodyPr/>
          <a:lstStyle/>
          <a:p>
            <a:r>
              <a:rPr lang="en-GB" sz="3200" b="1" dirty="0">
                <a:effectLst/>
                <a:latin typeface="ArialMT"/>
              </a:rPr>
              <a:t>Specific board roles of directors</a:t>
            </a:r>
            <a:endParaRPr lang="en-US" sz="3200" b="1" dirty="0"/>
          </a:p>
        </p:txBody>
      </p:sp>
      <p:sp>
        <p:nvSpPr>
          <p:cNvPr id="3" name="Content Placeholder 2">
            <a:extLst>
              <a:ext uri="{FF2B5EF4-FFF2-40B4-BE49-F238E27FC236}">
                <a16:creationId xmlns:a16="http://schemas.microsoft.com/office/drawing/2014/main" id="{6725B1B6-2F4E-7A96-FC04-198DE6B61782}"/>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cs typeface="Calibri" panose="020F0502020204030204" pitchFamily="34" charset="0"/>
              </a:rPr>
              <a:t>A director may be appointed to a specific board role. </a:t>
            </a:r>
          </a:p>
          <a:p>
            <a:pPr marL="285750" indent="-285750">
              <a:buFont typeface="Arial" panose="020B0604020202020204" pitchFamily="34" charset="0"/>
              <a:buChar char="•"/>
            </a:pPr>
            <a:r>
              <a:rPr lang="en-GB" sz="2000" dirty="0">
                <a:solidFill>
                  <a:srgbClr val="004BD3"/>
                </a:solidFill>
                <a:effectLst/>
                <a:cs typeface="Calibri" panose="020F0502020204030204" pitchFamily="34" charset="0"/>
              </a:rPr>
              <a:t>The role and powers of specific board roles are a matter for the company’s articles</a:t>
            </a:r>
          </a:p>
          <a:p>
            <a:pPr marL="285750" indent="-285750">
              <a:buFont typeface="Arial" panose="020B0604020202020204" pitchFamily="34" charset="0"/>
              <a:buChar char="•"/>
            </a:pPr>
            <a:r>
              <a:rPr lang="en-GB" sz="2000" dirty="0">
                <a:solidFill>
                  <a:srgbClr val="004BD3"/>
                </a:solidFill>
                <a:effectLst/>
                <a:cs typeface="Calibri" panose="020F0502020204030204" pitchFamily="34" charset="0"/>
              </a:rPr>
              <a:t>The CEO is the head of the company with the providing that ‘[a]s the most senior executive director, the chief executive is responsible for delivering the strategy as agreed by the board’ (para 70, FRC Guidance on Board Effectiveness). </a:t>
            </a:r>
          </a:p>
          <a:p>
            <a:pPr marL="285750" indent="-285750">
              <a:buFont typeface="Arial" panose="020B0604020202020204" pitchFamily="34" charset="0"/>
              <a:buChar char="•"/>
            </a:pPr>
            <a:r>
              <a:rPr lang="en-GB" sz="2000" dirty="0">
                <a:solidFill>
                  <a:srgbClr val="004BD3"/>
                </a:solidFill>
                <a:cs typeface="Calibri" panose="020F0502020204030204" pitchFamily="34" charset="0"/>
              </a:rPr>
              <a:t>T</a:t>
            </a:r>
            <a:r>
              <a:rPr lang="en-GB" sz="2000" dirty="0">
                <a:solidFill>
                  <a:srgbClr val="004BD3"/>
                </a:solidFill>
                <a:effectLst/>
                <a:cs typeface="Calibri" panose="020F0502020204030204" pitchFamily="34" charset="0"/>
              </a:rPr>
              <a:t>he directors may appoint a director to chair their meetings who ‘leads the board and is responsible for its overall effectiveness in directing the company’. (Principle F, UKCG Code)</a:t>
            </a:r>
          </a:p>
          <a:p>
            <a:pPr marL="285750" indent="-285750">
              <a:buFont typeface="Arial" panose="020B0604020202020204" pitchFamily="34" charset="0"/>
              <a:buChar char="•"/>
            </a:pPr>
            <a:r>
              <a:rPr lang="en-GB" sz="2000" dirty="0">
                <a:solidFill>
                  <a:srgbClr val="004BD3"/>
                </a:solidFill>
                <a:effectLst/>
                <a:cs typeface="Calibri" panose="020F0502020204030204" pitchFamily="34" charset="0"/>
              </a:rPr>
              <a:t>‘The roles of CEO and Chair should not be exercised by the same person.’ (Provision 9, UKCG Code)</a:t>
            </a:r>
          </a:p>
          <a:p>
            <a:endParaRPr lang="en-US" dirty="0"/>
          </a:p>
        </p:txBody>
      </p:sp>
    </p:spTree>
    <p:extLst>
      <p:ext uri="{BB962C8B-B14F-4D97-AF65-F5344CB8AC3E}">
        <p14:creationId xmlns:p14="http://schemas.microsoft.com/office/powerpoint/2010/main" val="349414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B8E-3EEC-FBED-C6D0-41D40E0359A9}"/>
              </a:ext>
            </a:extLst>
          </p:cNvPr>
          <p:cNvSpPr>
            <a:spLocks noGrp="1"/>
          </p:cNvSpPr>
          <p:nvPr>
            <p:ph type="title"/>
          </p:nvPr>
        </p:nvSpPr>
        <p:spPr/>
        <p:txBody>
          <a:bodyPr/>
          <a:lstStyle/>
          <a:p>
            <a:r>
              <a:rPr lang="en-GB" sz="3200" b="1" dirty="0">
                <a:effectLst/>
                <a:latin typeface="ArialMT"/>
              </a:rPr>
              <a:t>The appointment of directors </a:t>
            </a:r>
            <a:endParaRPr lang="en-US" sz="3200" b="1" dirty="0"/>
          </a:p>
        </p:txBody>
      </p:sp>
      <p:sp>
        <p:nvSpPr>
          <p:cNvPr id="3" name="Content Placeholder 2">
            <a:extLst>
              <a:ext uri="{FF2B5EF4-FFF2-40B4-BE49-F238E27FC236}">
                <a16:creationId xmlns:a16="http://schemas.microsoft.com/office/drawing/2014/main" id="{50133E76-7D77-D311-8439-A03677FEAF81}"/>
              </a:ext>
            </a:extLst>
          </p:cNvPr>
          <p:cNvSpPr>
            <a:spLocks noGrp="1"/>
          </p:cNvSpPr>
          <p:nvPr>
            <p:ph idx="1"/>
          </p:nvPr>
        </p:nvSpPr>
        <p:spPr/>
        <p:txBody>
          <a:bodyPr/>
          <a:lstStyle/>
          <a:p>
            <a:r>
              <a:rPr lang="en-GB" sz="1800" b="1" dirty="0">
                <a:solidFill>
                  <a:srgbClr val="FF9057"/>
                </a:solidFill>
                <a:effectLst/>
              </a:rPr>
              <a:t>Persons are not eligible to act as a director</a:t>
            </a:r>
            <a:endParaRPr lang="en-GB" b="1" dirty="0">
              <a:solidFill>
                <a:srgbClr val="FF9057"/>
              </a:solidFill>
            </a:endParaRPr>
          </a:p>
          <a:p>
            <a:pPr marL="342900" indent="-342900">
              <a:buFont typeface="+mj-lt"/>
              <a:buAutoNum type="arabicPeriod"/>
            </a:pPr>
            <a:r>
              <a:rPr lang="en-GB" sz="2000" dirty="0">
                <a:solidFill>
                  <a:srgbClr val="004BD3"/>
                </a:solidFill>
                <a:latin typeface="ArialMT"/>
              </a:rPr>
              <a:t>A</a:t>
            </a:r>
            <a:r>
              <a:rPr lang="en-GB" sz="2000" dirty="0">
                <a:solidFill>
                  <a:srgbClr val="004BD3"/>
                </a:solidFill>
                <a:effectLst/>
                <a:latin typeface="ArialMT"/>
              </a:rPr>
              <a:t> person under the age of 16 (CA 2006, s. 157)</a:t>
            </a:r>
          </a:p>
          <a:p>
            <a:pPr marL="342900" indent="-342900">
              <a:buFont typeface="+mj-lt"/>
              <a:buAutoNum type="arabicPeriod"/>
            </a:pPr>
            <a:r>
              <a:rPr lang="en-GB" sz="2000" dirty="0">
                <a:solidFill>
                  <a:srgbClr val="004BD3"/>
                </a:solidFill>
                <a:latin typeface="ArialMT"/>
              </a:rPr>
              <a:t>A</a:t>
            </a:r>
            <a:r>
              <a:rPr lang="en-GB" sz="2000" dirty="0">
                <a:solidFill>
                  <a:srgbClr val="004BD3"/>
                </a:solidFill>
                <a:effectLst/>
                <a:latin typeface="ArialMT"/>
              </a:rPr>
              <a:t> company’s statutory auditor (CA 2006, s. 1214)</a:t>
            </a:r>
          </a:p>
          <a:p>
            <a:pPr marL="342900" indent="-342900">
              <a:buFont typeface="+mj-lt"/>
              <a:buAutoNum type="arabicPeriod"/>
            </a:pPr>
            <a:r>
              <a:rPr lang="en-GB" sz="2000" dirty="0">
                <a:solidFill>
                  <a:srgbClr val="004BD3"/>
                </a:solidFill>
                <a:latin typeface="ArialMT"/>
              </a:rPr>
              <a:t>A</a:t>
            </a:r>
            <a:r>
              <a:rPr lang="en-GB" sz="2000" dirty="0">
                <a:solidFill>
                  <a:srgbClr val="004BD3"/>
                </a:solidFill>
                <a:effectLst/>
                <a:latin typeface="ArialMT"/>
              </a:rPr>
              <a:t> person subject to a disqualification order/undertaking CDDA 1986, s. 11(1))</a:t>
            </a:r>
          </a:p>
          <a:p>
            <a:pPr marL="342900" indent="-342900">
              <a:buFont typeface="+mj-lt"/>
              <a:buAutoNum type="arabicPeriod"/>
            </a:pPr>
            <a:r>
              <a:rPr lang="en-GB" sz="2000" dirty="0">
                <a:solidFill>
                  <a:srgbClr val="004BD3"/>
                </a:solidFill>
                <a:latin typeface="ArialMT"/>
              </a:rPr>
              <a:t>A</a:t>
            </a:r>
            <a:r>
              <a:rPr lang="en-GB" sz="2000" dirty="0">
                <a:solidFill>
                  <a:srgbClr val="004BD3"/>
                </a:solidFill>
                <a:effectLst/>
                <a:latin typeface="ArialMT"/>
              </a:rPr>
              <a:t>n undischarged bankrupt (CDDA 1986, s. 11(1))</a:t>
            </a:r>
          </a:p>
          <a:p>
            <a:pPr marL="342900" indent="-342900">
              <a:buFont typeface="+mj-lt"/>
              <a:buAutoNum type="arabicPeriod"/>
            </a:pPr>
            <a:r>
              <a:rPr lang="en-GB" sz="2000" dirty="0">
                <a:solidFill>
                  <a:srgbClr val="004BD3"/>
                </a:solidFill>
                <a:effectLst/>
                <a:latin typeface="ArialMT"/>
              </a:rPr>
              <a:t>A company’s articles may also contain provisions that prohibit or limit a person’s ability to act as director</a:t>
            </a:r>
          </a:p>
          <a:p>
            <a:endParaRPr lang="en-US" dirty="0"/>
          </a:p>
        </p:txBody>
      </p:sp>
    </p:spTree>
    <p:extLst>
      <p:ext uri="{BB962C8B-B14F-4D97-AF65-F5344CB8AC3E}">
        <p14:creationId xmlns:p14="http://schemas.microsoft.com/office/powerpoint/2010/main" val="41994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F7B3-61CE-B646-AF81-86B04FC315BB}"/>
              </a:ext>
            </a:extLst>
          </p:cNvPr>
          <p:cNvSpPr>
            <a:spLocks noGrp="1"/>
          </p:cNvSpPr>
          <p:nvPr>
            <p:ph type="title"/>
          </p:nvPr>
        </p:nvSpPr>
        <p:spPr/>
        <p:txBody>
          <a:bodyPr/>
          <a:lstStyle/>
          <a:p>
            <a:r>
              <a:rPr lang="en-GB" sz="2800" b="1" dirty="0">
                <a:effectLst/>
                <a:latin typeface="ArialMT"/>
              </a:rPr>
              <a:t>The appointment of directors </a:t>
            </a:r>
            <a:endParaRPr lang="en-US" dirty="0"/>
          </a:p>
        </p:txBody>
      </p:sp>
      <p:sp>
        <p:nvSpPr>
          <p:cNvPr id="3" name="Content Placeholder 2">
            <a:extLst>
              <a:ext uri="{FF2B5EF4-FFF2-40B4-BE49-F238E27FC236}">
                <a16:creationId xmlns:a16="http://schemas.microsoft.com/office/drawing/2014/main" id="{B9ECC816-F247-D697-9BAA-1393F0953AFC}"/>
              </a:ext>
            </a:extLst>
          </p:cNvPr>
          <p:cNvSpPr>
            <a:spLocks noGrp="1"/>
          </p:cNvSpPr>
          <p:nvPr>
            <p:ph idx="1"/>
          </p:nvPr>
        </p:nvSpPr>
        <p:spPr/>
        <p:txBody>
          <a:bodyPr/>
          <a:lstStyle/>
          <a:p>
            <a:pPr algn="ctr"/>
            <a:r>
              <a:rPr lang="en-GB" sz="2000" dirty="0">
                <a:solidFill>
                  <a:srgbClr val="004BD3"/>
                </a:solidFill>
                <a:latin typeface="ArialMT"/>
              </a:rPr>
              <a:t>F</a:t>
            </a:r>
            <a:r>
              <a:rPr lang="en-GB" sz="2000" dirty="0">
                <a:solidFill>
                  <a:srgbClr val="004BD3"/>
                </a:solidFill>
                <a:effectLst/>
                <a:latin typeface="ArialMT"/>
              </a:rPr>
              <a:t>irst directors will be appointed upon the company’s incorporation (CA 2006, s. 16(6)). </a:t>
            </a:r>
          </a:p>
          <a:p>
            <a:pPr algn="ctr"/>
            <a:endParaRPr lang="en-GB" sz="2000" dirty="0">
              <a:solidFill>
                <a:srgbClr val="004BD3"/>
              </a:solidFill>
              <a:effectLst/>
              <a:latin typeface="ArialMT"/>
            </a:endParaRPr>
          </a:p>
          <a:p>
            <a:pPr algn="ctr"/>
            <a:r>
              <a:rPr lang="en-GB" sz="2000" dirty="0">
                <a:solidFill>
                  <a:srgbClr val="004BD3"/>
                </a:solidFill>
                <a:effectLst/>
                <a:latin typeface="ArialMT"/>
              </a:rPr>
              <a:t>Further appointments </a:t>
            </a:r>
            <a:r>
              <a:rPr lang="en-GB" sz="2000" dirty="0">
                <a:solidFill>
                  <a:srgbClr val="004BD3"/>
                </a:solidFill>
                <a:latin typeface="ArialMT"/>
              </a:rPr>
              <a:t>are</a:t>
            </a:r>
            <a:r>
              <a:rPr lang="en-GB" sz="2000" dirty="0">
                <a:solidFill>
                  <a:srgbClr val="004BD3"/>
                </a:solidFill>
                <a:effectLst/>
                <a:latin typeface="ArialMT"/>
              </a:rPr>
              <a:t> a matter for the company’s articles. </a:t>
            </a:r>
          </a:p>
          <a:p>
            <a:pPr algn="ctr"/>
            <a:endParaRPr lang="en-GB" sz="2000" dirty="0">
              <a:solidFill>
                <a:srgbClr val="004BD3"/>
              </a:solidFill>
              <a:effectLst/>
              <a:latin typeface="ArialMT"/>
            </a:endParaRPr>
          </a:p>
          <a:p>
            <a:pPr algn="ctr"/>
            <a:r>
              <a:rPr lang="en-GB" sz="2000" dirty="0">
                <a:solidFill>
                  <a:srgbClr val="004BD3"/>
                </a:solidFill>
                <a:effectLst/>
                <a:latin typeface="ArialMT"/>
              </a:rPr>
              <a:t>‘Appointments to the board should be subject to a formal, rigorous and transparent procedure’. (Principle J, UKCG Code)</a:t>
            </a:r>
          </a:p>
          <a:p>
            <a:pPr algn="ctr"/>
            <a:endParaRPr lang="en-GB" sz="2000" dirty="0">
              <a:solidFill>
                <a:srgbClr val="004BD3"/>
              </a:solidFill>
              <a:latin typeface="ArialMT"/>
            </a:endParaRPr>
          </a:p>
          <a:p>
            <a:pPr algn="ctr"/>
            <a:r>
              <a:rPr lang="en-GB" sz="2000" dirty="0">
                <a:solidFill>
                  <a:srgbClr val="004BD3"/>
                </a:solidFill>
                <a:effectLst/>
                <a:latin typeface="ArialMT"/>
              </a:rPr>
              <a:t>The board should establish a nomination committee, whose role is ‘to lead the process for appointments, ensure plans are in place for orderly succession to both the board and senior management positions, and oversee the development of a diverse pipeline for succession’. (Provision 17, UKCG Code)</a:t>
            </a:r>
          </a:p>
          <a:p>
            <a:endParaRPr lang="en-GB" dirty="0">
              <a:effectLst/>
            </a:endParaRPr>
          </a:p>
          <a:p>
            <a:endParaRPr lang="en-US" dirty="0"/>
          </a:p>
        </p:txBody>
      </p:sp>
      <p:sp>
        <p:nvSpPr>
          <p:cNvPr id="6" name="Down Arrow 5">
            <a:extLst>
              <a:ext uri="{FF2B5EF4-FFF2-40B4-BE49-F238E27FC236}">
                <a16:creationId xmlns:a16="http://schemas.microsoft.com/office/drawing/2014/main" id="{38880C4E-2CED-F282-9909-9596A5187A6B}"/>
              </a:ext>
            </a:extLst>
          </p:cNvPr>
          <p:cNvSpPr/>
          <p:nvPr/>
        </p:nvSpPr>
        <p:spPr>
          <a:xfrm>
            <a:off x="5860025" y="2079522"/>
            <a:ext cx="471949" cy="442452"/>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49E0C172-2FB9-74D6-6F68-B9F0DA435ACA}"/>
              </a:ext>
            </a:extLst>
          </p:cNvPr>
          <p:cNvSpPr/>
          <p:nvPr/>
        </p:nvSpPr>
        <p:spPr>
          <a:xfrm>
            <a:off x="5860024" y="3056000"/>
            <a:ext cx="471949" cy="442452"/>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1C9AE57C-F923-9E8E-FB98-664F8E8575DF}"/>
              </a:ext>
            </a:extLst>
          </p:cNvPr>
          <p:cNvSpPr/>
          <p:nvPr/>
        </p:nvSpPr>
        <p:spPr>
          <a:xfrm>
            <a:off x="5860025" y="4419599"/>
            <a:ext cx="471949" cy="442452"/>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49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59D0-D363-F71B-77F6-6BFD6EA55C1E}"/>
              </a:ext>
            </a:extLst>
          </p:cNvPr>
          <p:cNvSpPr>
            <a:spLocks noGrp="1"/>
          </p:cNvSpPr>
          <p:nvPr>
            <p:ph type="title"/>
          </p:nvPr>
        </p:nvSpPr>
        <p:spPr/>
        <p:txBody>
          <a:bodyPr/>
          <a:lstStyle/>
          <a:p>
            <a:r>
              <a:rPr lang="en-GB" sz="3200" b="1" dirty="0">
                <a:effectLst/>
                <a:latin typeface="ArialMT"/>
              </a:rPr>
              <a:t>The register of directors </a:t>
            </a:r>
            <a:endParaRPr lang="en-US" sz="3200" b="1" dirty="0"/>
          </a:p>
        </p:txBody>
      </p:sp>
      <p:sp>
        <p:nvSpPr>
          <p:cNvPr id="3" name="Content Placeholder 2">
            <a:extLst>
              <a:ext uri="{FF2B5EF4-FFF2-40B4-BE49-F238E27FC236}">
                <a16:creationId xmlns:a16="http://schemas.microsoft.com/office/drawing/2014/main" id="{C887C427-66D9-45D4-95DA-EA89ABB5059E}"/>
              </a:ext>
            </a:extLst>
          </p:cNvPr>
          <p:cNvSpPr>
            <a:spLocks noGrp="1"/>
          </p:cNvSpPr>
          <p:nvPr>
            <p:ph idx="1"/>
          </p:nvPr>
        </p:nvSpPr>
        <p:spPr/>
        <p:txBody>
          <a:bodyPr/>
          <a:lstStyle/>
          <a:p>
            <a:pPr marL="342900" indent="-342900">
              <a:buFont typeface="Arial" panose="020B0604020202020204" pitchFamily="34" charset="0"/>
              <a:buChar char="•"/>
            </a:pPr>
            <a:r>
              <a:rPr lang="en-GB" sz="1800" dirty="0">
                <a:solidFill>
                  <a:srgbClr val="004BD3"/>
                </a:solidFill>
                <a:effectLst/>
                <a:latin typeface="ArialMT"/>
              </a:rPr>
              <a:t>Every company must keep a register of directors (CA 2006, s. 162(1)) but a  private company may, instead elect to keep the required information on the public register maintained by Companies House (ss. 167A–167E). </a:t>
            </a:r>
          </a:p>
          <a:p>
            <a:pPr marL="342900" indent="-342900">
              <a:buFont typeface="Arial" panose="020B0604020202020204" pitchFamily="34" charset="0"/>
              <a:buChar char="•"/>
            </a:pPr>
            <a:r>
              <a:rPr lang="en-GB" sz="1800" dirty="0">
                <a:solidFill>
                  <a:srgbClr val="004BD3"/>
                </a:solidFill>
                <a:effectLst/>
                <a:latin typeface="ArialMT"/>
              </a:rPr>
              <a:t>The register can be inspected by any member without charge, and by any other person upon payment of a fee (s. 162(5)). </a:t>
            </a:r>
            <a:endParaRPr lang="en-GB" dirty="0">
              <a:solidFill>
                <a:srgbClr val="004BD3"/>
              </a:solidFill>
              <a:effectLst/>
            </a:endParaRPr>
          </a:p>
          <a:p>
            <a:pPr marL="342900" indent="-342900">
              <a:buFont typeface="Arial" panose="020B0604020202020204" pitchFamily="34" charset="0"/>
              <a:buChar char="•"/>
            </a:pPr>
            <a:r>
              <a:rPr lang="en-GB" sz="1800" dirty="0">
                <a:solidFill>
                  <a:srgbClr val="004BD3"/>
                </a:solidFill>
                <a:effectLst/>
                <a:latin typeface="ArialMT"/>
              </a:rPr>
              <a:t>When a new director is appointed, the company must notify Companies House of the appointment within 14 days. (Form AP01) </a:t>
            </a:r>
          </a:p>
          <a:p>
            <a:pPr marL="342900" indent="-342900">
              <a:buFont typeface="Arial" panose="020B0604020202020204" pitchFamily="34" charset="0"/>
              <a:buChar char="•"/>
            </a:pPr>
            <a:r>
              <a:rPr lang="en-GB" sz="1800" dirty="0">
                <a:solidFill>
                  <a:srgbClr val="004BD3"/>
                </a:solidFill>
                <a:effectLst/>
                <a:latin typeface="ArialMT"/>
              </a:rPr>
              <a:t>The notice to CH must contain a statement of the particulars relating to the director that will be included in the register of directors; and a statement by the company that the director has consented to act as director (s.167(1)–(2)). </a:t>
            </a:r>
          </a:p>
          <a:p>
            <a:endParaRPr lang="en-US" dirty="0"/>
          </a:p>
        </p:txBody>
      </p:sp>
    </p:spTree>
    <p:extLst>
      <p:ext uri="{BB962C8B-B14F-4D97-AF65-F5344CB8AC3E}">
        <p14:creationId xmlns:p14="http://schemas.microsoft.com/office/powerpoint/2010/main" val="319102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A5DB-460E-B20F-6F60-3254A4E7709C}"/>
              </a:ext>
            </a:extLst>
          </p:cNvPr>
          <p:cNvSpPr>
            <a:spLocks noGrp="1"/>
          </p:cNvSpPr>
          <p:nvPr>
            <p:ph type="title"/>
          </p:nvPr>
        </p:nvSpPr>
        <p:spPr/>
        <p:txBody>
          <a:bodyPr/>
          <a:lstStyle/>
          <a:p>
            <a:r>
              <a:rPr lang="en-GB" sz="3200" b="1" dirty="0">
                <a:effectLst/>
                <a:latin typeface="ArialMT"/>
              </a:rPr>
              <a:t>Defective appointments </a:t>
            </a:r>
            <a:endParaRPr lang="en-US" sz="3200" b="1" dirty="0"/>
          </a:p>
        </p:txBody>
      </p:sp>
      <p:sp>
        <p:nvSpPr>
          <p:cNvPr id="3" name="Content Placeholder 2">
            <a:extLst>
              <a:ext uri="{FF2B5EF4-FFF2-40B4-BE49-F238E27FC236}">
                <a16:creationId xmlns:a16="http://schemas.microsoft.com/office/drawing/2014/main" id="{E853C7A5-3E88-B5B9-0779-93B8DFD2E1EA}"/>
              </a:ext>
            </a:extLst>
          </p:cNvPr>
          <p:cNvSpPr>
            <a:spLocks noGrp="1"/>
          </p:cNvSpPr>
          <p:nvPr>
            <p:ph idx="1"/>
          </p:nvPr>
        </p:nvSpPr>
        <p:spPr>
          <a:xfrm>
            <a:off x="431800" y="1629948"/>
            <a:ext cx="11328400" cy="4751387"/>
          </a:xfrm>
        </p:spPr>
        <p:txBody>
          <a:bodyPr/>
          <a:lstStyle/>
          <a:p>
            <a:pPr marL="285750" indent="-285750">
              <a:buFont typeface="Arial" panose="020B0604020202020204" pitchFamily="34" charset="0"/>
              <a:buChar char="•"/>
            </a:pPr>
            <a:r>
              <a:rPr lang="en-GB" dirty="0">
                <a:solidFill>
                  <a:srgbClr val="004BD3"/>
                </a:solidFill>
                <a:latin typeface="ArialMT"/>
              </a:rPr>
              <a:t>P</a:t>
            </a:r>
            <a:r>
              <a:rPr lang="en-GB" sz="1800" dirty="0">
                <a:solidFill>
                  <a:srgbClr val="004BD3"/>
                </a:solidFill>
                <a:effectLst/>
                <a:latin typeface="ArialMT"/>
              </a:rPr>
              <a:t>ossible that a director’s appointment may not be conducted in accordance with the articles. </a:t>
            </a:r>
          </a:p>
          <a:p>
            <a:pPr marL="285750" indent="-285750">
              <a:buFont typeface="Arial" panose="020B0604020202020204" pitchFamily="34" charset="0"/>
              <a:buChar char="•"/>
            </a:pPr>
            <a:r>
              <a:rPr lang="en-GB" sz="1800" dirty="0">
                <a:solidFill>
                  <a:srgbClr val="004BD3"/>
                </a:solidFill>
                <a:effectLst/>
                <a:latin typeface="ArialMT"/>
              </a:rPr>
              <a:t>This gives rise to the question whether a defective appointment invalidates the actions of that director </a:t>
            </a:r>
            <a:endParaRPr lang="en-GB" dirty="0">
              <a:solidFill>
                <a:srgbClr val="004BD3"/>
              </a:solidFill>
              <a:latin typeface="ArialMT"/>
            </a:endParaRPr>
          </a:p>
          <a:p>
            <a:pPr marL="285750" indent="-285750">
              <a:buFont typeface="Arial" panose="020B0604020202020204" pitchFamily="34" charset="0"/>
              <a:buChar char="•"/>
            </a:pPr>
            <a:r>
              <a:rPr lang="en-GB" dirty="0">
                <a:solidFill>
                  <a:srgbClr val="004BD3"/>
                </a:solidFill>
                <a:latin typeface="ArialMT"/>
              </a:rPr>
              <a:t>A</a:t>
            </a:r>
            <a:r>
              <a:rPr lang="en-GB" sz="1800" dirty="0">
                <a:solidFill>
                  <a:srgbClr val="004BD3"/>
                </a:solidFill>
                <a:effectLst/>
                <a:latin typeface="ArialMT"/>
              </a:rPr>
              <a:t>cts of a person acting as a director are valid notwithstanding that it is afterwards discovered: </a:t>
            </a:r>
            <a:endParaRPr lang="en-GB" dirty="0">
              <a:solidFill>
                <a:srgbClr val="004BD3"/>
              </a:solidFill>
            </a:endParaRPr>
          </a:p>
          <a:p>
            <a:pPr marL="501745" lvl="1" indent="-285750">
              <a:buSzPct val="100000"/>
            </a:pPr>
            <a:r>
              <a:rPr lang="en-GB" dirty="0">
                <a:solidFill>
                  <a:srgbClr val="004BD3"/>
                </a:solidFill>
                <a:effectLst/>
                <a:latin typeface="ArialMT"/>
              </a:rPr>
              <a:t>that there was a defect in their appointment; </a:t>
            </a:r>
          </a:p>
          <a:p>
            <a:pPr marL="501745" lvl="1" indent="-285750">
              <a:buSzPct val="100000"/>
            </a:pPr>
            <a:r>
              <a:rPr lang="en-GB" dirty="0">
                <a:solidFill>
                  <a:srgbClr val="004BD3"/>
                </a:solidFill>
                <a:effectLst/>
                <a:latin typeface="ArialMT"/>
              </a:rPr>
              <a:t>that they were disqualified from holding office; </a:t>
            </a:r>
          </a:p>
          <a:p>
            <a:pPr marL="501745" lvl="1" indent="-285750">
              <a:buSzPct val="100000"/>
            </a:pPr>
            <a:r>
              <a:rPr lang="en-GB" dirty="0">
                <a:solidFill>
                  <a:srgbClr val="004BD3"/>
                </a:solidFill>
                <a:effectLst/>
                <a:latin typeface="ArialMT"/>
              </a:rPr>
              <a:t>that they had ceased to hold office; or </a:t>
            </a:r>
          </a:p>
          <a:p>
            <a:pPr marL="501745" lvl="1" indent="-285750">
              <a:buSzPct val="100000"/>
            </a:pPr>
            <a:r>
              <a:rPr lang="en-GB" dirty="0">
                <a:solidFill>
                  <a:srgbClr val="004BD3"/>
                </a:solidFill>
                <a:effectLst/>
                <a:latin typeface="ArialMT"/>
              </a:rPr>
              <a:t>that they were not entitled to vote on the matter in question. </a:t>
            </a:r>
            <a:endParaRPr lang="en-GB" dirty="0">
              <a:solidFill>
                <a:srgbClr val="004BD3"/>
              </a:solidFill>
              <a:latin typeface="ArialMT"/>
            </a:endParaRPr>
          </a:p>
          <a:p>
            <a:pPr algn="r"/>
            <a:r>
              <a:rPr lang="en-GB" dirty="0">
                <a:solidFill>
                  <a:srgbClr val="004BD3"/>
                </a:solidFill>
                <a:latin typeface="ArialMT"/>
              </a:rPr>
              <a:t>s.</a:t>
            </a:r>
            <a:r>
              <a:rPr lang="en-GB" sz="1800" dirty="0">
                <a:solidFill>
                  <a:srgbClr val="004BD3"/>
                </a:solidFill>
                <a:effectLst/>
                <a:latin typeface="ArialMT"/>
              </a:rPr>
              <a:t> 161(1) of the CA 2006</a:t>
            </a:r>
          </a:p>
          <a:p>
            <a:endParaRPr lang="en-US" dirty="0"/>
          </a:p>
        </p:txBody>
      </p:sp>
    </p:spTree>
    <p:extLst>
      <p:ext uri="{BB962C8B-B14F-4D97-AF65-F5344CB8AC3E}">
        <p14:creationId xmlns:p14="http://schemas.microsoft.com/office/powerpoint/2010/main" val="299613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A6C-6B9C-D7E8-C7D5-3551FEDE27CE}"/>
              </a:ext>
            </a:extLst>
          </p:cNvPr>
          <p:cNvSpPr>
            <a:spLocks noGrp="1"/>
          </p:cNvSpPr>
          <p:nvPr>
            <p:ph type="title"/>
          </p:nvPr>
        </p:nvSpPr>
        <p:spPr/>
        <p:txBody>
          <a:bodyPr/>
          <a:lstStyle/>
          <a:p>
            <a:r>
              <a:rPr lang="en-US" sz="3200" b="1" dirty="0">
                <a:solidFill>
                  <a:srgbClr val="004BD3"/>
                </a:solidFill>
              </a:rPr>
              <a:t>Agenda</a:t>
            </a:r>
          </a:p>
        </p:txBody>
      </p:sp>
      <p:sp>
        <p:nvSpPr>
          <p:cNvPr id="3" name="Content Placeholder 2">
            <a:extLst>
              <a:ext uri="{FF2B5EF4-FFF2-40B4-BE49-F238E27FC236}">
                <a16:creationId xmlns:a16="http://schemas.microsoft.com/office/drawing/2014/main" id="{94F6D006-D1A2-F812-E6C5-87FBB4829C22}"/>
              </a:ext>
            </a:extLst>
          </p:cNvPr>
          <p:cNvSpPr>
            <a:spLocks noGrp="1"/>
          </p:cNvSpPr>
          <p:nvPr>
            <p:ph idx="1"/>
          </p:nvPr>
        </p:nvSpPr>
        <p:spPr>
          <a:xfrm>
            <a:off x="431800" y="1497213"/>
            <a:ext cx="11328400" cy="4751387"/>
          </a:xfrm>
        </p:spPr>
        <p:txBody>
          <a:bodyPr/>
          <a:lstStyle/>
          <a:p>
            <a:pPr>
              <a:lnSpc>
                <a:spcPct val="100000"/>
              </a:lnSpc>
            </a:pPr>
            <a:r>
              <a:rPr lang="en-GB" sz="2000" b="1" i="0" u="none" strike="noStrike" dirty="0">
                <a:solidFill>
                  <a:srgbClr val="004BD3"/>
                </a:solidFill>
                <a:effectLst/>
              </a:rPr>
              <a:t>The board of directors</a:t>
            </a:r>
            <a:endParaRPr lang="en-US" sz="2000" b="1" dirty="0">
              <a:solidFill>
                <a:srgbClr val="004BD3"/>
              </a:solidFill>
            </a:endParaRPr>
          </a:p>
          <a:p>
            <a:pPr marL="285750" indent="-285750">
              <a:lnSpc>
                <a:spcPct val="100000"/>
              </a:lnSpc>
              <a:buFont typeface="Arial" panose="020B0604020202020204" pitchFamily="34" charset="0"/>
              <a:buChar char="•"/>
            </a:pPr>
            <a:r>
              <a:rPr lang="en-US" sz="2000" dirty="0">
                <a:solidFill>
                  <a:srgbClr val="004BD3"/>
                </a:solidFill>
              </a:rPr>
              <a:t>Overview of knowledge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r>
              <a:rPr lang="en-US" sz="2000" dirty="0">
                <a:solidFill>
                  <a:srgbClr val="004BD3"/>
                </a:solidFill>
              </a:rPr>
              <a:t>Examination practice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endParaRPr lang="en-US" sz="2000" dirty="0">
              <a:solidFill>
                <a:srgbClr val="004BD3"/>
              </a:solidFill>
            </a:endParaRPr>
          </a:p>
          <a:p>
            <a:pPr>
              <a:lnSpc>
                <a:spcPct val="100000"/>
              </a:lnSpc>
            </a:pPr>
            <a:r>
              <a:rPr lang="en-GB" sz="2000" b="1" i="0" u="none" strike="noStrike" dirty="0">
                <a:solidFill>
                  <a:srgbClr val="004BD3"/>
                </a:solidFill>
                <a:effectLst/>
              </a:rPr>
              <a:t>Directors’ duties</a:t>
            </a:r>
            <a:endParaRPr lang="en-US" sz="2000" b="1" dirty="0">
              <a:solidFill>
                <a:srgbClr val="004BD3"/>
              </a:solidFill>
            </a:endParaRPr>
          </a:p>
          <a:p>
            <a:pPr>
              <a:lnSpc>
                <a:spcPct val="100000"/>
              </a:lnSpc>
            </a:pPr>
            <a:r>
              <a:rPr lang="en-US" sz="2000" dirty="0">
                <a:solidFill>
                  <a:srgbClr val="004BD3"/>
                </a:solidFill>
              </a:rPr>
              <a:t>Overview of knowledge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r>
              <a:rPr lang="en-US" sz="2000" dirty="0">
                <a:solidFill>
                  <a:srgbClr val="004BD3"/>
                </a:solidFill>
              </a:rPr>
              <a:t>Examination practice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buFont typeface="Arial" panose="020B0604020202020204" pitchFamily="34" charset="0"/>
              <a:buChar char="•"/>
            </a:pPr>
            <a:endParaRPr lang="en-US" dirty="0">
              <a:solidFill>
                <a:srgbClr val="004BD3"/>
              </a:solidFill>
            </a:endParaRPr>
          </a:p>
          <a:p>
            <a:endParaRPr lang="en-US" b="1" dirty="0">
              <a:solidFill>
                <a:srgbClr val="004BD3"/>
              </a:solidFill>
            </a:endParaRPr>
          </a:p>
        </p:txBody>
      </p:sp>
    </p:spTree>
    <p:extLst>
      <p:ext uri="{BB962C8B-B14F-4D97-AF65-F5344CB8AC3E}">
        <p14:creationId xmlns:p14="http://schemas.microsoft.com/office/powerpoint/2010/main" val="261629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AF54-A9F4-D336-D336-4852578597DB}"/>
              </a:ext>
            </a:extLst>
          </p:cNvPr>
          <p:cNvSpPr>
            <a:spLocks noGrp="1"/>
          </p:cNvSpPr>
          <p:nvPr>
            <p:ph type="title"/>
          </p:nvPr>
        </p:nvSpPr>
        <p:spPr/>
        <p:txBody>
          <a:bodyPr/>
          <a:lstStyle/>
          <a:p>
            <a:r>
              <a:rPr lang="en-GB" sz="3200" b="1" dirty="0">
                <a:effectLst/>
                <a:latin typeface="ArialMT"/>
              </a:rPr>
              <a:t>Board structure and composition </a:t>
            </a:r>
            <a:endParaRPr lang="en-US" sz="3200" b="1" dirty="0"/>
          </a:p>
        </p:txBody>
      </p:sp>
      <p:sp>
        <p:nvSpPr>
          <p:cNvPr id="3" name="Content Placeholder 2">
            <a:extLst>
              <a:ext uri="{FF2B5EF4-FFF2-40B4-BE49-F238E27FC236}">
                <a16:creationId xmlns:a16="http://schemas.microsoft.com/office/drawing/2014/main" id="{B3CB3716-AAA5-7FC6-6720-E83D0291B567}"/>
              </a:ext>
            </a:extLst>
          </p:cNvPr>
          <p:cNvSpPr>
            <a:spLocks noGrp="1"/>
          </p:cNvSpPr>
          <p:nvPr>
            <p:ph idx="1"/>
          </p:nvPr>
        </p:nvSpPr>
        <p:spPr/>
        <p:txBody>
          <a:bodyPr/>
          <a:lstStyle/>
          <a:p>
            <a:r>
              <a:rPr lang="en-GB" sz="1800" b="1" dirty="0">
                <a:solidFill>
                  <a:srgbClr val="FF9057"/>
                </a:solidFill>
                <a:effectLst/>
                <a:latin typeface="ArialMT"/>
              </a:rPr>
              <a:t>Board structure and size </a:t>
            </a:r>
            <a:endParaRPr lang="en-GB" b="1" dirty="0">
              <a:solidFill>
                <a:srgbClr val="FF9057"/>
              </a:solidFill>
            </a:endParaRPr>
          </a:p>
          <a:p>
            <a:r>
              <a:rPr lang="en-GB" sz="1800" dirty="0">
                <a:solidFill>
                  <a:srgbClr val="004BD3"/>
                </a:solidFill>
                <a:effectLst/>
                <a:latin typeface="ArialMT"/>
              </a:rPr>
              <a:t>UK companies tend to adopt a unitary board structure</a:t>
            </a:r>
            <a:r>
              <a:rPr lang="en-GB" dirty="0">
                <a:solidFill>
                  <a:srgbClr val="004BD3"/>
                </a:solidFill>
                <a:latin typeface="ArialMT"/>
              </a:rPr>
              <a:t>.</a:t>
            </a:r>
          </a:p>
          <a:p>
            <a:r>
              <a:rPr lang="en-GB" dirty="0">
                <a:solidFill>
                  <a:srgbClr val="004BD3"/>
                </a:solidFill>
                <a:latin typeface="ArialMT"/>
              </a:rPr>
              <a:t>‘A </a:t>
            </a:r>
            <a:r>
              <a:rPr lang="en-GB" sz="1800" dirty="0">
                <a:solidFill>
                  <a:srgbClr val="004BD3"/>
                </a:solidFill>
                <a:effectLst/>
                <a:latin typeface="ArialMT"/>
              </a:rPr>
              <a:t>private company must have at least one director, and a public company must have at least two directors.’ (s.154 CA 2006) </a:t>
            </a:r>
          </a:p>
          <a:p>
            <a:endParaRPr lang="en-US" dirty="0"/>
          </a:p>
        </p:txBody>
      </p:sp>
      <p:sp>
        <p:nvSpPr>
          <p:cNvPr id="4" name="Rounded Rectangle 3">
            <a:extLst>
              <a:ext uri="{FF2B5EF4-FFF2-40B4-BE49-F238E27FC236}">
                <a16:creationId xmlns:a16="http://schemas.microsoft.com/office/drawing/2014/main" id="{2CFFEB17-FF8D-E185-86BD-CD0AA60D97BB}"/>
              </a:ext>
            </a:extLst>
          </p:cNvPr>
          <p:cNvSpPr/>
          <p:nvPr/>
        </p:nvSpPr>
        <p:spPr>
          <a:xfrm>
            <a:off x="1890430" y="4942433"/>
            <a:ext cx="1900051" cy="807522"/>
          </a:xfrm>
          <a:prstGeom prst="roundRect">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Nominations Committee</a:t>
            </a:r>
          </a:p>
        </p:txBody>
      </p:sp>
      <p:sp>
        <p:nvSpPr>
          <p:cNvPr id="5" name="Rounded Rectangle 4">
            <a:extLst>
              <a:ext uri="{FF2B5EF4-FFF2-40B4-BE49-F238E27FC236}">
                <a16:creationId xmlns:a16="http://schemas.microsoft.com/office/drawing/2014/main" id="{5E57E2EC-1B87-382F-E264-9C1E7F8792A2}"/>
              </a:ext>
            </a:extLst>
          </p:cNvPr>
          <p:cNvSpPr/>
          <p:nvPr/>
        </p:nvSpPr>
        <p:spPr>
          <a:xfrm>
            <a:off x="3968702" y="4963822"/>
            <a:ext cx="1900051" cy="807522"/>
          </a:xfrm>
          <a:prstGeom prst="roundRect">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Remuneration Committee</a:t>
            </a:r>
          </a:p>
        </p:txBody>
      </p:sp>
      <p:sp>
        <p:nvSpPr>
          <p:cNvPr id="6" name="Rounded Rectangle 5">
            <a:extLst>
              <a:ext uri="{FF2B5EF4-FFF2-40B4-BE49-F238E27FC236}">
                <a16:creationId xmlns:a16="http://schemas.microsoft.com/office/drawing/2014/main" id="{85BAA7C7-9C2D-1CBE-DB28-2A5CBD945B7D}"/>
              </a:ext>
            </a:extLst>
          </p:cNvPr>
          <p:cNvSpPr/>
          <p:nvPr/>
        </p:nvSpPr>
        <p:spPr>
          <a:xfrm>
            <a:off x="6096000" y="4999959"/>
            <a:ext cx="1900051" cy="807522"/>
          </a:xfrm>
          <a:prstGeom prst="roundRect">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Audit Committee</a:t>
            </a:r>
          </a:p>
        </p:txBody>
      </p:sp>
      <p:sp>
        <p:nvSpPr>
          <p:cNvPr id="7" name="Rounded Rectangle 6">
            <a:extLst>
              <a:ext uri="{FF2B5EF4-FFF2-40B4-BE49-F238E27FC236}">
                <a16:creationId xmlns:a16="http://schemas.microsoft.com/office/drawing/2014/main" id="{7548C6F8-CF9C-FADF-4000-D87BE27BD086}"/>
              </a:ext>
            </a:extLst>
          </p:cNvPr>
          <p:cNvSpPr/>
          <p:nvPr/>
        </p:nvSpPr>
        <p:spPr>
          <a:xfrm>
            <a:off x="8223298" y="5006599"/>
            <a:ext cx="1900051" cy="807522"/>
          </a:xfrm>
          <a:prstGeom prst="roundRect">
            <a:avLst/>
          </a:prstGeom>
          <a:solidFill>
            <a:srgbClr val="FF9057"/>
          </a:solidFill>
          <a:ln>
            <a:solidFill>
              <a:schemeClr val="accent1">
                <a:shade val="1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Risk Committee</a:t>
            </a:r>
          </a:p>
        </p:txBody>
      </p:sp>
      <p:sp>
        <p:nvSpPr>
          <p:cNvPr id="8" name="Rounded Rectangle 7">
            <a:extLst>
              <a:ext uri="{FF2B5EF4-FFF2-40B4-BE49-F238E27FC236}">
                <a16:creationId xmlns:a16="http://schemas.microsoft.com/office/drawing/2014/main" id="{28A36373-2E61-5328-6E2B-76ED8ADB9E7D}"/>
              </a:ext>
            </a:extLst>
          </p:cNvPr>
          <p:cNvSpPr/>
          <p:nvPr/>
        </p:nvSpPr>
        <p:spPr>
          <a:xfrm>
            <a:off x="5027986" y="3584035"/>
            <a:ext cx="1900051" cy="807522"/>
          </a:xfrm>
          <a:prstGeom prst="roundRect">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Board</a:t>
            </a:r>
          </a:p>
        </p:txBody>
      </p:sp>
      <p:cxnSp>
        <p:nvCxnSpPr>
          <p:cNvPr id="10" name="Straight Connector 9">
            <a:extLst>
              <a:ext uri="{FF2B5EF4-FFF2-40B4-BE49-F238E27FC236}">
                <a16:creationId xmlns:a16="http://schemas.microsoft.com/office/drawing/2014/main" id="{DF95B772-05B9-BA57-D26E-A4F8025DDFAD}"/>
              </a:ext>
            </a:extLst>
          </p:cNvPr>
          <p:cNvCxnSpPr/>
          <p:nvPr/>
        </p:nvCxnSpPr>
        <p:spPr>
          <a:xfrm>
            <a:off x="2840455" y="4689987"/>
            <a:ext cx="6451029" cy="0"/>
          </a:xfrm>
          <a:prstGeom prst="line">
            <a:avLst/>
          </a:prstGeom>
          <a:ln w="25400">
            <a:solidFill>
              <a:srgbClr val="004BD3"/>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E335ED-1117-A1D4-425E-34F7F0595028}"/>
              </a:ext>
            </a:extLst>
          </p:cNvPr>
          <p:cNvCxnSpPr>
            <a:endCxn id="4" idx="0"/>
          </p:cNvCxnSpPr>
          <p:nvPr/>
        </p:nvCxnSpPr>
        <p:spPr>
          <a:xfrm>
            <a:off x="2840455" y="4704735"/>
            <a:ext cx="1" cy="237698"/>
          </a:xfrm>
          <a:prstGeom prst="straightConnector1">
            <a:avLst/>
          </a:prstGeom>
          <a:ln w="25400">
            <a:solidFill>
              <a:srgbClr val="004BD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850DA0C-0724-A6AF-4584-24537B416EE8}"/>
              </a:ext>
            </a:extLst>
          </p:cNvPr>
          <p:cNvCxnSpPr/>
          <p:nvPr/>
        </p:nvCxnSpPr>
        <p:spPr>
          <a:xfrm>
            <a:off x="5040135" y="4704958"/>
            <a:ext cx="1" cy="237698"/>
          </a:xfrm>
          <a:prstGeom prst="straightConnector1">
            <a:avLst/>
          </a:prstGeom>
          <a:ln w="25400">
            <a:solidFill>
              <a:srgbClr val="004BD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15AFCC-B4A2-ACBB-41D5-7ED732250651}"/>
              </a:ext>
            </a:extLst>
          </p:cNvPr>
          <p:cNvCxnSpPr/>
          <p:nvPr/>
        </p:nvCxnSpPr>
        <p:spPr>
          <a:xfrm>
            <a:off x="7088118" y="4700330"/>
            <a:ext cx="1" cy="237698"/>
          </a:xfrm>
          <a:prstGeom prst="straightConnector1">
            <a:avLst/>
          </a:prstGeom>
          <a:ln w="25400">
            <a:solidFill>
              <a:srgbClr val="004BD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A3CAB7-F50B-54AD-E622-867412E87A61}"/>
              </a:ext>
            </a:extLst>
          </p:cNvPr>
          <p:cNvCxnSpPr/>
          <p:nvPr/>
        </p:nvCxnSpPr>
        <p:spPr>
          <a:xfrm>
            <a:off x="9287798" y="4701000"/>
            <a:ext cx="1" cy="237698"/>
          </a:xfrm>
          <a:prstGeom prst="straightConnector1">
            <a:avLst/>
          </a:prstGeom>
          <a:ln w="25400">
            <a:solidFill>
              <a:srgbClr val="004BD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73FC9F-B011-1CBF-3919-C93F8C7EE950}"/>
              </a:ext>
            </a:extLst>
          </p:cNvPr>
          <p:cNvCxnSpPr>
            <a:stCxn id="8" idx="2"/>
          </p:cNvCxnSpPr>
          <p:nvPr/>
        </p:nvCxnSpPr>
        <p:spPr>
          <a:xfrm flipH="1">
            <a:off x="5978011" y="4391557"/>
            <a:ext cx="1" cy="298430"/>
          </a:xfrm>
          <a:prstGeom prst="line">
            <a:avLst/>
          </a:prstGeom>
          <a:ln w="25400">
            <a:solidFill>
              <a:srgbClr val="004B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45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D3E3-AF9C-9C27-B039-1A9796D92732}"/>
              </a:ext>
            </a:extLst>
          </p:cNvPr>
          <p:cNvSpPr>
            <a:spLocks noGrp="1"/>
          </p:cNvSpPr>
          <p:nvPr>
            <p:ph type="title"/>
          </p:nvPr>
        </p:nvSpPr>
        <p:spPr/>
        <p:txBody>
          <a:bodyPr/>
          <a:lstStyle/>
          <a:p>
            <a:r>
              <a:rPr lang="en-GB" sz="2800" b="1" dirty="0">
                <a:effectLst/>
                <a:latin typeface="ArialMT"/>
              </a:rPr>
              <a:t>Board structure and composition </a:t>
            </a:r>
            <a:endParaRPr lang="en-US" dirty="0"/>
          </a:p>
        </p:txBody>
      </p:sp>
      <p:sp>
        <p:nvSpPr>
          <p:cNvPr id="3" name="Content Placeholder 2">
            <a:extLst>
              <a:ext uri="{FF2B5EF4-FFF2-40B4-BE49-F238E27FC236}">
                <a16:creationId xmlns:a16="http://schemas.microsoft.com/office/drawing/2014/main" id="{9D3ECDAB-3B25-8518-72B9-54744F791664}"/>
              </a:ext>
            </a:extLst>
          </p:cNvPr>
          <p:cNvSpPr>
            <a:spLocks noGrp="1"/>
          </p:cNvSpPr>
          <p:nvPr>
            <p:ph idx="1"/>
          </p:nvPr>
        </p:nvSpPr>
        <p:spPr/>
        <p:txBody>
          <a:bodyPr/>
          <a:lstStyle/>
          <a:p>
            <a:r>
              <a:rPr lang="en-GB" sz="1800" b="1" dirty="0">
                <a:solidFill>
                  <a:srgbClr val="FF9057"/>
                </a:solidFill>
                <a:effectLst/>
                <a:latin typeface="ArialMT"/>
              </a:rPr>
              <a:t>Board composition and Diversity</a:t>
            </a:r>
          </a:p>
          <a:p>
            <a:endParaRPr lang="en-GB" b="1" dirty="0">
              <a:solidFill>
                <a:srgbClr val="FF9057"/>
              </a:solidFill>
            </a:endParaRPr>
          </a:p>
          <a:p>
            <a:pPr marL="285750" indent="-285750">
              <a:buFont typeface="Arial" panose="020B0604020202020204" pitchFamily="34" charset="0"/>
              <a:buChar char="•"/>
            </a:pPr>
            <a:r>
              <a:rPr lang="en-GB" dirty="0">
                <a:solidFill>
                  <a:srgbClr val="004BD3"/>
                </a:solidFill>
                <a:latin typeface="ArialMT"/>
              </a:rPr>
              <a:t>B</a:t>
            </a:r>
            <a:r>
              <a:rPr lang="en-GB" sz="1800" dirty="0">
                <a:solidFill>
                  <a:srgbClr val="004BD3"/>
                </a:solidFill>
                <a:effectLst/>
                <a:latin typeface="ArialMT"/>
              </a:rPr>
              <a:t>oard appointments should ‘promote diversity of gender, social and ethnic backgrounds, cognitive and personal strengths’. (Principle J, UKCG Code)</a:t>
            </a:r>
          </a:p>
          <a:p>
            <a:pPr marL="285750" indent="-285750">
              <a:buFont typeface="Arial" panose="020B0604020202020204" pitchFamily="34" charset="0"/>
              <a:buChar char="•"/>
            </a:pPr>
            <a:r>
              <a:rPr lang="en-GB" sz="1800" dirty="0">
                <a:solidFill>
                  <a:srgbClr val="004BD3"/>
                </a:solidFill>
                <a:effectLst/>
                <a:latin typeface="ArialMT"/>
              </a:rPr>
              <a:t>A 2010 report entitled </a:t>
            </a:r>
            <a:r>
              <a:rPr lang="en-GB" sz="1800" i="1" dirty="0">
                <a:solidFill>
                  <a:srgbClr val="004BD3"/>
                </a:solidFill>
                <a:effectLst/>
                <a:latin typeface="Arial" panose="020B0604020202020204" pitchFamily="34" charset="0"/>
              </a:rPr>
              <a:t>Women on Boards </a:t>
            </a:r>
            <a:r>
              <a:rPr lang="en-GB" sz="1800" dirty="0">
                <a:solidFill>
                  <a:srgbClr val="004BD3"/>
                </a:solidFill>
                <a:effectLst/>
                <a:latin typeface="ArialMT"/>
              </a:rPr>
              <a:t>recommended that women should account for at least 25% of directors on FTSE 100 boards by the end of 2015. </a:t>
            </a:r>
          </a:p>
          <a:p>
            <a:pPr marL="285750" indent="-285750">
              <a:buFont typeface="Arial" panose="020B0604020202020204" pitchFamily="34" charset="0"/>
              <a:buChar char="•"/>
            </a:pPr>
            <a:r>
              <a:rPr lang="en-GB" sz="1800" dirty="0">
                <a:solidFill>
                  <a:srgbClr val="004BD3"/>
                </a:solidFill>
                <a:effectLst/>
                <a:latin typeface="ArialMT"/>
              </a:rPr>
              <a:t>The Hampton-Alexander Review went on to recommend that FTSE 350 companies should aim for at least 33% female board representation by the end of 2020. This figure was also reached. </a:t>
            </a:r>
          </a:p>
          <a:p>
            <a:pPr marL="285750" indent="-285750">
              <a:buFont typeface="Arial" panose="020B0604020202020204" pitchFamily="34" charset="0"/>
              <a:buChar char="•"/>
            </a:pPr>
            <a:r>
              <a:rPr lang="en-GB" sz="1800" dirty="0">
                <a:solidFill>
                  <a:srgbClr val="004BD3"/>
                </a:solidFill>
                <a:effectLst/>
                <a:latin typeface="ArialMT"/>
              </a:rPr>
              <a:t>The FTSE Women Leaders Review now recommends that FTSE 350 companies should aim for a minimum of 40% women representation by the end of 2025. </a:t>
            </a:r>
          </a:p>
          <a:p>
            <a:pPr marL="285750" indent="-285750">
              <a:buFont typeface="Arial" panose="020B0604020202020204" pitchFamily="34" charset="0"/>
              <a:buChar char="•"/>
            </a:pPr>
            <a:r>
              <a:rPr lang="en-GB" sz="1800" dirty="0">
                <a:solidFill>
                  <a:srgbClr val="004BD3"/>
                </a:solidFill>
                <a:effectLst/>
                <a:latin typeface="ArialMT"/>
              </a:rPr>
              <a:t>The Parker Review recommends that each FTSE 100 board should have at least one director of colour by 2021, and each FTSE 250 board should have at least one director of colour by 2024. </a:t>
            </a:r>
          </a:p>
          <a:p>
            <a:endParaRPr lang="en-US" dirty="0"/>
          </a:p>
        </p:txBody>
      </p:sp>
      <p:sp>
        <p:nvSpPr>
          <p:cNvPr id="4" name="Rounded Rectangle 3">
            <a:extLst>
              <a:ext uri="{FF2B5EF4-FFF2-40B4-BE49-F238E27FC236}">
                <a16:creationId xmlns:a16="http://schemas.microsoft.com/office/drawing/2014/main" id="{28984925-4C72-8F7F-8C16-20A838F7E9D5}"/>
              </a:ext>
            </a:extLst>
          </p:cNvPr>
          <p:cNvSpPr/>
          <p:nvPr/>
        </p:nvSpPr>
        <p:spPr>
          <a:xfrm>
            <a:off x="9860149" y="1629948"/>
            <a:ext cx="1900051" cy="807522"/>
          </a:xfrm>
          <a:prstGeom prst="roundRect">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Nominations Committee</a:t>
            </a:r>
          </a:p>
        </p:txBody>
      </p:sp>
    </p:spTree>
    <p:extLst>
      <p:ext uri="{BB962C8B-B14F-4D97-AF65-F5344CB8AC3E}">
        <p14:creationId xmlns:p14="http://schemas.microsoft.com/office/powerpoint/2010/main" val="700408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98AB-B426-8CC5-F98A-87B5157EB7A6}"/>
              </a:ext>
            </a:extLst>
          </p:cNvPr>
          <p:cNvSpPr>
            <a:spLocks noGrp="1"/>
          </p:cNvSpPr>
          <p:nvPr>
            <p:ph type="title"/>
          </p:nvPr>
        </p:nvSpPr>
        <p:spPr/>
        <p:txBody>
          <a:bodyPr/>
          <a:lstStyle/>
          <a:p>
            <a:r>
              <a:rPr lang="en-GB" sz="3200" b="1" dirty="0">
                <a:effectLst/>
                <a:latin typeface="ArialMT"/>
              </a:rPr>
              <a:t>Directors’ remuneration </a:t>
            </a:r>
            <a:endParaRPr lang="en-US" sz="3200" dirty="0"/>
          </a:p>
        </p:txBody>
      </p:sp>
      <p:sp>
        <p:nvSpPr>
          <p:cNvPr id="3" name="Content Placeholder 2">
            <a:extLst>
              <a:ext uri="{FF2B5EF4-FFF2-40B4-BE49-F238E27FC236}">
                <a16:creationId xmlns:a16="http://schemas.microsoft.com/office/drawing/2014/main" id="{BCA46131-0AB2-F0A9-F8E1-A55F4FAC1BC8}"/>
              </a:ext>
            </a:extLst>
          </p:cNvPr>
          <p:cNvSpPr>
            <a:spLocks noGrp="1"/>
          </p:cNvSpPr>
          <p:nvPr>
            <p:ph idx="1"/>
          </p:nvPr>
        </p:nvSpPr>
        <p:spPr/>
        <p:txBody>
          <a:bodyPr/>
          <a:lstStyle/>
          <a:p>
            <a:pPr marL="285750" indent="-285750">
              <a:buFont typeface="Arial" panose="020B0604020202020204" pitchFamily="34" charset="0"/>
              <a:buChar char="•"/>
            </a:pPr>
            <a:endParaRPr lang="en-GB" sz="1800" dirty="0">
              <a:solidFill>
                <a:srgbClr val="004BD3"/>
              </a:solidFill>
              <a:effectLst/>
              <a:latin typeface="ArialMT"/>
            </a:endParaRPr>
          </a:p>
          <a:p>
            <a:pPr marL="285750" indent="-285750">
              <a:buFont typeface="Arial" panose="020B0604020202020204" pitchFamily="34" charset="0"/>
              <a:buChar char="•"/>
            </a:pPr>
            <a:endParaRPr lang="en-GB" dirty="0">
              <a:solidFill>
                <a:srgbClr val="004BD3"/>
              </a:solidFill>
              <a:latin typeface="ArialMT"/>
            </a:endParaRPr>
          </a:p>
          <a:p>
            <a:pPr marL="285750" indent="-285750">
              <a:buFont typeface="Arial" panose="020B0604020202020204" pitchFamily="34" charset="0"/>
              <a:buChar char="•"/>
            </a:pPr>
            <a:r>
              <a:rPr lang="en-GB" sz="1800" dirty="0">
                <a:solidFill>
                  <a:srgbClr val="004BD3"/>
                </a:solidFill>
                <a:effectLst/>
                <a:latin typeface="ArialMT"/>
              </a:rPr>
              <a:t>The model articles provide </a:t>
            </a:r>
            <a:r>
              <a:rPr lang="en-GB" sz="1800" dirty="0">
                <a:solidFill>
                  <a:srgbClr val="FF9057"/>
                </a:solidFill>
                <a:effectLst/>
                <a:latin typeface="ArialMT"/>
              </a:rPr>
              <a:t>that the directors themselves can determine their remuneration for their services </a:t>
            </a:r>
            <a:r>
              <a:rPr lang="en-GB" sz="1800" dirty="0">
                <a:solidFill>
                  <a:srgbClr val="004BD3"/>
                </a:solidFill>
                <a:effectLst/>
                <a:latin typeface="ArialMT"/>
              </a:rPr>
              <a:t>to the company as directors, and for any other service which they undertake to the company (model articles for private companies, article 19(2); model articles for public companies, article 23(2)). </a:t>
            </a:r>
          </a:p>
          <a:p>
            <a:pPr marL="285750" indent="-285750">
              <a:buFont typeface="Arial" panose="020B0604020202020204" pitchFamily="34" charset="0"/>
              <a:buChar char="•"/>
            </a:pPr>
            <a:r>
              <a:rPr lang="en-GB" sz="1800" dirty="0">
                <a:solidFill>
                  <a:srgbClr val="004BD3"/>
                </a:solidFill>
              </a:rPr>
              <a:t>Remuneration policies and practices should be designed to support strategy and promote long-term sustainable success. Executive remuneration should be aligned to company purpose and values and be clearly linked to the successful delivery of the company’s long-term strategy. </a:t>
            </a:r>
            <a:r>
              <a:rPr lang="en-GB" dirty="0">
                <a:solidFill>
                  <a:srgbClr val="004BD3"/>
                </a:solidFill>
              </a:rPr>
              <a:t>(Principle P, UKCG Code)</a:t>
            </a:r>
            <a:endParaRPr lang="en-GB" sz="1800" dirty="0">
              <a:solidFill>
                <a:srgbClr val="004BD3"/>
              </a:solidFill>
            </a:endParaRPr>
          </a:p>
          <a:p>
            <a:pPr marL="285750" indent="-285750">
              <a:buFont typeface="Arial" panose="020B0604020202020204" pitchFamily="34" charset="0"/>
              <a:buChar char="•"/>
            </a:pPr>
            <a:r>
              <a:rPr lang="en-GB" sz="1800" dirty="0">
                <a:solidFill>
                  <a:srgbClr val="004BD3"/>
                </a:solidFill>
              </a:rPr>
              <a:t>A formal and transparent procedure for developing policy on executive remuneration and determining director and senior management remuneration should be established. </a:t>
            </a:r>
            <a:r>
              <a:rPr lang="en-GB" sz="1800" dirty="0">
                <a:solidFill>
                  <a:srgbClr val="FF9057"/>
                </a:solidFill>
              </a:rPr>
              <a:t>No director should be involved in deciding their own remuneration outcome. </a:t>
            </a:r>
            <a:r>
              <a:rPr lang="en-GB" dirty="0">
                <a:solidFill>
                  <a:srgbClr val="004BD3"/>
                </a:solidFill>
              </a:rPr>
              <a:t>(Principle Q, UKCG Code)</a:t>
            </a:r>
            <a:endParaRPr lang="en-GB" sz="1800" dirty="0">
              <a:solidFill>
                <a:srgbClr val="004BD3"/>
              </a:solidFill>
            </a:endParaRPr>
          </a:p>
          <a:p>
            <a:pPr marL="285750" indent="-285750">
              <a:buFont typeface="Arial" panose="020B0604020202020204" pitchFamily="34" charset="0"/>
              <a:buChar char="•"/>
            </a:pPr>
            <a:r>
              <a:rPr lang="en-GB" sz="1800" dirty="0">
                <a:solidFill>
                  <a:srgbClr val="004BD3"/>
                </a:solidFill>
              </a:rPr>
              <a:t>Directors should exercise independent judgement and discretion when authorising remuneration outcomes, taking account of company and individual performance, and wider circumstances. </a:t>
            </a:r>
            <a:r>
              <a:rPr lang="en-GB" dirty="0">
                <a:solidFill>
                  <a:srgbClr val="004BD3"/>
                </a:solidFill>
              </a:rPr>
              <a:t>(Principle R, UKCG Code)</a:t>
            </a:r>
            <a:endParaRPr lang="en-GB" sz="1800" dirty="0">
              <a:solidFill>
                <a:srgbClr val="004BD3"/>
              </a:solidFill>
            </a:endParaRPr>
          </a:p>
          <a:p>
            <a:endParaRPr lang="en-GB" sz="1800" dirty="0">
              <a:solidFill>
                <a:srgbClr val="004BD3"/>
              </a:solidFill>
            </a:endParaRPr>
          </a:p>
          <a:p>
            <a:endParaRPr lang="en-GB" dirty="0">
              <a:solidFill>
                <a:srgbClr val="004BD3"/>
              </a:solidFill>
            </a:endParaRPr>
          </a:p>
          <a:p>
            <a:endParaRPr lang="en-US" dirty="0"/>
          </a:p>
        </p:txBody>
      </p:sp>
      <p:sp>
        <p:nvSpPr>
          <p:cNvPr id="5" name="Rounded Rectangle 4">
            <a:extLst>
              <a:ext uri="{FF2B5EF4-FFF2-40B4-BE49-F238E27FC236}">
                <a16:creationId xmlns:a16="http://schemas.microsoft.com/office/drawing/2014/main" id="{49933F85-26B5-7A2E-BAB0-88DE4D8C4E95}"/>
              </a:ext>
            </a:extLst>
          </p:cNvPr>
          <p:cNvSpPr/>
          <p:nvPr/>
        </p:nvSpPr>
        <p:spPr>
          <a:xfrm>
            <a:off x="9860149" y="1468454"/>
            <a:ext cx="1900051" cy="807522"/>
          </a:xfrm>
          <a:prstGeom prst="roundRect">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Remuneration Committee</a:t>
            </a:r>
          </a:p>
        </p:txBody>
      </p:sp>
    </p:spTree>
    <p:extLst>
      <p:ext uri="{BB962C8B-B14F-4D97-AF65-F5344CB8AC3E}">
        <p14:creationId xmlns:p14="http://schemas.microsoft.com/office/powerpoint/2010/main" val="118105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05F8-A7BA-D15A-BCC0-5526C62DB62E}"/>
              </a:ext>
            </a:extLst>
          </p:cNvPr>
          <p:cNvSpPr>
            <a:spLocks noGrp="1"/>
          </p:cNvSpPr>
          <p:nvPr>
            <p:ph type="title"/>
          </p:nvPr>
        </p:nvSpPr>
        <p:spPr/>
        <p:txBody>
          <a:bodyPr/>
          <a:lstStyle/>
          <a:p>
            <a:r>
              <a:rPr lang="en-GB" sz="3200" b="1" dirty="0">
                <a:effectLst/>
                <a:latin typeface="ArialMT"/>
              </a:rPr>
              <a:t>Directors’ remuneration </a:t>
            </a:r>
            <a:endParaRPr lang="en-US" sz="3200" dirty="0"/>
          </a:p>
        </p:txBody>
      </p:sp>
      <p:sp>
        <p:nvSpPr>
          <p:cNvPr id="3" name="Content Placeholder 2">
            <a:extLst>
              <a:ext uri="{FF2B5EF4-FFF2-40B4-BE49-F238E27FC236}">
                <a16:creationId xmlns:a16="http://schemas.microsoft.com/office/drawing/2014/main" id="{63A5836E-E344-0984-C990-C7875D99D412}"/>
              </a:ext>
            </a:extLst>
          </p:cNvPr>
          <p:cNvSpPr>
            <a:spLocks noGrp="1"/>
          </p:cNvSpPr>
          <p:nvPr>
            <p:ph idx="1"/>
          </p:nvPr>
        </p:nvSpPr>
        <p:spPr/>
        <p:txBody>
          <a:bodyPr/>
          <a:lstStyle/>
          <a:p>
            <a:r>
              <a:rPr lang="en-GB" b="1" dirty="0">
                <a:solidFill>
                  <a:srgbClr val="FF9057"/>
                </a:solidFill>
                <a:effectLst/>
                <a:latin typeface="ArialMT"/>
              </a:rPr>
              <a:t>Disclosure </a:t>
            </a:r>
            <a:endParaRPr lang="en-GB" b="1" dirty="0">
              <a:solidFill>
                <a:srgbClr val="FF9057"/>
              </a:solidFill>
            </a:endParaRPr>
          </a:p>
          <a:p>
            <a:r>
              <a:rPr lang="en-GB" dirty="0">
                <a:solidFill>
                  <a:srgbClr val="004BD3"/>
                </a:solidFill>
                <a:effectLst/>
                <a:latin typeface="ArialMT"/>
              </a:rPr>
              <a:t>Legislation provides that all large and medium-sized companies must disclose: </a:t>
            </a:r>
            <a:endParaRPr lang="en-GB" dirty="0">
              <a:solidFill>
                <a:srgbClr val="004BD3"/>
              </a:solidFill>
              <a:effectLst/>
            </a:endParaRPr>
          </a:p>
          <a:p>
            <a:pPr marL="742950" lvl="1" indent="-285750"/>
            <a:r>
              <a:rPr lang="en-GB" dirty="0">
                <a:solidFill>
                  <a:srgbClr val="004BD3"/>
                </a:solidFill>
                <a:effectLst/>
                <a:latin typeface="ArialMT"/>
              </a:rPr>
              <a:t>the aggregate amount of remuneration paid to the directors; </a:t>
            </a:r>
          </a:p>
          <a:p>
            <a:pPr marL="742950" lvl="1" indent="-285750"/>
            <a:r>
              <a:rPr lang="en-GB" dirty="0">
                <a:solidFill>
                  <a:srgbClr val="004BD3"/>
                </a:solidFill>
                <a:effectLst/>
                <a:latin typeface="ArialMT"/>
              </a:rPr>
              <a:t>the aggregate amount of gains made by directors on the exercise of share options; </a:t>
            </a:r>
          </a:p>
          <a:p>
            <a:pPr marL="742950" lvl="1" indent="-285750"/>
            <a:r>
              <a:rPr lang="en-GB" dirty="0">
                <a:solidFill>
                  <a:srgbClr val="004BD3"/>
                </a:solidFill>
                <a:effectLst/>
                <a:latin typeface="ArialMT"/>
              </a:rPr>
              <a:t>the aggregate amount of money paid or assets received under a long-term incentive scheme; and </a:t>
            </a:r>
          </a:p>
          <a:p>
            <a:pPr marL="742950" lvl="1" indent="-285750"/>
            <a:r>
              <a:rPr lang="en-GB" dirty="0">
                <a:solidFill>
                  <a:srgbClr val="004BD3"/>
                </a:solidFill>
                <a:effectLst/>
                <a:latin typeface="ArialMT"/>
              </a:rPr>
              <a:t>the aggregate value of company contributions paid into directors’ pension schemes. </a:t>
            </a:r>
          </a:p>
          <a:p>
            <a:pPr marL="742950" lvl="1" indent="-285750"/>
            <a:r>
              <a:rPr lang="en-GB" dirty="0">
                <a:solidFill>
                  <a:srgbClr val="004BD3"/>
                </a:solidFill>
                <a:effectLst/>
                <a:latin typeface="ArialMT"/>
              </a:rPr>
              <a:t>details regarding the pay of its highest paid director; </a:t>
            </a:r>
          </a:p>
          <a:p>
            <a:pPr marL="742950" lvl="1" indent="-285750"/>
            <a:r>
              <a:rPr lang="en-GB" dirty="0">
                <a:solidFill>
                  <a:srgbClr val="004BD3"/>
                </a:solidFill>
                <a:effectLst/>
                <a:latin typeface="ArialMT"/>
              </a:rPr>
              <a:t>details regarding retirement benefits paid to directors and past directors; </a:t>
            </a:r>
          </a:p>
          <a:p>
            <a:pPr marL="742950" lvl="1" indent="-285750"/>
            <a:r>
              <a:rPr lang="en-GB" dirty="0">
                <a:solidFill>
                  <a:srgbClr val="004BD3"/>
                </a:solidFill>
                <a:effectLst/>
                <a:latin typeface="ArialMT"/>
              </a:rPr>
              <a:t>details regarding payments made to directors for loss of office; and </a:t>
            </a:r>
          </a:p>
          <a:p>
            <a:pPr marL="742950" lvl="1" indent="-285750"/>
            <a:r>
              <a:rPr lang="en-GB" dirty="0">
                <a:solidFill>
                  <a:srgbClr val="004BD3"/>
                </a:solidFill>
                <a:effectLst/>
                <a:latin typeface="ArialMT"/>
              </a:rPr>
              <a:t>details regarding sums paid to third parties in respect of directors’ services. </a:t>
            </a:r>
          </a:p>
          <a:p>
            <a:pPr marL="457200" lvl="1" indent="0" algn="r">
              <a:buNone/>
            </a:pPr>
            <a:r>
              <a:rPr lang="en-GB" dirty="0">
                <a:solidFill>
                  <a:srgbClr val="004BD3"/>
                </a:solidFill>
                <a:effectLst/>
                <a:latin typeface="ArialMT"/>
              </a:rPr>
              <a:t>(Schedule 5, Large and Medium-Sized Companies and Groups (Accounts and Reports) Regulations 2008 (SI 2008/410</a:t>
            </a:r>
            <a:r>
              <a:rPr lang="en-GB" dirty="0">
                <a:effectLst/>
                <a:latin typeface="ArialMT"/>
              </a:rPr>
              <a:t>)</a:t>
            </a:r>
          </a:p>
        </p:txBody>
      </p:sp>
    </p:spTree>
    <p:extLst>
      <p:ext uri="{BB962C8B-B14F-4D97-AF65-F5344CB8AC3E}">
        <p14:creationId xmlns:p14="http://schemas.microsoft.com/office/powerpoint/2010/main" val="244657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68FB-DEBF-994E-D1E5-CC2E16757619}"/>
              </a:ext>
            </a:extLst>
          </p:cNvPr>
          <p:cNvSpPr>
            <a:spLocks noGrp="1"/>
          </p:cNvSpPr>
          <p:nvPr>
            <p:ph type="title"/>
          </p:nvPr>
        </p:nvSpPr>
        <p:spPr/>
        <p:txBody>
          <a:bodyPr/>
          <a:lstStyle/>
          <a:p>
            <a:r>
              <a:rPr lang="en-GB" sz="3200" b="1" dirty="0">
                <a:effectLst/>
                <a:latin typeface="Calibri" panose="020F0502020204030204" pitchFamily="34" charset="0"/>
                <a:cs typeface="Calibri" panose="020F0502020204030204" pitchFamily="34" charset="0"/>
              </a:rPr>
              <a:t>Vacation of office </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5F58DF-B6FD-0222-1A85-221C8B2313FD}"/>
              </a:ext>
            </a:extLst>
          </p:cNvPr>
          <p:cNvSpPr>
            <a:spLocks noGrp="1"/>
          </p:cNvSpPr>
          <p:nvPr>
            <p:ph idx="1"/>
          </p:nvPr>
        </p:nvSpPr>
        <p:spPr/>
        <p:txBody>
          <a:bodyPr/>
          <a:lstStyle/>
          <a:p>
            <a:r>
              <a:rPr lang="en-GB" b="1" dirty="0">
                <a:solidFill>
                  <a:srgbClr val="FF9057"/>
                </a:solidFill>
                <a:effectLst/>
                <a:latin typeface="ArialMT"/>
              </a:rPr>
              <a:t>Vacation</a:t>
            </a:r>
          </a:p>
          <a:p>
            <a:pPr marL="285750" indent="-285750">
              <a:buFont typeface="Arial" panose="020B0604020202020204" pitchFamily="34" charset="0"/>
              <a:buChar char="•"/>
            </a:pPr>
            <a:r>
              <a:rPr lang="en-GB" dirty="0">
                <a:solidFill>
                  <a:srgbClr val="004BD3"/>
                </a:solidFill>
                <a:effectLst/>
                <a:latin typeface="ArialMT"/>
              </a:rPr>
              <a:t>A director can vacate office at any time by resigning and the company must accept his resignation. </a:t>
            </a:r>
          </a:p>
          <a:p>
            <a:pPr marL="285750" indent="-285750">
              <a:buFont typeface="Arial" panose="020B0604020202020204" pitchFamily="34" charset="0"/>
              <a:buChar char="•"/>
            </a:pPr>
            <a:r>
              <a:rPr lang="en-GB" dirty="0">
                <a:solidFill>
                  <a:srgbClr val="004BD3"/>
                </a:solidFill>
                <a:effectLst/>
                <a:latin typeface="ArialMT"/>
              </a:rPr>
              <a:t>A company’s articles may specify when a director is to vacate office. For example, the model articles (article 18 for private companies; article 22 for public companies) provide that a director will vacate office if: </a:t>
            </a:r>
            <a:endParaRPr lang="en-GB" dirty="0">
              <a:solidFill>
                <a:srgbClr val="004BD3"/>
              </a:solidFill>
              <a:effectLst/>
            </a:endParaRPr>
          </a:p>
          <a:p>
            <a:pPr marL="742950" lvl="1" indent="-285750">
              <a:buFont typeface="Arial" panose="020B0604020202020204" pitchFamily="34" charset="0"/>
              <a:buChar char="•"/>
            </a:pPr>
            <a:r>
              <a:rPr lang="en-GB" dirty="0">
                <a:solidFill>
                  <a:srgbClr val="004BD3"/>
                </a:solidFill>
                <a:effectLst/>
                <a:latin typeface="ArialMT"/>
              </a:rPr>
              <a:t>they cease to be a director by virtue of any provision of the CA 2006 or are prohibited from being a director by law; </a:t>
            </a:r>
          </a:p>
          <a:p>
            <a:pPr marL="742950" lvl="1" indent="-285750">
              <a:buFont typeface="Arial" panose="020B0604020202020204" pitchFamily="34" charset="0"/>
              <a:buChar char="•"/>
            </a:pPr>
            <a:r>
              <a:rPr lang="en-GB" dirty="0">
                <a:solidFill>
                  <a:srgbClr val="004BD3"/>
                </a:solidFill>
                <a:effectLst/>
                <a:latin typeface="ArialMT"/>
              </a:rPr>
              <a:t>a bankruptcy order is made against them; or </a:t>
            </a:r>
          </a:p>
          <a:p>
            <a:pPr marL="742950" lvl="1" indent="-285750">
              <a:buFont typeface="Arial" panose="020B0604020202020204" pitchFamily="34" charset="0"/>
              <a:buChar char="•"/>
            </a:pPr>
            <a:r>
              <a:rPr lang="en-GB" dirty="0">
                <a:solidFill>
                  <a:srgbClr val="004BD3"/>
                </a:solidFill>
                <a:effectLst/>
                <a:latin typeface="ArialMT"/>
              </a:rPr>
              <a:t>a registered medical practitioner who is treating that person gives a written opinion to the company stating that that person has become physically or mentally incapable of acting as a director and may remain so for more than three months. </a:t>
            </a:r>
          </a:p>
          <a:p>
            <a:endParaRPr lang="en-US" dirty="0"/>
          </a:p>
        </p:txBody>
      </p:sp>
    </p:spTree>
    <p:extLst>
      <p:ext uri="{BB962C8B-B14F-4D97-AF65-F5344CB8AC3E}">
        <p14:creationId xmlns:p14="http://schemas.microsoft.com/office/powerpoint/2010/main" val="152608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68FB-DEBF-994E-D1E5-CC2E16757619}"/>
              </a:ext>
            </a:extLst>
          </p:cNvPr>
          <p:cNvSpPr>
            <a:spLocks noGrp="1"/>
          </p:cNvSpPr>
          <p:nvPr>
            <p:ph type="title"/>
          </p:nvPr>
        </p:nvSpPr>
        <p:spPr/>
        <p:txBody>
          <a:bodyPr/>
          <a:lstStyle/>
          <a:p>
            <a:r>
              <a:rPr lang="en-GB" sz="3200" b="1" dirty="0">
                <a:effectLst/>
                <a:latin typeface="Calibri" panose="020F0502020204030204" pitchFamily="34" charset="0"/>
                <a:cs typeface="Calibri" panose="020F0502020204030204" pitchFamily="34" charset="0"/>
              </a:rPr>
              <a:t>Vacation of office </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5F58DF-B6FD-0222-1A85-221C8B2313FD}"/>
              </a:ext>
            </a:extLst>
          </p:cNvPr>
          <p:cNvSpPr>
            <a:spLocks noGrp="1"/>
          </p:cNvSpPr>
          <p:nvPr>
            <p:ph idx="1"/>
          </p:nvPr>
        </p:nvSpPr>
        <p:spPr/>
        <p:txBody>
          <a:bodyPr/>
          <a:lstStyle/>
          <a:p>
            <a:r>
              <a:rPr lang="en-GB" b="1" dirty="0">
                <a:solidFill>
                  <a:srgbClr val="FF9057"/>
                </a:solidFill>
                <a:latin typeface="ArialMT"/>
              </a:rPr>
              <a:t>Retirement and Re-election</a:t>
            </a:r>
          </a:p>
          <a:p>
            <a:pPr marL="285750" indent="-285750">
              <a:buFont typeface="Arial" panose="020B0604020202020204" pitchFamily="34" charset="0"/>
              <a:buChar char="•"/>
            </a:pPr>
            <a:r>
              <a:rPr lang="en-GB" dirty="0">
                <a:solidFill>
                  <a:srgbClr val="004BD3"/>
                </a:solidFill>
                <a:latin typeface="ArialMT"/>
              </a:rPr>
              <a:t>A</a:t>
            </a:r>
            <a:r>
              <a:rPr lang="en-GB" dirty="0">
                <a:solidFill>
                  <a:srgbClr val="004BD3"/>
                </a:solidFill>
                <a:effectLst/>
                <a:latin typeface="ArialMT"/>
              </a:rPr>
              <a:t>rticles may have a provision requiring retirement by rotation, which occurs where a director is required to periodically vacate office and, if they so wish, seek re-election. </a:t>
            </a:r>
          </a:p>
          <a:p>
            <a:pPr marL="285750" indent="-285750">
              <a:buFont typeface="Arial" panose="020B0604020202020204" pitchFamily="34" charset="0"/>
              <a:buChar char="•"/>
            </a:pPr>
            <a:r>
              <a:rPr lang="en-GB" dirty="0">
                <a:solidFill>
                  <a:srgbClr val="004BD3"/>
                </a:solidFill>
                <a:effectLst/>
                <a:latin typeface="ArialMT"/>
              </a:rPr>
              <a:t>Directors are subject to annual re-election. (Provision 18 of the UKCG Code)</a:t>
            </a:r>
          </a:p>
          <a:p>
            <a:endParaRPr lang="en-US" dirty="0"/>
          </a:p>
        </p:txBody>
      </p:sp>
    </p:spTree>
    <p:extLst>
      <p:ext uri="{BB962C8B-B14F-4D97-AF65-F5344CB8AC3E}">
        <p14:creationId xmlns:p14="http://schemas.microsoft.com/office/powerpoint/2010/main" val="245502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F72A-50A2-5EF2-385F-115C0EB80A33}"/>
              </a:ext>
            </a:extLst>
          </p:cNvPr>
          <p:cNvSpPr>
            <a:spLocks noGrp="1"/>
          </p:cNvSpPr>
          <p:nvPr>
            <p:ph type="title"/>
          </p:nvPr>
        </p:nvSpPr>
        <p:spPr/>
        <p:txBody>
          <a:bodyPr/>
          <a:lstStyle/>
          <a:p>
            <a:r>
              <a:rPr lang="en-GB" sz="2800" b="1" dirty="0">
                <a:effectLst/>
                <a:latin typeface="Calibri" panose="020F0502020204030204" pitchFamily="34" charset="0"/>
                <a:cs typeface="Calibri" panose="020F0502020204030204" pitchFamily="34" charset="0"/>
              </a:rPr>
              <a:t>Vacation of office </a:t>
            </a:r>
            <a:endParaRPr lang="en-US" dirty="0"/>
          </a:p>
        </p:txBody>
      </p:sp>
      <p:sp>
        <p:nvSpPr>
          <p:cNvPr id="3" name="Content Placeholder 2">
            <a:extLst>
              <a:ext uri="{FF2B5EF4-FFF2-40B4-BE49-F238E27FC236}">
                <a16:creationId xmlns:a16="http://schemas.microsoft.com/office/drawing/2014/main" id="{827CBC52-E6CE-6156-A64A-664CF4D3B1BC}"/>
              </a:ext>
            </a:extLst>
          </p:cNvPr>
          <p:cNvSpPr>
            <a:spLocks noGrp="1"/>
          </p:cNvSpPr>
          <p:nvPr>
            <p:ph idx="1"/>
          </p:nvPr>
        </p:nvSpPr>
        <p:spPr/>
        <p:txBody>
          <a:bodyPr/>
          <a:lstStyle/>
          <a:p>
            <a:r>
              <a:rPr lang="en-GB" sz="1800" b="1" dirty="0">
                <a:solidFill>
                  <a:srgbClr val="FF9057"/>
                </a:solidFill>
                <a:effectLst/>
                <a:latin typeface="ArialMT"/>
              </a:rPr>
              <a:t>Removal</a:t>
            </a:r>
          </a:p>
          <a:p>
            <a:r>
              <a:rPr lang="en-GB" dirty="0">
                <a:solidFill>
                  <a:srgbClr val="004BD3"/>
                </a:solidFill>
                <a:latin typeface="ArialMT"/>
              </a:rPr>
              <a:t>A</a:t>
            </a:r>
            <a:r>
              <a:rPr lang="en-GB" sz="1800" dirty="0">
                <a:solidFill>
                  <a:srgbClr val="004BD3"/>
                </a:solidFill>
                <a:effectLst/>
                <a:latin typeface="ArialMT"/>
              </a:rPr>
              <a:t> company may by ordinary resolution at a meeting remove a director before the expiration of his period of office, notwithstanding anything in any agreement between it and him’. (s.168(1) CA 2006)</a:t>
            </a:r>
          </a:p>
          <a:p>
            <a:r>
              <a:rPr lang="en-GB" sz="1800" dirty="0">
                <a:solidFill>
                  <a:srgbClr val="004BD3"/>
                </a:solidFill>
                <a:effectLst/>
                <a:latin typeface="ArialMT"/>
              </a:rPr>
              <a:t>The following rules must be complied with for the removal to be valid. </a:t>
            </a:r>
            <a:endParaRPr lang="en-GB" dirty="0">
              <a:solidFill>
                <a:srgbClr val="004BD3"/>
              </a:solidFill>
            </a:endParaRPr>
          </a:p>
          <a:p>
            <a:pPr marL="342900" indent="-342900">
              <a:buFont typeface="+mj-lt"/>
              <a:buAutoNum type="arabicPeriod"/>
            </a:pPr>
            <a:r>
              <a:rPr lang="en-GB" sz="1800" dirty="0">
                <a:solidFill>
                  <a:srgbClr val="004BD3"/>
                </a:solidFill>
                <a:effectLst/>
                <a:latin typeface="ArialMT"/>
              </a:rPr>
              <a:t>As s. 168(1) specifies that the resolution take place at a meeting, the written resolution procedure cannot be used (CA 2006, s. 288(2)(a)). </a:t>
            </a:r>
          </a:p>
          <a:p>
            <a:pPr marL="342900" indent="-342900">
              <a:buFont typeface="+mj-lt"/>
              <a:buAutoNum type="arabicPeriod"/>
            </a:pPr>
            <a:r>
              <a:rPr lang="en-GB" sz="1800" dirty="0">
                <a:solidFill>
                  <a:srgbClr val="004BD3"/>
                </a:solidFill>
                <a:effectLst/>
                <a:latin typeface="ArialMT"/>
              </a:rPr>
              <a:t>Special notice is required of a s. 168 resolution (s. 168(2)), namely 28 days (s. 312(1)). </a:t>
            </a:r>
          </a:p>
          <a:p>
            <a:pPr marL="342900" indent="-342900">
              <a:buFont typeface="+mj-lt"/>
              <a:buAutoNum type="arabicPeriod"/>
            </a:pPr>
            <a:r>
              <a:rPr lang="en-GB" sz="1800" dirty="0">
                <a:solidFill>
                  <a:srgbClr val="004BD3"/>
                </a:solidFill>
                <a:effectLst/>
                <a:latin typeface="ArialMT"/>
              </a:rPr>
              <a:t>A copy of the resolution must be sent to the director(s) whose removal is sought (s. 169(1)). </a:t>
            </a:r>
          </a:p>
          <a:p>
            <a:pPr marL="342900" indent="-342900">
              <a:buFont typeface="+mj-lt"/>
              <a:buAutoNum type="arabicPeriod"/>
            </a:pPr>
            <a:r>
              <a:rPr lang="en-GB" sz="1800" dirty="0">
                <a:solidFill>
                  <a:srgbClr val="004BD3"/>
                </a:solidFill>
                <a:effectLst/>
                <a:latin typeface="ArialMT"/>
              </a:rPr>
              <a:t>The director whose removal is sought has the right to protest against his removal and, to that end, may address the meeting (s. 169(2)) and circulate written representations to the meeting (s. 169(3)–(5)). </a:t>
            </a:r>
          </a:p>
          <a:p>
            <a:pPr marL="342900" indent="-342900">
              <a:buFont typeface="+mj-lt"/>
              <a:buAutoNum type="arabicPeriod"/>
            </a:pPr>
            <a:r>
              <a:rPr lang="en-GB" sz="1800" dirty="0">
                <a:solidFill>
                  <a:srgbClr val="004BD3"/>
                </a:solidFill>
                <a:effectLst/>
                <a:latin typeface="ArialMT"/>
              </a:rPr>
              <a:t>While s. 168 allows a company to remove a director, it will not deprive the director that has been removed of any compensation payable as a result of the removal (s. 168(5)(a)). </a:t>
            </a:r>
          </a:p>
          <a:p>
            <a:br>
              <a:rPr lang="en-GB" sz="1800" dirty="0">
                <a:effectLst/>
                <a:latin typeface="ArialMT"/>
              </a:rPr>
            </a:br>
            <a:endParaRPr lang="en-GB" dirty="0">
              <a:effectLst/>
            </a:endParaRPr>
          </a:p>
          <a:p>
            <a:endParaRPr lang="en-US" dirty="0"/>
          </a:p>
        </p:txBody>
      </p:sp>
    </p:spTree>
    <p:extLst>
      <p:ext uri="{BB962C8B-B14F-4D97-AF65-F5344CB8AC3E}">
        <p14:creationId xmlns:p14="http://schemas.microsoft.com/office/powerpoint/2010/main" val="2006559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9C32-49D8-174E-1BBA-938489AB479F}"/>
              </a:ext>
            </a:extLst>
          </p:cNvPr>
          <p:cNvSpPr>
            <a:spLocks noGrp="1"/>
          </p:cNvSpPr>
          <p:nvPr>
            <p:ph type="title"/>
          </p:nvPr>
        </p:nvSpPr>
        <p:spPr/>
        <p:txBody>
          <a:bodyPr/>
          <a:lstStyle/>
          <a:p>
            <a:r>
              <a:rPr lang="en-GB" sz="3200" b="1" dirty="0">
                <a:effectLst/>
                <a:cs typeface="Calibri" panose="020F0502020204030204" pitchFamily="34" charset="0"/>
              </a:rPr>
              <a:t>Vacation of office </a:t>
            </a:r>
            <a:endParaRPr lang="en-US" sz="3200" dirty="0"/>
          </a:p>
        </p:txBody>
      </p:sp>
      <p:sp>
        <p:nvSpPr>
          <p:cNvPr id="3" name="Content Placeholder 2">
            <a:extLst>
              <a:ext uri="{FF2B5EF4-FFF2-40B4-BE49-F238E27FC236}">
                <a16:creationId xmlns:a16="http://schemas.microsoft.com/office/drawing/2014/main" id="{16893255-386C-F3C8-F6BF-1B94D17B081D}"/>
              </a:ext>
            </a:extLst>
          </p:cNvPr>
          <p:cNvSpPr>
            <a:spLocks noGrp="1"/>
          </p:cNvSpPr>
          <p:nvPr>
            <p:ph idx="1"/>
          </p:nvPr>
        </p:nvSpPr>
        <p:spPr/>
        <p:txBody>
          <a:bodyPr/>
          <a:lstStyle/>
          <a:p>
            <a:r>
              <a:rPr lang="en-GB" sz="1800" b="1" dirty="0">
                <a:solidFill>
                  <a:srgbClr val="FF9057"/>
                </a:solidFill>
                <a:effectLst/>
                <a:latin typeface="ArialMT"/>
              </a:rPr>
              <a:t>Removal under the articles</a:t>
            </a:r>
          </a:p>
          <a:p>
            <a:pPr marL="285750" indent="-285750">
              <a:buFont typeface="Arial" panose="020B0604020202020204" pitchFamily="34" charset="0"/>
              <a:buChar char="•"/>
            </a:pPr>
            <a:r>
              <a:rPr lang="en-GB" dirty="0">
                <a:solidFill>
                  <a:srgbClr val="004BD3"/>
                </a:solidFill>
                <a:latin typeface="ArialMT"/>
              </a:rPr>
              <a:t>C</a:t>
            </a:r>
            <a:r>
              <a:rPr lang="en-GB" sz="1800" dirty="0">
                <a:solidFill>
                  <a:srgbClr val="004BD3"/>
                </a:solidFill>
                <a:effectLst/>
                <a:latin typeface="ArialMT"/>
              </a:rPr>
              <a:t>ompanies may insert a provision in the articles stating that a director will be required to vacate office if all the other directors so require. </a:t>
            </a:r>
          </a:p>
          <a:p>
            <a:pPr marL="285750" indent="-285750">
              <a:buFont typeface="Arial" panose="020B0604020202020204" pitchFamily="34" charset="0"/>
              <a:buChar char="•"/>
            </a:pPr>
            <a:r>
              <a:rPr lang="en-GB" sz="1800" dirty="0">
                <a:solidFill>
                  <a:srgbClr val="004BD3"/>
                </a:solidFill>
                <a:effectLst/>
                <a:latin typeface="ArialMT"/>
              </a:rPr>
              <a:t>A consequence of removing a director via such an article provision is that it need not comply with the procedural rules found in s. 168 (</a:t>
            </a:r>
            <a:r>
              <a:rPr lang="en-GB" sz="1800" i="1" dirty="0">
                <a:solidFill>
                  <a:srgbClr val="004BD3"/>
                </a:solidFill>
                <a:effectLst/>
                <a:latin typeface="Arial" panose="020B0604020202020204" pitchFamily="34" charset="0"/>
              </a:rPr>
              <a:t>Browne v Panga Pty Ltd </a:t>
            </a:r>
            <a:r>
              <a:rPr lang="en-GB" sz="1800" dirty="0">
                <a:solidFill>
                  <a:srgbClr val="004BD3"/>
                </a:solidFill>
                <a:effectLst/>
                <a:latin typeface="ArialMT"/>
              </a:rPr>
              <a:t>(1995) 120 FLR 34 (Federal Court of Australia)). </a:t>
            </a:r>
            <a:endParaRPr lang="en-GB" dirty="0">
              <a:solidFill>
                <a:srgbClr val="004BD3"/>
              </a:solidFill>
              <a:effectLst/>
            </a:endParaRPr>
          </a:p>
          <a:p>
            <a:endParaRPr lang="en-US" dirty="0"/>
          </a:p>
        </p:txBody>
      </p:sp>
    </p:spTree>
    <p:extLst>
      <p:ext uri="{BB962C8B-B14F-4D97-AF65-F5344CB8AC3E}">
        <p14:creationId xmlns:p14="http://schemas.microsoft.com/office/powerpoint/2010/main" val="171724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4D23-849F-C6D1-BB84-E13F998CD299}"/>
              </a:ext>
            </a:extLst>
          </p:cNvPr>
          <p:cNvSpPr>
            <a:spLocks noGrp="1"/>
          </p:cNvSpPr>
          <p:nvPr>
            <p:ph type="title"/>
          </p:nvPr>
        </p:nvSpPr>
        <p:spPr/>
        <p:txBody>
          <a:bodyPr/>
          <a:lstStyle/>
          <a:p>
            <a:r>
              <a:rPr lang="en-US" sz="3200" b="1" dirty="0">
                <a:solidFill>
                  <a:srgbClr val="004BD3"/>
                </a:solidFill>
              </a:rPr>
              <a:t>Vacation of Office</a:t>
            </a:r>
          </a:p>
        </p:txBody>
      </p:sp>
      <p:pic>
        <p:nvPicPr>
          <p:cNvPr id="5" name="Content Placeholder 4" descr="A table of information with text&#10;&#10;Description automatically generated with medium confidence">
            <a:extLst>
              <a:ext uri="{FF2B5EF4-FFF2-40B4-BE49-F238E27FC236}">
                <a16:creationId xmlns:a16="http://schemas.microsoft.com/office/drawing/2014/main" id="{013BC9FB-8784-1E9E-796F-60CFE6367059}"/>
              </a:ext>
            </a:extLst>
          </p:cNvPr>
          <p:cNvPicPr>
            <a:picLocks noGrp="1" noChangeAspect="1"/>
          </p:cNvPicPr>
          <p:nvPr>
            <p:ph idx="1"/>
          </p:nvPr>
        </p:nvPicPr>
        <p:blipFill rotWithShape="1">
          <a:blip r:embed="rId2"/>
          <a:srcRect b="4255"/>
          <a:stretch/>
        </p:blipFill>
        <p:spPr>
          <a:xfrm>
            <a:off x="1543011" y="1807328"/>
            <a:ext cx="9105977" cy="4549227"/>
          </a:xfrm>
        </p:spPr>
      </p:pic>
      <p:sp>
        <p:nvSpPr>
          <p:cNvPr id="3" name="TextBox 2">
            <a:extLst>
              <a:ext uri="{FF2B5EF4-FFF2-40B4-BE49-F238E27FC236}">
                <a16:creationId xmlns:a16="http://schemas.microsoft.com/office/drawing/2014/main" id="{AF602556-545D-F4A4-FEC1-35C653AD817A}"/>
              </a:ext>
            </a:extLst>
          </p:cNvPr>
          <p:cNvSpPr txBox="1"/>
          <p:nvPr/>
        </p:nvSpPr>
        <p:spPr>
          <a:xfrm>
            <a:off x="332509" y="1437996"/>
            <a:ext cx="1903085" cy="369332"/>
          </a:xfrm>
          <a:prstGeom prst="rect">
            <a:avLst/>
          </a:prstGeom>
          <a:noFill/>
        </p:spPr>
        <p:txBody>
          <a:bodyPr wrap="none" rtlCol="0">
            <a:spAutoFit/>
          </a:bodyPr>
          <a:lstStyle/>
          <a:p>
            <a:r>
              <a:rPr lang="en-US" b="1" dirty="0">
                <a:solidFill>
                  <a:srgbClr val="FF9057"/>
                </a:solidFill>
              </a:rPr>
              <a:t>Disqualification</a:t>
            </a:r>
          </a:p>
        </p:txBody>
      </p:sp>
    </p:spTree>
    <p:extLst>
      <p:ext uri="{BB962C8B-B14F-4D97-AF65-F5344CB8AC3E}">
        <p14:creationId xmlns:p14="http://schemas.microsoft.com/office/powerpoint/2010/main" val="79095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415588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663F-9C7D-3A3A-CDB4-FBD46B63C857}"/>
              </a:ext>
            </a:extLst>
          </p:cNvPr>
          <p:cNvSpPr>
            <a:spLocks noGrp="1"/>
          </p:cNvSpPr>
          <p:nvPr>
            <p:ph type="title"/>
          </p:nvPr>
        </p:nvSpPr>
        <p:spPr/>
        <p:txBody>
          <a:bodyPr/>
          <a:lstStyle/>
          <a:p>
            <a:r>
              <a:rPr lang="en-US" sz="3200" b="1" dirty="0">
                <a:solidFill>
                  <a:srgbClr val="004BD3"/>
                </a:solidFill>
              </a:rPr>
              <a:t>Schedule of Sessions</a:t>
            </a:r>
          </a:p>
        </p:txBody>
      </p:sp>
      <p:sp>
        <p:nvSpPr>
          <p:cNvPr id="3" name="Content Placeholder 2">
            <a:extLst>
              <a:ext uri="{FF2B5EF4-FFF2-40B4-BE49-F238E27FC236}">
                <a16:creationId xmlns:a16="http://schemas.microsoft.com/office/drawing/2014/main" id="{2A80A9B2-909E-2437-7A53-6628E270AEDE}"/>
              </a:ext>
            </a:extLst>
          </p:cNvPr>
          <p:cNvSpPr>
            <a:spLocks noGrp="1"/>
          </p:cNvSpPr>
          <p:nvPr>
            <p:ph idx="1"/>
          </p:nvPr>
        </p:nvSpPr>
        <p:spPr/>
        <p:txBody>
          <a:bodyPr/>
          <a:lstStyle/>
          <a:p>
            <a:pPr algn="l"/>
            <a:r>
              <a:rPr lang="en-GB" sz="2400" b="0" i="0" u="none" strike="noStrike" dirty="0">
                <a:solidFill>
                  <a:srgbClr val="004BD3"/>
                </a:solidFill>
                <a:effectLst/>
                <a:latin typeface="Calibri" panose="020F0502020204030204" pitchFamily="34" charset="0"/>
              </a:rPr>
              <a:t>Session 1:        </a:t>
            </a:r>
            <a:r>
              <a:rPr lang="en-GB" sz="2400" b="0" i="0" u="none" strike="noStrike" dirty="0">
                <a:solidFill>
                  <a:srgbClr val="FF9057"/>
                </a:solidFill>
                <a:effectLst/>
                <a:latin typeface="Calibri" panose="020F0502020204030204" pitchFamily="34" charset="0"/>
              </a:rPr>
              <a:t>	</a:t>
            </a:r>
            <a:r>
              <a:rPr lang="en-GB" sz="2400" b="0" i="0" u="none" strike="noStrike" dirty="0">
                <a:solidFill>
                  <a:srgbClr val="004BD3"/>
                </a:solidFill>
                <a:effectLst/>
                <a:latin typeface="Calibri" panose="020F0502020204030204" pitchFamily="34" charset="0"/>
              </a:rPr>
              <a:t>Business Structures</a:t>
            </a:r>
          </a:p>
          <a:p>
            <a:pPr marL="1955800" algn="l"/>
            <a:r>
              <a:rPr lang="en-GB" sz="2400" b="0" i="0" u="none" strike="noStrike" dirty="0">
                <a:solidFill>
                  <a:srgbClr val="004BD3"/>
                </a:solidFill>
                <a:effectLst/>
                <a:latin typeface="Calibri" panose="020F0502020204030204" pitchFamily="34" charset="0"/>
              </a:rPr>
              <a:t>Constitution and legally binding the company</a:t>
            </a:r>
            <a:r>
              <a:rPr lang="en-GB" sz="2400" b="1" i="0" u="none" strike="noStrike" dirty="0">
                <a:solidFill>
                  <a:srgbClr val="004BD3"/>
                </a:solidFill>
                <a:effectLst/>
                <a:latin typeface="Calibri" panose="020F0502020204030204" pitchFamily="34" charset="0"/>
              </a:rPr>
              <a:t> </a:t>
            </a:r>
            <a:endParaRPr lang="en-GB" sz="2400" b="0" i="0" u="none" strike="noStrike" dirty="0">
              <a:solidFill>
                <a:srgbClr val="004BD3"/>
              </a:solidFill>
              <a:effectLst/>
              <a:latin typeface="Calibri" panose="020F0502020204030204" pitchFamily="34" charset="0"/>
            </a:endParaRPr>
          </a:p>
          <a:p>
            <a:pPr algn="l"/>
            <a:r>
              <a:rPr lang="en-GB" sz="2400" b="0" i="0" u="none" strike="noStrike" dirty="0">
                <a:solidFill>
                  <a:srgbClr val="004BD3"/>
                </a:solidFill>
                <a:effectLst/>
                <a:latin typeface="Calibri" panose="020F0502020204030204" pitchFamily="34" charset="0"/>
              </a:rPr>
              <a:t>Session 2:        	</a:t>
            </a:r>
            <a:r>
              <a:rPr lang="en-GB" sz="2400" b="0" i="0" u="none" strike="noStrike" dirty="0">
                <a:solidFill>
                  <a:srgbClr val="FF9057"/>
                </a:solidFill>
                <a:effectLst/>
                <a:latin typeface="Calibri" panose="020F0502020204030204" pitchFamily="34" charset="0"/>
              </a:rPr>
              <a:t>The board of directors</a:t>
            </a:r>
          </a:p>
          <a:p>
            <a:pPr marL="1955800" algn="l"/>
            <a:r>
              <a:rPr lang="en-GB" sz="2400" b="0" i="0" u="none" strike="noStrike" dirty="0">
                <a:solidFill>
                  <a:srgbClr val="FF9057"/>
                </a:solidFill>
                <a:effectLst/>
                <a:latin typeface="Calibri" panose="020F0502020204030204" pitchFamily="34" charset="0"/>
              </a:rPr>
              <a:t>Directors’ duties</a:t>
            </a:r>
          </a:p>
          <a:p>
            <a:pPr algn="l"/>
            <a:r>
              <a:rPr lang="en-GB" sz="2400" b="0" i="0" u="none" strike="noStrike" dirty="0">
                <a:solidFill>
                  <a:srgbClr val="004BD3"/>
                </a:solidFill>
                <a:effectLst/>
                <a:latin typeface="Calibri" panose="020F0502020204030204" pitchFamily="34" charset="0"/>
              </a:rPr>
              <a:t>Session 3:    		   Membership</a:t>
            </a:r>
          </a:p>
          <a:p>
            <a:pPr marL="1911350" algn="l"/>
            <a:r>
              <a:rPr lang="en-GB" sz="2400" b="0" i="0" u="none" strike="noStrike" dirty="0">
                <a:solidFill>
                  <a:srgbClr val="004BD3"/>
                </a:solidFill>
                <a:effectLst/>
                <a:latin typeface="Calibri" panose="020F0502020204030204" pitchFamily="34" charset="0"/>
              </a:rPr>
              <a:t>Members’ remedies</a:t>
            </a:r>
          </a:p>
          <a:p>
            <a:pPr algn="l"/>
            <a:r>
              <a:rPr lang="en-GB" sz="2400" b="0" i="0" u="none" strike="noStrike" dirty="0">
                <a:solidFill>
                  <a:srgbClr val="004BD3"/>
                </a:solidFill>
                <a:effectLst/>
                <a:latin typeface="Calibri" panose="020F0502020204030204" pitchFamily="34" charset="0"/>
              </a:rPr>
              <a:t>Session 4:       	   Shares and share capital</a:t>
            </a:r>
          </a:p>
          <a:p>
            <a:pPr marL="1911350" lvl="1" indent="0">
              <a:buNone/>
            </a:pPr>
            <a:r>
              <a:rPr lang="en-GB" sz="2400" b="0" i="0" u="none" strike="noStrike" dirty="0">
                <a:solidFill>
                  <a:srgbClr val="004BD3"/>
                </a:solidFill>
                <a:effectLst/>
                <a:latin typeface="Calibri" panose="020F0502020204030204" pitchFamily="34" charset="0"/>
              </a:rPr>
              <a:t>Liquidation &amp; dissolution</a:t>
            </a:r>
          </a:p>
          <a:p>
            <a:pPr algn="l"/>
            <a:endParaRPr lang="en-GB" b="0" i="0" u="none" strike="noStrike" dirty="0">
              <a:solidFill>
                <a:srgbClr val="004BD3"/>
              </a:solidFill>
              <a:effectLst/>
              <a:latin typeface="Helvetica" pitchFamily="2" charset="0"/>
            </a:endParaRPr>
          </a:p>
          <a:p>
            <a:endParaRPr lang="en-US" dirty="0"/>
          </a:p>
        </p:txBody>
      </p:sp>
    </p:spTree>
    <p:extLst>
      <p:ext uri="{BB962C8B-B14F-4D97-AF65-F5344CB8AC3E}">
        <p14:creationId xmlns:p14="http://schemas.microsoft.com/office/powerpoint/2010/main" val="377237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DF8-EC86-5C59-469D-80415BE23D7C}"/>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02993861-9D32-CB83-653D-D16F8182FA10}"/>
              </a:ext>
            </a:extLst>
          </p:cNvPr>
          <p:cNvSpPr>
            <a:spLocks noGrp="1"/>
          </p:cNvSpPr>
          <p:nvPr>
            <p:ph idx="1"/>
          </p:nvPr>
        </p:nvSpPr>
        <p:spPr/>
        <p:txBody>
          <a:bodyPr/>
          <a:lstStyle/>
          <a:p>
            <a:r>
              <a:rPr lang="en-GB" sz="2000" i="1" dirty="0">
                <a:solidFill>
                  <a:srgbClr val="004BD3"/>
                </a:solidFill>
                <a:effectLst/>
                <a:latin typeface="ArialMT"/>
              </a:rPr>
              <a:t>Describe the process for removal of a director under s.168 Companies Act 2006. (5 marks) </a:t>
            </a:r>
          </a:p>
          <a:p>
            <a:pPr algn="r"/>
            <a:r>
              <a:rPr lang="en-GB" sz="2000" i="1" dirty="0">
                <a:solidFill>
                  <a:srgbClr val="004BD3"/>
                </a:solidFill>
                <a:latin typeface="ArialMT"/>
              </a:rPr>
              <a:t>Q3, Jun22</a:t>
            </a:r>
            <a:endParaRPr lang="en-GB" sz="2000" i="1" dirty="0">
              <a:solidFill>
                <a:srgbClr val="004BD3"/>
              </a:solidFill>
            </a:endParaRPr>
          </a:p>
          <a:p>
            <a:endParaRPr lang="en-GB" sz="1800" dirty="0">
              <a:solidFill>
                <a:srgbClr val="004BD3"/>
              </a:solidFill>
              <a:effectLst/>
              <a:latin typeface="ArialMT"/>
            </a:endParaRPr>
          </a:p>
          <a:p>
            <a:r>
              <a:rPr lang="en-GB" sz="1800" dirty="0">
                <a:solidFill>
                  <a:srgbClr val="004BD3"/>
                </a:solidFill>
                <a:effectLst/>
                <a:latin typeface="ArialMT"/>
              </a:rPr>
              <a:t>Section 168(1) allows the company to remove a director (or directors) by passing an ordinary resolution at a meeting. The process is as follows: </a:t>
            </a:r>
            <a:endParaRPr lang="en-GB" dirty="0">
              <a:solidFill>
                <a:srgbClr val="004BD3"/>
              </a:solidFill>
              <a:effectLst/>
            </a:endParaRPr>
          </a:p>
          <a:p>
            <a:r>
              <a:rPr lang="en-GB" sz="1800" dirty="0">
                <a:solidFill>
                  <a:srgbClr val="004BD3"/>
                </a:solidFill>
                <a:effectLst/>
                <a:latin typeface="ArialMT"/>
              </a:rPr>
              <a:t>The resolution must be passed at a meeting (1) (written resolution procedure cannot be used, nor can the unanimous assent procedure). </a:t>
            </a:r>
          </a:p>
          <a:p>
            <a:r>
              <a:rPr lang="en-GB" sz="1800" dirty="0">
                <a:solidFill>
                  <a:srgbClr val="004BD3"/>
                </a:solidFill>
                <a:effectLst/>
                <a:latin typeface="ArialMT"/>
              </a:rPr>
              <a:t>Special notice of 28 days is required. (1) </a:t>
            </a:r>
            <a:endParaRPr lang="en-GB" dirty="0">
              <a:solidFill>
                <a:srgbClr val="004BD3"/>
              </a:solidFill>
              <a:effectLst/>
            </a:endParaRPr>
          </a:p>
          <a:p>
            <a:r>
              <a:rPr lang="en-GB" sz="1800" dirty="0">
                <a:solidFill>
                  <a:srgbClr val="004BD3"/>
                </a:solidFill>
                <a:effectLst/>
                <a:latin typeface="ArialMT"/>
              </a:rPr>
              <a:t>A copy of the resolution must be sent to the director whose removal is sought. (1) </a:t>
            </a:r>
            <a:endParaRPr lang="en-GB" dirty="0">
              <a:solidFill>
                <a:srgbClr val="004BD3"/>
              </a:solidFill>
              <a:effectLst/>
            </a:endParaRPr>
          </a:p>
          <a:p>
            <a:r>
              <a:rPr lang="en-GB" sz="1800" dirty="0">
                <a:solidFill>
                  <a:srgbClr val="004BD3"/>
                </a:solidFill>
                <a:effectLst/>
                <a:latin typeface="ArialMT"/>
              </a:rPr>
              <a:t>The director has the right to protest, so may address the meeting (1) and circulate written representations. (1) </a:t>
            </a:r>
            <a:endParaRPr lang="en-GB" dirty="0">
              <a:solidFill>
                <a:srgbClr val="004BD3"/>
              </a:solidFill>
              <a:effectLst/>
            </a:endParaRPr>
          </a:p>
          <a:p>
            <a:r>
              <a:rPr lang="en-GB" sz="1800" dirty="0">
                <a:solidFill>
                  <a:srgbClr val="004BD3"/>
                </a:solidFill>
                <a:effectLst/>
                <a:latin typeface="ArialMT"/>
              </a:rPr>
              <a:t>An ordinary resolution is required. (1) </a:t>
            </a:r>
            <a:endParaRPr lang="en-GB" dirty="0">
              <a:solidFill>
                <a:srgbClr val="004BD3"/>
              </a:solidFill>
              <a:effectLst/>
            </a:endParaRPr>
          </a:p>
          <a:p>
            <a:endParaRPr lang="en-US" dirty="0"/>
          </a:p>
        </p:txBody>
      </p:sp>
    </p:spTree>
    <p:extLst>
      <p:ext uri="{BB962C8B-B14F-4D97-AF65-F5344CB8AC3E}">
        <p14:creationId xmlns:p14="http://schemas.microsoft.com/office/powerpoint/2010/main" val="448336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DF8-EC86-5C59-469D-80415BE23D7C}"/>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02993861-9D32-CB83-653D-D16F8182FA10}"/>
              </a:ext>
            </a:extLst>
          </p:cNvPr>
          <p:cNvSpPr>
            <a:spLocks noGrp="1"/>
          </p:cNvSpPr>
          <p:nvPr>
            <p:ph idx="1"/>
          </p:nvPr>
        </p:nvSpPr>
        <p:spPr/>
        <p:txBody>
          <a:bodyPr/>
          <a:lstStyle/>
          <a:p>
            <a:r>
              <a:rPr lang="en-GB" sz="2000" i="1" dirty="0">
                <a:solidFill>
                  <a:srgbClr val="004BD3"/>
                </a:solidFill>
                <a:effectLst/>
                <a:latin typeface="ArialMT"/>
              </a:rPr>
              <a:t>Explain the difference between de jure, de facto and shadow directors. (5 marks) </a:t>
            </a:r>
          </a:p>
          <a:p>
            <a:pPr algn="r"/>
            <a:r>
              <a:rPr lang="en-GB" sz="2000" dirty="0">
                <a:solidFill>
                  <a:srgbClr val="004BD3"/>
                </a:solidFill>
                <a:latin typeface="ArialMT"/>
              </a:rPr>
              <a:t>Q2, Jun22</a:t>
            </a:r>
          </a:p>
          <a:p>
            <a:endParaRPr lang="en-GB" sz="2000" dirty="0">
              <a:effectLst/>
              <a:latin typeface="ArialMT"/>
            </a:endParaRPr>
          </a:p>
          <a:p>
            <a:r>
              <a:rPr lang="en-GB" sz="2000" dirty="0">
                <a:solidFill>
                  <a:srgbClr val="004BD3"/>
                </a:solidFill>
                <a:effectLst/>
                <a:latin typeface="ArialMT"/>
              </a:rPr>
              <a:t>A de jure director is a person who has been validly appointed as a director in accordance with the articles and Companies Act 2006 (1). </a:t>
            </a:r>
            <a:endParaRPr lang="en-GB" sz="2000" dirty="0">
              <a:solidFill>
                <a:srgbClr val="004BD3"/>
              </a:solidFill>
              <a:effectLst/>
            </a:endParaRPr>
          </a:p>
          <a:p>
            <a:r>
              <a:rPr lang="en-GB" sz="2000" dirty="0">
                <a:solidFill>
                  <a:srgbClr val="004BD3"/>
                </a:solidFill>
                <a:effectLst/>
                <a:latin typeface="ArialMT"/>
              </a:rPr>
              <a:t>A de facto director has not been validly appointed (1) but acts as a director nonetheless (1). </a:t>
            </a:r>
            <a:endParaRPr lang="en-GB" sz="2000" dirty="0">
              <a:solidFill>
                <a:srgbClr val="004BD3"/>
              </a:solidFill>
              <a:effectLst/>
            </a:endParaRPr>
          </a:p>
          <a:p>
            <a:r>
              <a:rPr lang="en-GB" sz="2000" dirty="0">
                <a:solidFill>
                  <a:srgbClr val="004BD3"/>
                </a:solidFill>
                <a:effectLst/>
                <a:latin typeface="ArialMT"/>
              </a:rPr>
              <a:t>A shadow director is “a person in accordance with whose directions or instructions the directors are accustomed to act” (s.251(1) CA 2006) (1).</a:t>
            </a:r>
            <a:br>
              <a:rPr lang="en-GB" sz="1800" dirty="0">
                <a:effectLst/>
                <a:latin typeface="ArialMT"/>
              </a:rPr>
            </a:br>
            <a:endParaRPr lang="en-GB" sz="2000" dirty="0">
              <a:effectLst/>
            </a:endParaRPr>
          </a:p>
          <a:p>
            <a:endParaRPr lang="en-GB" sz="2000" dirty="0">
              <a:solidFill>
                <a:srgbClr val="004BD3"/>
              </a:solidFill>
              <a:latin typeface="ArialMT"/>
            </a:endParaRPr>
          </a:p>
          <a:p>
            <a:pPr algn="r"/>
            <a:endParaRPr lang="en-GB" dirty="0"/>
          </a:p>
          <a:p>
            <a:endParaRPr lang="en-US" dirty="0"/>
          </a:p>
        </p:txBody>
      </p:sp>
    </p:spTree>
    <p:extLst>
      <p:ext uri="{BB962C8B-B14F-4D97-AF65-F5344CB8AC3E}">
        <p14:creationId xmlns:p14="http://schemas.microsoft.com/office/powerpoint/2010/main" val="59401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p:txBody>
          <a:bodyPr/>
          <a:lstStyle/>
          <a:p>
            <a:r>
              <a:rPr lang="en-GB" sz="4000" i="0" u="none" strike="noStrike" dirty="0">
                <a:effectLst/>
              </a:rPr>
              <a:t>Directors’ duties</a:t>
            </a:r>
            <a:endParaRPr lang="en-US" dirty="0"/>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Tree>
    <p:extLst>
      <p:ext uri="{BB962C8B-B14F-4D97-AF65-F5344CB8AC3E}">
        <p14:creationId xmlns:p14="http://schemas.microsoft.com/office/powerpoint/2010/main" val="4241895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Agenda</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800" y="1527196"/>
            <a:ext cx="8229600" cy="4469130"/>
          </a:xfrm>
        </p:spPr>
        <p:txBody>
          <a:bodyPr>
            <a:normAutofit/>
          </a:bodyPr>
          <a:lstStyle/>
          <a:p>
            <a:pPr marL="285750" indent="-285750">
              <a:buFont typeface="Arial" panose="020B0604020202020204" pitchFamily="34" charset="0"/>
              <a:buChar char="•"/>
            </a:pPr>
            <a:r>
              <a:rPr lang="en-GB" sz="2400" dirty="0">
                <a:solidFill>
                  <a:srgbClr val="004BD3"/>
                </a:solidFill>
                <a:effectLst/>
                <a:latin typeface="ArialMT"/>
              </a:rPr>
              <a:t>The general duties </a:t>
            </a:r>
            <a:endParaRPr lang="en-GB" sz="2400" dirty="0">
              <a:solidFill>
                <a:srgbClr val="004BD3"/>
              </a:solidFill>
              <a:effectLst/>
              <a:latin typeface="FrutigerLTStd"/>
            </a:endParaRPr>
          </a:p>
          <a:p>
            <a:pPr marL="285750" indent="-285750">
              <a:buFont typeface="Arial" panose="020B0604020202020204" pitchFamily="34" charset="0"/>
              <a:buChar char="•"/>
            </a:pPr>
            <a:r>
              <a:rPr lang="en-GB" sz="2400" dirty="0">
                <a:solidFill>
                  <a:srgbClr val="004BD3"/>
                </a:solidFill>
                <a:effectLst/>
                <a:latin typeface="ArialMT"/>
              </a:rPr>
              <a:t>Avoiding liability </a:t>
            </a:r>
            <a:endParaRPr lang="en-GB" sz="2400" dirty="0">
              <a:solidFill>
                <a:srgbClr val="004BD3"/>
              </a:solidFill>
              <a:effectLst/>
              <a:latin typeface="FrutigerLTStd"/>
            </a:endParaRPr>
          </a:p>
          <a:p>
            <a:pPr marL="285750" indent="-285750">
              <a:buFont typeface="Arial" panose="020B0604020202020204" pitchFamily="34" charset="0"/>
              <a:buChar char="•"/>
            </a:pPr>
            <a:r>
              <a:rPr lang="en-GB" sz="2400" dirty="0">
                <a:solidFill>
                  <a:srgbClr val="004BD3"/>
                </a:solidFill>
                <a:effectLst/>
                <a:latin typeface="ArialMT"/>
              </a:rPr>
              <a:t>Transactions requiring member approval </a:t>
            </a:r>
            <a:endParaRPr lang="en-GB" sz="24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3896042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r>
              <a:rPr lang="en-GB" sz="3200" b="1" dirty="0">
                <a:effectLst/>
                <a:latin typeface="ArialMT"/>
              </a:rPr>
              <a:t>The general duties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799" y="1533832"/>
            <a:ext cx="11328399" cy="4462494"/>
          </a:xfrm>
        </p:spPr>
        <p:txBody>
          <a:bodyPr>
            <a:normAutofit/>
          </a:bodyPr>
          <a:lstStyle/>
          <a:p>
            <a:pPr marL="285750" indent="-285750">
              <a:buFont typeface="Arial" panose="020B0604020202020204" pitchFamily="34" charset="0"/>
              <a:buChar char="•"/>
            </a:pPr>
            <a:r>
              <a:rPr lang="en-GB" sz="2000" dirty="0">
                <a:solidFill>
                  <a:srgbClr val="004BD3"/>
                </a:solidFill>
              </a:rPr>
              <a:t>T</a:t>
            </a:r>
            <a:r>
              <a:rPr lang="en-GB" sz="2000" dirty="0">
                <a:solidFill>
                  <a:srgbClr val="004BD3"/>
                </a:solidFill>
                <a:effectLst/>
              </a:rPr>
              <a:t>he CA 2006, partially </a:t>
            </a:r>
            <a:r>
              <a:rPr lang="en-GB" sz="2000" b="1" dirty="0">
                <a:solidFill>
                  <a:srgbClr val="004BD3"/>
                </a:solidFill>
                <a:effectLst/>
              </a:rPr>
              <a:t>codified</a:t>
            </a:r>
            <a:r>
              <a:rPr lang="en-GB" sz="2000" dirty="0">
                <a:solidFill>
                  <a:srgbClr val="004BD3"/>
                </a:solidFill>
                <a:effectLst/>
              </a:rPr>
              <a:t> directors’ in (ss. 170–187)</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rPr>
              <a:t>R</a:t>
            </a:r>
            <a:r>
              <a:rPr lang="en-GB" sz="2000" dirty="0">
                <a:solidFill>
                  <a:srgbClr val="004BD3"/>
                </a:solidFill>
                <a:effectLst/>
              </a:rPr>
              <a:t>eferred to as ‘the general duties’, stating that these duties are ‘based on certain common law rules and equitable principles as they apply in relation to directors and have effect in place of those rules and principles as regards the duties owed to a company by a director’. (s. 170(3))</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effectLst/>
              </a:rPr>
              <a:t>‘regard shall be had to the corresponding common law rules and equitable principles in interpreting and applying the general duties’. s. 170(4)</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effectLst/>
              </a:rPr>
              <a:t>This lack of complete codification also applies to the remedies for breach of duty.</a:t>
            </a:r>
          </a:p>
          <a:p>
            <a:pPr marL="285750" indent="-285750">
              <a:buFont typeface="Arial" panose="020B0604020202020204" pitchFamily="34" charset="0"/>
              <a:buChar char="•"/>
            </a:pPr>
            <a:r>
              <a:rPr lang="en-GB" sz="2000" dirty="0">
                <a:solidFill>
                  <a:srgbClr val="004BD3"/>
                </a:solidFill>
                <a:effectLst/>
              </a:rPr>
              <a:t>CA 2006 merely stating that the consequences of breaching the general duties ‘are the same as would apply if the corresponding common law rule or equitable principle applied’. (178(1))</a:t>
            </a:r>
            <a:endParaRPr lang="en-GB" sz="2000" dirty="0">
              <a:solidFill>
                <a:srgbClr val="004BD3"/>
              </a:solidFill>
            </a:endParaRPr>
          </a:p>
          <a:p>
            <a:endParaRPr lang="en-US" dirty="0"/>
          </a:p>
        </p:txBody>
      </p:sp>
    </p:spTree>
    <p:extLst>
      <p:ext uri="{BB962C8B-B14F-4D97-AF65-F5344CB8AC3E}">
        <p14:creationId xmlns:p14="http://schemas.microsoft.com/office/powerpoint/2010/main" val="899106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025B-4510-37D3-59B5-7D018B4D6D03}"/>
              </a:ext>
            </a:extLst>
          </p:cNvPr>
          <p:cNvSpPr>
            <a:spLocks noGrp="1"/>
          </p:cNvSpPr>
          <p:nvPr>
            <p:ph type="title"/>
          </p:nvPr>
        </p:nvSpPr>
        <p:spPr/>
        <p:txBody>
          <a:bodyPr/>
          <a:lstStyle/>
          <a:p>
            <a:r>
              <a:rPr lang="en-GB" sz="3200" b="1" dirty="0">
                <a:effectLst/>
                <a:latin typeface="ArialMT"/>
              </a:rPr>
              <a:t>Scope </a:t>
            </a:r>
            <a:r>
              <a:rPr lang="en-GB" sz="3200" b="1" dirty="0">
                <a:latin typeface="ArialMT"/>
              </a:rPr>
              <a:t>of duties</a:t>
            </a:r>
            <a:endParaRPr lang="en-US" sz="3200" b="1" dirty="0"/>
          </a:p>
        </p:txBody>
      </p:sp>
      <p:sp>
        <p:nvSpPr>
          <p:cNvPr id="3" name="Content Placeholder 2">
            <a:extLst>
              <a:ext uri="{FF2B5EF4-FFF2-40B4-BE49-F238E27FC236}">
                <a16:creationId xmlns:a16="http://schemas.microsoft.com/office/drawing/2014/main" id="{3F145E6B-0087-479B-DD29-3086593CF9BB}"/>
              </a:ext>
            </a:extLst>
          </p:cNvPr>
          <p:cNvSpPr>
            <a:spLocks noGrp="1"/>
          </p:cNvSpPr>
          <p:nvPr>
            <p:ph idx="1"/>
          </p:nvPr>
        </p:nvSpPr>
        <p:spPr/>
        <p:txBody>
          <a:bodyPr/>
          <a:lstStyle/>
          <a:p>
            <a:pPr marL="285750" indent="-285750">
              <a:buFont typeface="Arial" panose="020B0604020202020204" pitchFamily="34" charset="0"/>
              <a:buChar char="•"/>
            </a:pPr>
            <a:r>
              <a:rPr lang="en-GB" dirty="0">
                <a:solidFill>
                  <a:srgbClr val="004BD3"/>
                </a:solidFill>
                <a:effectLst/>
              </a:rPr>
              <a:t>In determining the scope of the general duties, two questions must be answered. </a:t>
            </a:r>
          </a:p>
          <a:p>
            <a:pPr marL="742950" lvl="1" indent="-285750">
              <a:buSzPct val="100000"/>
            </a:pPr>
            <a:r>
              <a:rPr lang="en-GB" dirty="0">
                <a:solidFill>
                  <a:srgbClr val="004BD3"/>
                </a:solidFill>
                <a:effectLst/>
              </a:rPr>
              <a:t>To whom are the general duties owed? </a:t>
            </a:r>
          </a:p>
          <a:p>
            <a:pPr marL="742950" lvl="1" indent="-285750">
              <a:buSzPct val="100000"/>
            </a:pPr>
            <a:r>
              <a:rPr lang="en-GB" dirty="0">
                <a:solidFill>
                  <a:srgbClr val="004BD3"/>
                </a:solidFill>
                <a:effectLst/>
              </a:rPr>
              <a:t>To whom do the general duties apply? </a:t>
            </a:r>
          </a:p>
          <a:p>
            <a:pPr marL="285750" indent="-285750">
              <a:buFont typeface="Arial" panose="020B0604020202020204" pitchFamily="34" charset="0"/>
              <a:buChar char="•"/>
            </a:pPr>
            <a:r>
              <a:rPr lang="en-GB" dirty="0">
                <a:solidFill>
                  <a:srgbClr val="004BD3"/>
                </a:solidFill>
                <a:effectLst/>
              </a:rPr>
              <a:t>Section 170(1) states that the general duties are owed by a director of a company to the company, meaning that: </a:t>
            </a:r>
          </a:p>
          <a:p>
            <a:pPr marL="742950" lvl="1" indent="-285750">
              <a:buSzPct val="100000"/>
              <a:buFont typeface="Arial" panose="020B0604020202020204" pitchFamily="34" charset="0"/>
              <a:buChar char="•"/>
            </a:pPr>
            <a:r>
              <a:rPr lang="en-GB" dirty="0">
                <a:solidFill>
                  <a:srgbClr val="004BD3"/>
                </a:solidFill>
                <a:effectLst/>
              </a:rPr>
              <a:t>the directors do not owe their general duties to other persons (e.g. the members, employees, creditors etc.); and </a:t>
            </a:r>
          </a:p>
          <a:p>
            <a:pPr marL="742950" lvl="1" indent="-285750">
              <a:buSzPct val="100000"/>
              <a:buFont typeface="Arial" panose="020B0604020202020204" pitchFamily="34" charset="0"/>
              <a:buChar char="•"/>
            </a:pPr>
            <a:r>
              <a:rPr lang="en-GB" dirty="0">
                <a:solidFill>
                  <a:srgbClr val="004BD3"/>
                </a:solidFill>
                <a:effectLst/>
              </a:rPr>
              <a:t>the only persons who can commence proceedings for breach of duty are the company itself and those persons who are empowered to bring claims on the company’s behalf (e.g. the directors, the members via derivative claim). </a:t>
            </a:r>
          </a:p>
          <a:p>
            <a:pPr marL="742950" lvl="1" indent="-285750">
              <a:buSzPct val="100000"/>
              <a:buFont typeface="Arial" panose="020B0604020202020204" pitchFamily="34" charset="0"/>
              <a:buChar char="•"/>
            </a:pPr>
            <a:r>
              <a:rPr lang="en-GB" dirty="0">
                <a:solidFill>
                  <a:srgbClr val="004BD3"/>
                </a:solidFill>
                <a:effectLst/>
              </a:rPr>
              <a:t>The duties can also apply to former directors of a company (ss. 175 and 176</a:t>
            </a:r>
            <a:r>
              <a:rPr lang="en-GB" dirty="0">
                <a:solidFill>
                  <a:srgbClr val="004BD3"/>
                </a:solidFill>
              </a:rPr>
              <a:t>)</a:t>
            </a:r>
            <a:r>
              <a:rPr lang="en-GB" dirty="0">
                <a:solidFill>
                  <a:srgbClr val="004BD3"/>
                </a:solidFill>
                <a:effectLst/>
              </a:rPr>
              <a:t> </a:t>
            </a:r>
          </a:p>
          <a:p>
            <a:endParaRPr lang="en-US" dirty="0"/>
          </a:p>
        </p:txBody>
      </p:sp>
    </p:spTree>
    <p:extLst>
      <p:ext uri="{BB962C8B-B14F-4D97-AF65-F5344CB8AC3E}">
        <p14:creationId xmlns:p14="http://schemas.microsoft.com/office/powerpoint/2010/main" val="2430598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BFE1-E85D-37DD-3284-2C941128A9DE}"/>
              </a:ext>
            </a:extLst>
          </p:cNvPr>
          <p:cNvSpPr>
            <a:spLocks noGrp="1"/>
          </p:cNvSpPr>
          <p:nvPr>
            <p:ph type="title"/>
          </p:nvPr>
        </p:nvSpPr>
        <p:spPr/>
        <p:txBody>
          <a:bodyPr/>
          <a:lstStyle/>
          <a:p>
            <a:r>
              <a:rPr lang="en-GB" sz="3200" b="1" dirty="0">
                <a:effectLst/>
                <a:latin typeface="ArialMT"/>
              </a:rPr>
              <a:t>Duty to act within powers (s171)</a:t>
            </a:r>
            <a:endParaRPr lang="en-US" sz="3200" b="1" dirty="0"/>
          </a:p>
        </p:txBody>
      </p:sp>
      <p:sp>
        <p:nvSpPr>
          <p:cNvPr id="3" name="Content Placeholder 2">
            <a:extLst>
              <a:ext uri="{FF2B5EF4-FFF2-40B4-BE49-F238E27FC236}">
                <a16:creationId xmlns:a16="http://schemas.microsoft.com/office/drawing/2014/main" id="{8BF9874F-42CD-C0AE-B0AB-D608C52973E6}"/>
              </a:ext>
            </a:extLst>
          </p:cNvPr>
          <p:cNvSpPr>
            <a:spLocks noGrp="1"/>
          </p:cNvSpPr>
          <p:nvPr>
            <p:ph idx="1"/>
          </p:nvPr>
        </p:nvSpPr>
        <p:spPr/>
        <p:txBody>
          <a:bodyPr/>
          <a:lstStyle/>
          <a:p>
            <a:r>
              <a:rPr lang="en-GB" sz="2400" dirty="0">
                <a:solidFill>
                  <a:srgbClr val="004BD3"/>
                </a:solidFill>
              </a:rPr>
              <a:t>I</a:t>
            </a:r>
            <a:r>
              <a:rPr lang="en-GB" sz="2400" dirty="0">
                <a:solidFill>
                  <a:srgbClr val="004BD3"/>
                </a:solidFill>
                <a:effectLst/>
              </a:rPr>
              <a:t>mposes two duties upon directors: </a:t>
            </a:r>
          </a:p>
          <a:p>
            <a:pPr marL="742950" lvl="1" indent="-285750"/>
            <a:r>
              <a:rPr lang="en-GB" sz="2400" dirty="0">
                <a:solidFill>
                  <a:srgbClr val="004BD3"/>
                </a:solidFill>
                <a:effectLst/>
              </a:rPr>
              <a:t>a duty to act in accordance with the company’s constitution; and </a:t>
            </a:r>
          </a:p>
          <a:p>
            <a:pPr marL="742950" lvl="1" indent="-285750"/>
            <a:r>
              <a:rPr lang="en-GB" sz="2400" dirty="0">
                <a:solidFill>
                  <a:srgbClr val="004BD3"/>
                </a:solidFill>
                <a:effectLst/>
              </a:rPr>
              <a:t>a duty to only exercise powers for the purposes for which they are conferred. </a:t>
            </a:r>
          </a:p>
          <a:p>
            <a:endParaRPr lang="en-US" dirty="0"/>
          </a:p>
        </p:txBody>
      </p:sp>
    </p:spTree>
    <p:extLst>
      <p:ext uri="{BB962C8B-B14F-4D97-AF65-F5344CB8AC3E}">
        <p14:creationId xmlns:p14="http://schemas.microsoft.com/office/powerpoint/2010/main" val="1232218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BFE1-E85D-37DD-3284-2C941128A9DE}"/>
              </a:ext>
            </a:extLst>
          </p:cNvPr>
          <p:cNvSpPr>
            <a:spLocks noGrp="1"/>
          </p:cNvSpPr>
          <p:nvPr>
            <p:ph type="title"/>
          </p:nvPr>
        </p:nvSpPr>
        <p:spPr/>
        <p:txBody>
          <a:bodyPr/>
          <a:lstStyle/>
          <a:p>
            <a:r>
              <a:rPr lang="en-GB" sz="3200" b="1" dirty="0">
                <a:effectLst/>
                <a:latin typeface="ArialMT"/>
              </a:rPr>
              <a:t>Duty to act within powers (s171)</a:t>
            </a:r>
            <a:endParaRPr lang="en-US" sz="3200" b="1" dirty="0"/>
          </a:p>
        </p:txBody>
      </p:sp>
      <p:sp>
        <p:nvSpPr>
          <p:cNvPr id="3" name="Content Placeholder 2">
            <a:extLst>
              <a:ext uri="{FF2B5EF4-FFF2-40B4-BE49-F238E27FC236}">
                <a16:creationId xmlns:a16="http://schemas.microsoft.com/office/drawing/2014/main" id="{8BF9874F-42CD-C0AE-B0AB-D608C52973E6}"/>
              </a:ext>
            </a:extLst>
          </p:cNvPr>
          <p:cNvSpPr>
            <a:spLocks noGrp="1"/>
          </p:cNvSpPr>
          <p:nvPr>
            <p:ph idx="1"/>
          </p:nvPr>
        </p:nvSpPr>
        <p:spPr/>
        <p:txBody>
          <a:bodyPr/>
          <a:lstStyle/>
          <a:p>
            <a:r>
              <a:rPr lang="en-GB" sz="2000" b="1" dirty="0">
                <a:solidFill>
                  <a:srgbClr val="FF9057"/>
                </a:solidFill>
                <a:effectLst/>
              </a:rPr>
              <a:t>Duty to act in accordance with the constitution</a:t>
            </a:r>
          </a:p>
          <a:p>
            <a:pPr marL="342900" indent="-342900">
              <a:buFont typeface="Arial" panose="020B0604020202020204" pitchFamily="34" charset="0"/>
              <a:buChar char="•"/>
            </a:pPr>
            <a:r>
              <a:rPr lang="en-GB" sz="2000" dirty="0">
                <a:solidFill>
                  <a:srgbClr val="004BD3"/>
                </a:solidFill>
                <a:effectLst/>
              </a:rPr>
              <a:t>The constitution may place limits upon the directors’ powers. </a:t>
            </a:r>
          </a:p>
          <a:p>
            <a:pPr marL="342900" indent="-342900">
              <a:buFont typeface="Arial" panose="020B0604020202020204" pitchFamily="34" charset="0"/>
              <a:buChar char="•"/>
            </a:pPr>
            <a:r>
              <a:rPr lang="en-GB" sz="2000" dirty="0">
                <a:solidFill>
                  <a:srgbClr val="004BD3"/>
                </a:solidFill>
                <a:effectLst/>
              </a:rPr>
              <a:t>If a director breaches the constitution, any contracts resulting from it will remain valid, but the director will be in breach of their s. 171(a) duty. </a:t>
            </a:r>
          </a:p>
          <a:p>
            <a:pPr marL="342900" indent="-342900">
              <a:buFont typeface="Arial" panose="020B0604020202020204" pitchFamily="34" charset="0"/>
              <a:buChar char="•"/>
            </a:pPr>
            <a:r>
              <a:rPr lang="en-GB" sz="2000" dirty="0">
                <a:solidFill>
                  <a:srgbClr val="004BD3"/>
                </a:solidFill>
                <a:effectLst/>
              </a:rPr>
              <a:t>A director in breach will be required to account for any gains made, or compensate the company for any losses it sustained, as a result of the breach. </a:t>
            </a:r>
          </a:p>
          <a:p>
            <a:endParaRPr lang="en-US" dirty="0"/>
          </a:p>
        </p:txBody>
      </p:sp>
    </p:spTree>
    <p:extLst>
      <p:ext uri="{BB962C8B-B14F-4D97-AF65-F5344CB8AC3E}">
        <p14:creationId xmlns:p14="http://schemas.microsoft.com/office/powerpoint/2010/main" val="3598239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4792-DC1B-D644-F308-ED57AC42A573}"/>
              </a:ext>
            </a:extLst>
          </p:cNvPr>
          <p:cNvSpPr>
            <a:spLocks noGrp="1"/>
          </p:cNvSpPr>
          <p:nvPr>
            <p:ph type="title"/>
          </p:nvPr>
        </p:nvSpPr>
        <p:spPr/>
        <p:txBody>
          <a:bodyPr/>
          <a:lstStyle/>
          <a:p>
            <a:r>
              <a:rPr lang="en-GB" sz="3200" b="1" dirty="0">
                <a:solidFill>
                  <a:srgbClr val="004BD3"/>
                </a:solidFill>
                <a:effectLst/>
                <a:latin typeface="ArialMT"/>
              </a:rPr>
              <a:t>Duty to act within powers (s171)</a:t>
            </a:r>
            <a:endParaRPr lang="en-US" sz="3200" b="1" dirty="0">
              <a:solidFill>
                <a:srgbClr val="004BD3"/>
              </a:solidFill>
            </a:endParaRPr>
          </a:p>
        </p:txBody>
      </p:sp>
      <p:sp>
        <p:nvSpPr>
          <p:cNvPr id="3" name="Content Placeholder 2">
            <a:extLst>
              <a:ext uri="{FF2B5EF4-FFF2-40B4-BE49-F238E27FC236}">
                <a16:creationId xmlns:a16="http://schemas.microsoft.com/office/drawing/2014/main" id="{80C4F994-BA06-45DC-99D4-0A205CF83DD6}"/>
              </a:ext>
            </a:extLst>
          </p:cNvPr>
          <p:cNvSpPr>
            <a:spLocks noGrp="1"/>
          </p:cNvSpPr>
          <p:nvPr>
            <p:ph idx="1"/>
          </p:nvPr>
        </p:nvSpPr>
        <p:spPr/>
        <p:txBody>
          <a:bodyPr/>
          <a:lstStyle/>
          <a:p>
            <a:r>
              <a:rPr lang="en-GB" b="1" dirty="0">
                <a:solidFill>
                  <a:srgbClr val="FF9057"/>
                </a:solidFill>
                <a:effectLst/>
              </a:rPr>
              <a:t>Duty to exercise powers for the purposes for which they are conferred </a:t>
            </a:r>
          </a:p>
          <a:p>
            <a:r>
              <a:rPr lang="en-GB" dirty="0">
                <a:solidFill>
                  <a:srgbClr val="004BD3"/>
                </a:solidFill>
                <a:latin typeface="ArialMT"/>
              </a:rPr>
              <a:t>T</a:t>
            </a:r>
            <a:r>
              <a:rPr lang="en-GB" sz="1800" dirty="0">
                <a:solidFill>
                  <a:srgbClr val="004BD3"/>
                </a:solidFill>
                <a:effectLst/>
                <a:latin typeface="ArialMT"/>
              </a:rPr>
              <a:t>est involves four steps:</a:t>
            </a:r>
          </a:p>
          <a:p>
            <a:pPr marL="285750" indent="-285750">
              <a:buFont typeface="Arial" panose="020B0604020202020204" pitchFamily="34" charset="0"/>
              <a:buChar char="•"/>
            </a:pPr>
            <a:r>
              <a:rPr lang="en-GB" dirty="0">
                <a:solidFill>
                  <a:srgbClr val="004BD3"/>
                </a:solidFill>
                <a:latin typeface="ArialMT"/>
              </a:rPr>
              <a:t>T</a:t>
            </a:r>
            <a:r>
              <a:rPr lang="en-GB" sz="1800" dirty="0">
                <a:solidFill>
                  <a:srgbClr val="004BD3"/>
                </a:solidFill>
                <a:effectLst/>
                <a:latin typeface="ArialMT"/>
              </a:rPr>
              <a:t>he court will determine what power is being exercised. Bulk of the case law relates to the directors’ power to allot shares on behalf of the company. </a:t>
            </a:r>
            <a:r>
              <a:rPr lang="en-GB" sz="1800" i="1" dirty="0" err="1">
                <a:solidFill>
                  <a:srgbClr val="004BD3"/>
                </a:solidFill>
                <a:effectLst/>
                <a:latin typeface="Arial" panose="020B0604020202020204" pitchFamily="34" charset="0"/>
              </a:rPr>
              <a:t>Extrasure</a:t>
            </a:r>
            <a:r>
              <a:rPr lang="en-GB" sz="1800" i="1" dirty="0">
                <a:solidFill>
                  <a:srgbClr val="004BD3"/>
                </a:solidFill>
                <a:effectLst/>
                <a:latin typeface="Arial" panose="020B0604020202020204" pitchFamily="34" charset="0"/>
              </a:rPr>
              <a:t> Travel Insurances Ltd v Scattergood </a:t>
            </a:r>
            <a:r>
              <a:rPr lang="en-GB" sz="1800" dirty="0">
                <a:solidFill>
                  <a:srgbClr val="004BD3"/>
                </a:solidFill>
                <a:effectLst/>
                <a:latin typeface="ArialMT"/>
              </a:rPr>
              <a:t>[2003] 1 BCLC 598 (Ch), </a:t>
            </a:r>
            <a:endParaRPr lang="en-GB" dirty="0">
              <a:solidFill>
                <a:srgbClr val="004BD3"/>
              </a:solidFill>
            </a:endParaRPr>
          </a:p>
          <a:p>
            <a:pPr marL="285750" indent="-285750">
              <a:buFont typeface="Arial" panose="020B0604020202020204" pitchFamily="34" charset="0"/>
              <a:buChar char="•"/>
            </a:pPr>
            <a:r>
              <a:rPr lang="en-GB" b="1" dirty="0">
                <a:solidFill>
                  <a:srgbClr val="004BD3"/>
                </a:solidFill>
                <a:latin typeface="ArialMT"/>
              </a:rPr>
              <a:t>T</a:t>
            </a:r>
            <a:r>
              <a:rPr lang="en-GB" sz="1800" b="1" dirty="0">
                <a:solidFill>
                  <a:srgbClr val="004BD3"/>
                </a:solidFill>
                <a:effectLst/>
                <a:latin typeface="ArialMT"/>
              </a:rPr>
              <a:t>he court will determine the proper purpose for which that power was delegated to the directors, (</a:t>
            </a:r>
            <a:r>
              <a:rPr lang="en-GB" sz="1800" b="1" i="1" dirty="0">
                <a:solidFill>
                  <a:srgbClr val="004BD3"/>
                </a:solidFill>
                <a:effectLst/>
                <a:latin typeface="Arial" panose="020B0604020202020204" pitchFamily="34" charset="0"/>
              </a:rPr>
              <a:t>Howard Smith Ltd v </a:t>
            </a:r>
            <a:r>
              <a:rPr lang="en-GB" sz="1800" b="1" i="1" dirty="0" err="1">
                <a:solidFill>
                  <a:srgbClr val="004BD3"/>
                </a:solidFill>
                <a:effectLst/>
                <a:latin typeface="Arial" panose="020B0604020202020204" pitchFamily="34" charset="0"/>
              </a:rPr>
              <a:t>Ampol</a:t>
            </a:r>
            <a:r>
              <a:rPr lang="en-GB" sz="1800" b="1" i="1" dirty="0">
                <a:solidFill>
                  <a:srgbClr val="004BD3"/>
                </a:solidFill>
                <a:effectLst/>
                <a:latin typeface="Arial" panose="020B0604020202020204" pitchFamily="34" charset="0"/>
              </a:rPr>
              <a:t> Petroleum Ltd </a:t>
            </a:r>
            <a:r>
              <a:rPr lang="en-GB" sz="1800" b="1" dirty="0">
                <a:solidFill>
                  <a:srgbClr val="004BD3"/>
                </a:solidFill>
                <a:effectLst/>
                <a:latin typeface="ArialMT"/>
              </a:rPr>
              <a:t>[1974] AC 821 (PC)). </a:t>
            </a:r>
            <a:endParaRPr lang="en-GB" b="1" dirty="0">
              <a:solidFill>
                <a:srgbClr val="004BD3"/>
              </a:solidFill>
            </a:endParaRPr>
          </a:p>
          <a:p>
            <a:pPr marL="285750" indent="-285750">
              <a:buFont typeface="Arial" panose="020B0604020202020204" pitchFamily="34" charset="0"/>
              <a:buChar char="•"/>
            </a:pPr>
            <a:r>
              <a:rPr lang="en-GB" sz="1800" dirty="0">
                <a:solidFill>
                  <a:srgbClr val="004BD3"/>
                </a:solidFill>
                <a:effectLst/>
                <a:latin typeface="ArialMT"/>
              </a:rPr>
              <a:t>The court will determine the substantial purpose for which the power was exercised. </a:t>
            </a:r>
          </a:p>
          <a:p>
            <a:pPr marL="285750" indent="-285750">
              <a:buFont typeface="Arial" panose="020B0604020202020204" pitchFamily="34" charset="0"/>
              <a:buChar char="•"/>
            </a:pPr>
            <a:r>
              <a:rPr lang="en-GB" dirty="0">
                <a:solidFill>
                  <a:srgbClr val="004BD3"/>
                </a:solidFill>
                <a:latin typeface="ArialMT"/>
              </a:rPr>
              <a:t>T</a:t>
            </a:r>
            <a:r>
              <a:rPr lang="en-GB" sz="1800" dirty="0">
                <a:solidFill>
                  <a:srgbClr val="004BD3"/>
                </a:solidFill>
                <a:effectLst/>
                <a:latin typeface="ArialMT"/>
              </a:rPr>
              <a:t>he court will determine if that purpose was proper. </a:t>
            </a:r>
            <a:endParaRPr lang="en-GB" dirty="0">
              <a:solidFill>
                <a:srgbClr val="004BD3"/>
              </a:solidFill>
            </a:endParaRPr>
          </a:p>
          <a:p>
            <a:endParaRPr lang="en-US" dirty="0"/>
          </a:p>
        </p:txBody>
      </p:sp>
    </p:spTree>
    <p:extLst>
      <p:ext uri="{BB962C8B-B14F-4D97-AF65-F5344CB8AC3E}">
        <p14:creationId xmlns:p14="http://schemas.microsoft.com/office/powerpoint/2010/main" val="577918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C51D-F018-9B15-C1EC-0464FF9B3D3B}"/>
              </a:ext>
            </a:extLst>
          </p:cNvPr>
          <p:cNvSpPr>
            <a:spLocks noGrp="1"/>
          </p:cNvSpPr>
          <p:nvPr>
            <p:ph type="title"/>
          </p:nvPr>
        </p:nvSpPr>
        <p:spPr/>
        <p:txBody>
          <a:bodyPr/>
          <a:lstStyle/>
          <a:p>
            <a:r>
              <a:rPr lang="en-GB" sz="3200" b="1" dirty="0">
                <a:effectLst/>
                <a:latin typeface="ArialMT"/>
              </a:rPr>
              <a:t>Duty to promote the success of the company (</a:t>
            </a:r>
            <a:r>
              <a:rPr lang="en-GB" sz="3200" b="1" dirty="0">
                <a:latin typeface="ArialMT"/>
              </a:rPr>
              <a:t>s172)</a:t>
            </a:r>
            <a:endParaRPr lang="en-US" sz="3200" b="1" dirty="0"/>
          </a:p>
        </p:txBody>
      </p:sp>
      <p:sp>
        <p:nvSpPr>
          <p:cNvPr id="3" name="Content Placeholder 2">
            <a:extLst>
              <a:ext uri="{FF2B5EF4-FFF2-40B4-BE49-F238E27FC236}">
                <a16:creationId xmlns:a16="http://schemas.microsoft.com/office/drawing/2014/main" id="{E9BCD35D-52C8-D500-BD91-8ACB8678159F}"/>
              </a:ext>
            </a:extLst>
          </p:cNvPr>
          <p:cNvSpPr>
            <a:spLocks noGrp="1"/>
          </p:cNvSpPr>
          <p:nvPr>
            <p:ph idx="1"/>
          </p:nvPr>
        </p:nvSpPr>
        <p:spPr/>
        <p:txBody>
          <a:bodyPr/>
          <a:lstStyle/>
          <a:p>
            <a:pPr marL="342900" indent="-342900">
              <a:buFont typeface="Arial" panose="020B0604020202020204" pitchFamily="34" charset="0"/>
              <a:buChar char="•"/>
            </a:pPr>
            <a:r>
              <a:rPr lang="en-GB" sz="2400" dirty="0">
                <a:solidFill>
                  <a:srgbClr val="004BD3"/>
                </a:solidFill>
                <a:effectLst/>
              </a:rPr>
              <a:t>‘A director of a company must act in the way he considers, in good faith, would be most likely to promote the </a:t>
            </a:r>
            <a:r>
              <a:rPr lang="en-GB" sz="2400" dirty="0">
                <a:solidFill>
                  <a:srgbClr val="FF9057"/>
                </a:solidFill>
                <a:effectLst/>
              </a:rPr>
              <a:t>success of the company </a:t>
            </a:r>
            <a:r>
              <a:rPr lang="en-GB" sz="2400" dirty="0">
                <a:solidFill>
                  <a:srgbClr val="004BD3"/>
                </a:solidFill>
                <a:effectLst/>
              </a:rPr>
              <a:t>for the benefit of its </a:t>
            </a:r>
            <a:r>
              <a:rPr lang="en-GB" sz="2400" dirty="0">
                <a:solidFill>
                  <a:srgbClr val="FF9057"/>
                </a:solidFill>
                <a:effectLst/>
              </a:rPr>
              <a:t>members as a whole</a:t>
            </a:r>
            <a:r>
              <a:rPr lang="en-GB" sz="2400" dirty="0">
                <a:solidFill>
                  <a:srgbClr val="004BD3"/>
                </a:solidFill>
                <a:effectLst/>
              </a:rPr>
              <a:t>’. s172</a:t>
            </a:r>
            <a:endParaRPr lang="en-GB" sz="2400" dirty="0">
              <a:solidFill>
                <a:srgbClr val="004BD3"/>
              </a:solidFill>
            </a:endParaRPr>
          </a:p>
          <a:p>
            <a:pPr marL="342900" indent="-342900">
              <a:buFont typeface="Arial" panose="020B0604020202020204" pitchFamily="34" charset="0"/>
              <a:buChar char="•"/>
            </a:pPr>
            <a:r>
              <a:rPr lang="en-GB" sz="2400" dirty="0">
                <a:solidFill>
                  <a:srgbClr val="004BD3"/>
                </a:solidFill>
                <a:effectLst/>
              </a:rPr>
              <a:t>The duty is a broad one and can impact </a:t>
            </a:r>
            <a:r>
              <a:rPr lang="en-GB" sz="2400" dirty="0">
                <a:solidFill>
                  <a:srgbClr val="004BD3"/>
                </a:solidFill>
              </a:rPr>
              <a:t>on </a:t>
            </a:r>
            <a:r>
              <a:rPr lang="en-GB" sz="2400" dirty="0">
                <a:solidFill>
                  <a:srgbClr val="004BD3"/>
                </a:solidFill>
                <a:effectLst/>
              </a:rPr>
              <a:t>other general duties. </a:t>
            </a:r>
            <a:endParaRPr lang="en-US" sz="2400" dirty="0">
              <a:solidFill>
                <a:srgbClr val="004BD3"/>
              </a:solidFill>
            </a:endParaRPr>
          </a:p>
        </p:txBody>
      </p:sp>
    </p:spTree>
    <p:extLst>
      <p:ext uri="{BB962C8B-B14F-4D97-AF65-F5344CB8AC3E}">
        <p14:creationId xmlns:p14="http://schemas.microsoft.com/office/powerpoint/2010/main" val="15435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5F9B-B452-C072-8944-1C142E753A41}"/>
              </a:ext>
            </a:extLst>
          </p:cNvPr>
          <p:cNvSpPr>
            <a:spLocks noGrp="1"/>
          </p:cNvSpPr>
          <p:nvPr>
            <p:ph type="title"/>
          </p:nvPr>
        </p:nvSpPr>
        <p:spPr/>
        <p:txBody>
          <a:bodyPr/>
          <a:lstStyle/>
          <a:p>
            <a:r>
              <a:rPr lang="en-US" sz="3200" b="1" dirty="0" err="1"/>
              <a:t>MyCG</a:t>
            </a:r>
            <a:endParaRPr lang="en-US" sz="3200" b="1" dirty="0"/>
          </a:p>
        </p:txBody>
      </p:sp>
      <p:sp>
        <p:nvSpPr>
          <p:cNvPr id="7" name="TextBox 6">
            <a:extLst>
              <a:ext uri="{FF2B5EF4-FFF2-40B4-BE49-F238E27FC236}">
                <a16:creationId xmlns:a16="http://schemas.microsoft.com/office/drawing/2014/main" id="{3B35B9D3-66D0-694A-AF66-55E2E6EDD067}"/>
              </a:ext>
            </a:extLst>
          </p:cNvPr>
          <p:cNvSpPr txBox="1"/>
          <p:nvPr/>
        </p:nvSpPr>
        <p:spPr>
          <a:xfrm>
            <a:off x="2680324" y="6339952"/>
            <a:ext cx="6100996" cy="369332"/>
          </a:xfrm>
          <a:prstGeom prst="rect">
            <a:avLst/>
          </a:prstGeom>
          <a:noFill/>
        </p:spPr>
        <p:txBody>
          <a:bodyPr wrap="square">
            <a:spAutoFit/>
          </a:bodyPr>
          <a:lstStyle/>
          <a:p>
            <a:r>
              <a:rPr lang="en-GB" sz="1800" dirty="0">
                <a:solidFill>
                  <a:srgbClr val="002060"/>
                </a:solidFill>
                <a:latin typeface="Calibri" panose="020F0502020204030204" pitchFamily="34" charset="0"/>
                <a:hlinkClick r:id="rId2">
                  <a:extLst>
                    <a:ext uri="{A12FA001-AC4F-418D-AE19-62706E023703}">
                      <ahyp:hlinkClr xmlns:ahyp="http://schemas.microsoft.com/office/drawing/2018/hyperlinkcolor" val="tx"/>
                    </a:ext>
                  </a:extLst>
                </a:hlinkClick>
              </a:rPr>
              <a:t>https://www.cgi.org.uk/my_cg/qualifying-programme-part-1-2</a:t>
            </a:r>
            <a:endParaRPr lang="en-US" dirty="0"/>
          </a:p>
        </p:txBody>
      </p:sp>
      <p:pic>
        <p:nvPicPr>
          <p:cNvPr id="8" name="Content Placeholder 7" descr="A screenshot of a webinar&#10;&#10;Description automatically generated">
            <a:extLst>
              <a:ext uri="{FF2B5EF4-FFF2-40B4-BE49-F238E27FC236}">
                <a16:creationId xmlns:a16="http://schemas.microsoft.com/office/drawing/2014/main" id="{5521A55D-E84A-0EAB-CBBE-ED12657512C2}"/>
              </a:ext>
            </a:extLst>
          </p:cNvPr>
          <p:cNvPicPr>
            <a:picLocks noGrp="1" noChangeAspect="1"/>
          </p:cNvPicPr>
          <p:nvPr>
            <p:ph idx="1"/>
          </p:nvPr>
        </p:nvPicPr>
        <p:blipFill>
          <a:blip r:embed="rId3"/>
          <a:stretch>
            <a:fillRect/>
          </a:stretch>
        </p:blipFill>
        <p:spPr>
          <a:xfrm>
            <a:off x="1524001" y="1379163"/>
            <a:ext cx="8706794" cy="5002588"/>
          </a:xfrm>
        </p:spPr>
      </p:pic>
    </p:spTree>
    <p:extLst>
      <p:ext uri="{BB962C8B-B14F-4D97-AF65-F5344CB8AC3E}">
        <p14:creationId xmlns:p14="http://schemas.microsoft.com/office/powerpoint/2010/main" val="2508059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2F5E-FEF9-FE7A-E26D-45BFF0CA4DD7}"/>
              </a:ext>
            </a:extLst>
          </p:cNvPr>
          <p:cNvSpPr>
            <a:spLocks noGrp="1"/>
          </p:cNvSpPr>
          <p:nvPr>
            <p:ph type="title"/>
          </p:nvPr>
        </p:nvSpPr>
        <p:spPr/>
        <p:txBody>
          <a:bodyPr/>
          <a:lstStyle/>
          <a:p>
            <a:r>
              <a:rPr lang="en-GB" sz="2800" b="1" dirty="0">
                <a:effectLst/>
                <a:latin typeface="ArialMT"/>
              </a:rPr>
              <a:t>Duty to promote the success of the company (</a:t>
            </a:r>
            <a:r>
              <a:rPr lang="en-GB" sz="2800" b="1" dirty="0">
                <a:latin typeface="ArialMT"/>
              </a:rPr>
              <a:t>s172)</a:t>
            </a:r>
            <a:endParaRPr lang="en-US" dirty="0"/>
          </a:p>
        </p:txBody>
      </p:sp>
      <p:sp>
        <p:nvSpPr>
          <p:cNvPr id="3" name="Content Placeholder 2">
            <a:extLst>
              <a:ext uri="{FF2B5EF4-FFF2-40B4-BE49-F238E27FC236}">
                <a16:creationId xmlns:a16="http://schemas.microsoft.com/office/drawing/2014/main" id="{94BBBA5C-2AE5-297F-013D-C013B6657270}"/>
              </a:ext>
            </a:extLst>
          </p:cNvPr>
          <p:cNvSpPr>
            <a:spLocks noGrp="1"/>
          </p:cNvSpPr>
          <p:nvPr>
            <p:ph idx="1"/>
          </p:nvPr>
        </p:nvSpPr>
        <p:spPr/>
        <p:txBody>
          <a:bodyPr/>
          <a:lstStyle/>
          <a:p>
            <a:r>
              <a:rPr lang="en-GB" sz="2000" b="1" dirty="0">
                <a:solidFill>
                  <a:srgbClr val="FF9057"/>
                </a:solidFill>
                <a:effectLst/>
                <a:latin typeface="Arial" panose="020B0604020202020204" pitchFamily="34" charset="0"/>
              </a:rPr>
              <a:t>Example</a:t>
            </a:r>
            <a:endParaRPr lang="en-GB" sz="1800" b="1" dirty="0">
              <a:effectLst/>
              <a:latin typeface="Arial" panose="020B0604020202020204" pitchFamily="34" charset="0"/>
            </a:endParaRPr>
          </a:p>
          <a:p>
            <a:r>
              <a:rPr lang="en-GB" sz="1800" b="1" dirty="0">
                <a:solidFill>
                  <a:srgbClr val="004BD3"/>
                </a:solidFill>
                <a:effectLst/>
                <a:latin typeface="Arial" panose="020B0604020202020204" pitchFamily="34" charset="0"/>
              </a:rPr>
              <a:t>X-Corp Ltd has three directors: Karl, Katie and Allison. Karl has an interest in a proposed transaction involving X-Corp and a third party, but he has not disclosed this interest. He also knows that Katie also has the same interest and she has not disclosed it either. The company enters into the transaction meaning that both Karl and Katie have breached the duty in s. 177 and, if they do not declare their interest as soon as is reasonably practicable, they will be in breach of s. 182 too. Karl is aware that both he and Katie are in breach of duty. </a:t>
            </a:r>
            <a:endParaRPr lang="en-GB" dirty="0">
              <a:solidFill>
                <a:srgbClr val="004BD3"/>
              </a:solidFill>
            </a:endParaRPr>
          </a:p>
          <a:p>
            <a:endParaRPr lang="en-US" dirty="0">
              <a:solidFill>
                <a:srgbClr val="004BD3"/>
              </a:solidFill>
            </a:endParaRPr>
          </a:p>
          <a:p>
            <a:r>
              <a:rPr lang="en-GB" sz="1800" dirty="0">
                <a:solidFill>
                  <a:srgbClr val="004BD3"/>
                </a:solidFill>
                <a:effectLst/>
                <a:latin typeface="ArialMT"/>
              </a:rPr>
              <a:t>Is Karl’s failure to disclose the breaches of duty a breach of the s. 172 duty? </a:t>
            </a:r>
          </a:p>
          <a:p>
            <a:r>
              <a:rPr lang="en-GB" dirty="0">
                <a:solidFill>
                  <a:srgbClr val="004BD3"/>
                </a:solidFill>
                <a:latin typeface="ArialMT"/>
              </a:rPr>
              <a:t>A</a:t>
            </a:r>
            <a:r>
              <a:rPr lang="en-GB" sz="1800" dirty="0">
                <a:solidFill>
                  <a:srgbClr val="004BD3"/>
                </a:solidFill>
                <a:effectLst/>
                <a:latin typeface="ArialMT"/>
              </a:rPr>
              <a:t> director is under a duty to disclose his own breaches of duty (</a:t>
            </a:r>
            <a:r>
              <a:rPr lang="en-GB" sz="1800" i="1" dirty="0">
                <a:solidFill>
                  <a:srgbClr val="004BD3"/>
                </a:solidFill>
                <a:effectLst/>
                <a:latin typeface="Arial" panose="020B0604020202020204" pitchFamily="34" charset="0"/>
              </a:rPr>
              <a:t>Item Software (UK) Ltd v </a:t>
            </a:r>
            <a:r>
              <a:rPr lang="en-GB" sz="1800" i="1" dirty="0" err="1">
                <a:solidFill>
                  <a:srgbClr val="004BD3"/>
                </a:solidFill>
                <a:effectLst/>
                <a:latin typeface="Arial" panose="020B0604020202020204" pitchFamily="34" charset="0"/>
              </a:rPr>
              <a:t>Fassihi</a:t>
            </a:r>
            <a:r>
              <a:rPr lang="en-GB" sz="1800" i="1" dirty="0">
                <a:solidFill>
                  <a:srgbClr val="004BD3"/>
                </a:solidFill>
                <a:effectLst/>
                <a:latin typeface="Arial" panose="020B0604020202020204" pitchFamily="34" charset="0"/>
              </a:rPr>
              <a:t> </a:t>
            </a:r>
            <a:r>
              <a:rPr lang="en-GB" sz="1800" dirty="0">
                <a:solidFill>
                  <a:srgbClr val="004BD3"/>
                </a:solidFill>
                <a:effectLst/>
                <a:latin typeface="ArialMT"/>
              </a:rPr>
              <a:t>[2004] EWCA </a:t>
            </a:r>
            <a:r>
              <a:rPr lang="en-GB" sz="1800" dirty="0" err="1">
                <a:solidFill>
                  <a:srgbClr val="004BD3"/>
                </a:solidFill>
                <a:effectLst/>
                <a:latin typeface="ArialMT"/>
              </a:rPr>
              <a:t>Civ</a:t>
            </a:r>
            <a:r>
              <a:rPr lang="en-GB" sz="1800" dirty="0">
                <a:solidFill>
                  <a:srgbClr val="004BD3"/>
                </a:solidFill>
                <a:effectLst/>
                <a:latin typeface="ArialMT"/>
              </a:rPr>
              <a:t> 1244) and those of his fellow directors (</a:t>
            </a:r>
            <a:r>
              <a:rPr lang="en-GB" sz="1800" i="1" dirty="0">
                <a:solidFill>
                  <a:srgbClr val="004BD3"/>
                </a:solidFill>
                <a:effectLst/>
                <a:latin typeface="Arial" panose="020B0604020202020204" pitchFamily="34" charset="0"/>
              </a:rPr>
              <a:t>British Midland Tool Ltd v Midland International Tooling Ltd </a:t>
            </a:r>
            <a:r>
              <a:rPr lang="en-GB" sz="1800" dirty="0">
                <a:solidFill>
                  <a:srgbClr val="004BD3"/>
                </a:solidFill>
                <a:effectLst/>
                <a:latin typeface="ArialMT"/>
              </a:rPr>
              <a:t>[2003] EWHC 466 (Ch)) if he honestly believes that it is in the company’s interests to know about the breaches. </a:t>
            </a:r>
            <a:endParaRPr lang="en-GB" dirty="0">
              <a:solidFill>
                <a:srgbClr val="004BD3"/>
              </a:solidFill>
            </a:endParaRPr>
          </a:p>
          <a:p>
            <a:endParaRPr lang="en-US" dirty="0">
              <a:solidFill>
                <a:srgbClr val="004BD3"/>
              </a:solidFill>
            </a:endParaRPr>
          </a:p>
        </p:txBody>
      </p:sp>
    </p:spTree>
    <p:extLst>
      <p:ext uri="{BB962C8B-B14F-4D97-AF65-F5344CB8AC3E}">
        <p14:creationId xmlns:p14="http://schemas.microsoft.com/office/powerpoint/2010/main" val="2517043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CA84-CAB6-D5CC-928A-CAA45EBDADC8}"/>
              </a:ext>
            </a:extLst>
          </p:cNvPr>
          <p:cNvSpPr>
            <a:spLocks noGrp="1"/>
          </p:cNvSpPr>
          <p:nvPr>
            <p:ph type="title"/>
          </p:nvPr>
        </p:nvSpPr>
        <p:spPr/>
        <p:txBody>
          <a:bodyPr/>
          <a:lstStyle/>
          <a:p>
            <a:r>
              <a:rPr lang="en-GB" sz="2800" b="1" dirty="0">
                <a:effectLst/>
                <a:latin typeface="ArialMT"/>
              </a:rPr>
              <a:t>Duty to promote the success of the company (</a:t>
            </a:r>
            <a:r>
              <a:rPr lang="en-GB" sz="2800" b="1" dirty="0">
                <a:latin typeface="ArialMT"/>
              </a:rPr>
              <a:t>s172)</a:t>
            </a:r>
            <a:endParaRPr lang="en-US" dirty="0"/>
          </a:p>
        </p:txBody>
      </p:sp>
      <p:sp>
        <p:nvSpPr>
          <p:cNvPr id="3" name="Content Placeholder 2">
            <a:extLst>
              <a:ext uri="{FF2B5EF4-FFF2-40B4-BE49-F238E27FC236}">
                <a16:creationId xmlns:a16="http://schemas.microsoft.com/office/drawing/2014/main" id="{D2E32F3F-9A20-7835-FA3A-FA472026C936}"/>
              </a:ext>
            </a:extLst>
          </p:cNvPr>
          <p:cNvSpPr>
            <a:spLocks noGrp="1"/>
          </p:cNvSpPr>
          <p:nvPr>
            <p:ph idx="1"/>
          </p:nvPr>
        </p:nvSpPr>
        <p:spPr/>
        <p:txBody>
          <a:bodyPr/>
          <a:lstStyle/>
          <a:p>
            <a:r>
              <a:rPr lang="en-GB" sz="1800" dirty="0">
                <a:solidFill>
                  <a:srgbClr val="004BD3"/>
                </a:solidFill>
                <a:effectLst/>
                <a:latin typeface="ArialMT"/>
              </a:rPr>
              <a:t>When acting in a way that promotes the success of the company for the benefit of its members as a whole, the directors must have regard (amongst other matters) to a range of factors s. 172(1) </a:t>
            </a:r>
            <a:endParaRPr lang="en-GB" dirty="0">
              <a:solidFill>
                <a:srgbClr val="004BD3"/>
              </a:solidFill>
            </a:endParaRPr>
          </a:p>
          <a:p>
            <a:pPr marL="285750" indent="-285750">
              <a:buFont typeface="Arial" panose="020B0604020202020204" pitchFamily="34" charset="0"/>
              <a:buChar char="•"/>
            </a:pPr>
            <a:r>
              <a:rPr lang="en-GB" sz="1800" dirty="0">
                <a:solidFill>
                  <a:srgbClr val="004BD3"/>
                </a:solidFill>
                <a:effectLst/>
                <a:latin typeface="ArialMT"/>
              </a:rPr>
              <a:t>the likely consequences of any decision in the long term; </a:t>
            </a:r>
            <a:endParaRPr lang="en-GB" sz="1800" dirty="0">
              <a:solidFill>
                <a:srgbClr val="004BD3"/>
              </a:solidFill>
              <a:effectLst/>
              <a:latin typeface="FrutigerLTStd"/>
            </a:endParaRPr>
          </a:p>
          <a:p>
            <a:pPr marL="285750" indent="-285750">
              <a:buFont typeface="Arial" panose="020B0604020202020204" pitchFamily="34" charset="0"/>
              <a:buChar char="•"/>
            </a:pPr>
            <a:r>
              <a:rPr lang="en-GB" sz="1800" dirty="0">
                <a:solidFill>
                  <a:srgbClr val="004BD3"/>
                </a:solidFill>
                <a:effectLst/>
                <a:latin typeface="ArialMT"/>
              </a:rPr>
              <a:t>the interests of the company’s employees; </a:t>
            </a:r>
            <a:endParaRPr lang="en-GB" sz="1800" dirty="0">
              <a:solidFill>
                <a:srgbClr val="004BD3"/>
              </a:solidFill>
              <a:effectLst/>
              <a:latin typeface="FrutigerLTStd"/>
            </a:endParaRPr>
          </a:p>
          <a:p>
            <a:pPr marL="285750" indent="-285750">
              <a:buFont typeface="Arial" panose="020B0604020202020204" pitchFamily="34" charset="0"/>
              <a:buChar char="•"/>
            </a:pPr>
            <a:r>
              <a:rPr lang="en-GB" sz="1800" dirty="0">
                <a:solidFill>
                  <a:srgbClr val="004BD3"/>
                </a:solidFill>
                <a:effectLst/>
                <a:latin typeface="ArialMT"/>
              </a:rPr>
              <a:t>the need to foster the company’s business relationships with suppliers, customers and others; </a:t>
            </a:r>
            <a:endParaRPr lang="en-GB" sz="1800" dirty="0">
              <a:solidFill>
                <a:srgbClr val="004BD3"/>
              </a:solidFill>
              <a:effectLst/>
              <a:latin typeface="FrutigerLTStd"/>
            </a:endParaRPr>
          </a:p>
          <a:p>
            <a:pPr marL="285750" indent="-285750">
              <a:buFont typeface="Arial" panose="020B0604020202020204" pitchFamily="34" charset="0"/>
              <a:buChar char="•"/>
            </a:pPr>
            <a:r>
              <a:rPr lang="en-GB" sz="1800" dirty="0">
                <a:solidFill>
                  <a:srgbClr val="004BD3"/>
                </a:solidFill>
                <a:effectLst/>
                <a:latin typeface="ArialMT"/>
              </a:rPr>
              <a:t>the impact of the company’s operations on the community and the environment; </a:t>
            </a:r>
            <a:endParaRPr lang="en-GB" sz="1800" dirty="0">
              <a:solidFill>
                <a:srgbClr val="004BD3"/>
              </a:solidFill>
              <a:effectLst/>
              <a:latin typeface="FrutigerLTStd"/>
            </a:endParaRPr>
          </a:p>
          <a:p>
            <a:pPr marL="285750" indent="-285750">
              <a:buFont typeface="Arial" panose="020B0604020202020204" pitchFamily="34" charset="0"/>
              <a:buChar char="•"/>
            </a:pPr>
            <a:r>
              <a:rPr lang="en-GB" sz="1800" dirty="0">
                <a:solidFill>
                  <a:srgbClr val="004BD3"/>
                </a:solidFill>
                <a:effectLst/>
                <a:latin typeface="ArialMT"/>
              </a:rPr>
              <a:t>the desirability of the company maintaining a reputation for high standards of business conduct; and </a:t>
            </a:r>
            <a:endParaRPr lang="en-GB" sz="1800" dirty="0">
              <a:solidFill>
                <a:srgbClr val="004BD3"/>
              </a:solidFill>
              <a:effectLst/>
              <a:latin typeface="FrutigerLTStd"/>
            </a:endParaRPr>
          </a:p>
          <a:p>
            <a:pPr marL="285750" indent="-285750">
              <a:buFont typeface="Arial" panose="020B0604020202020204" pitchFamily="34" charset="0"/>
              <a:buChar char="•"/>
            </a:pPr>
            <a:r>
              <a:rPr lang="en-GB" sz="1800" dirty="0">
                <a:solidFill>
                  <a:srgbClr val="004BD3"/>
                </a:solidFill>
                <a:effectLst/>
                <a:latin typeface="ArialMT"/>
              </a:rPr>
              <a:t>the need to act fairly as between members of the company. </a:t>
            </a:r>
          </a:p>
          <a:p>
            <a:pPr algn="r"/>
            <a:r>
              <a:rPr lang="en-GB" sz="1800" dirty="0">
                <a:solidFill>
                  <a:srgbClr val="004BD3"/>
                </a:solidFill>
                <a:effectLst/>
                <a:latin typeface="ArialMT"/>
              </a:rPr>
              <a:t>s. 172(1) CA2006 </a:t>
            </a:r>
            <a:endParaRPr lang="en-GB" dirty="0">
              <a:solidFill>
                <a:srgbClr val="004BD3"/>
              </a:solidFill>
            </a:endParaRPr>
          </a:p>
          <a:p>
            <a:pPr algn="r">
              <a:buFont typeface="+mj-lt"/>
              <a:buAutoNum type="arabicPeriod"/>
            </a:pPr>
            <a:endParaRPr lang="en-GB" sz="1800" dirty="0">
              <a:effectLst/>
              <a:latin typeface="FrutigerLTStd"/>
            </a:endParaRPr>
          </a:p>
          <a:p>
            <a:endParaRPr lang="en-US" dirty="0"/>
          </a:p>
        </p:txBody>
      </p:sp>
    </p:spTree>
    <p:extLst>
      <p:ext uri="{BB962C8B-B14F-4D97-AF65-F5344CB8AC3E}">
        <p14:creationId xmlns:p14="http://schemas.microsoft.com/office/powerpoint/2010/main" val="294629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0EE6-5EE1-90A2-05F9-BDC18747B160}"/>
              </a:ext>
            </a:extLst>
          </p:cNvPr>
          <p:cNvSpPr>
            <a:spLocks noGrp="1"/>
          </p:cNvSpPr>
          <p:nvPr>
            <p:ph type="title"/>
          </p:nvPr>
        </p:nvSpPr>
        <p:spPr/>
        <p:txBody>
          <a:bodyPr/>
          <a:lstStyle/>
          <a:p>
            <a:r>
              <a:rPr lang="en-GB" sz="3200" b="1" dirty="0">
                <a:effectLst/>
                <a:latin typeface="ArialMT"/>
              </a:rPr>
              <a:t>Duty to exercise independent judgment (s173)</a:t>
            </a:r>
            <a:endParaRPr lang="en-US" sz="3200" b="1" dirty="0"/>
          </a:p>
        </p:txBody>
      </p:sp>
      <p:sp>
        <p:nvSpPr>
          <p:cNvPr id="3" name="Content Placeholder 2">
            <a:extLst>
              <a:ext uri="{FF2B5EF4-FFF2-40B4-BE49-F238E27FC236}">
                <a16:creationId xmlns:a16="http://schemas.microsoft.com/office/drawing/2014/main" id="{37F62231-518D-CA5E-E018-4881CDE51371}"/>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rgbClr val="004BD3"/>
                </a:solidFill>
                <a:effectLst/>
                <a:latin typeface="ArialMT"/>
              </a:rPr>
              <a:t>This requires each director to ‘raise, debate, reflect upon and then decide upon his own position on such matters at the level of the board, either as part of the majority or as a dissenting voice’ (</a:t>
            </a:r>
            <a:r>
              <a:rPr lang="en-GB" sz="2000" i="1" dirty="0">
                <a:solidFill>
                  <a:srgbClr val="004BD3"/>
                </a:solidFill>
                <a:effectLst/>
                <a:latin typeface="Arial" panose="020B0604020202020204" pitchFamily="34" charset="0"/>
              </a:rPr>
              <a:t>Stobart Group v </a:t>
            </a:r>
            <a:r>
              <a:rPr lang="en-GB" sz="2000" i="1" dirty="0" err="1">
                <a:solidFill>
                  <a:srgbClr val="004BD3"/>
                </a:solidFill>
                <a:effectLst/>
                <a:latin typeface="Arial" panose="020B0604020202020204" pitchFamily="34" charset="0"/>
              </a:rPr>
              <a:t>Tinkler</a:t>
            </a:r>
            <a:r>
              <a:rPr lang="en-GB" sz="2000" i="1" dirty="0">
                <a:solidFill>
                  <a:srgbClr val="004BD3"/>
                </a:solidFill>
                <a:effectLst/>
                <a:latin typeface="Arial" panose="020B0604020202020204" pitchFamily="34" charset="0"/>
              </a:rPr>
              <a:t> </a:t>
            </a:r>
            <a:r>
              <a:rPr lang="en-GB" sz="2000" dirty="0">
                <a:solidFill>
                  <a:srgbClr val="004BD3"/>
                </a:solidFill>
                <a:effectLst/>
                <a:latin typeface="ArialMT"/>
              </a:rPr>
              <a:t>[2019] EWHC 258 (Comm)). </a:t>
            </a:r>
            <a:endParaRPr lang="en-GB" sz="2000" dirty="0">
              <a:solidFill>
                <a:srgbClr val="004BD3"/>
              </a:solidFill>
              <a:effectLst/>
            </a:endParaRPr>
          </a:p>
          <a:p>
            <a:r>
              <a:rPr lang="en-GB" sz="2000" dirty="0">
                <a:solidFill>
                  <a:srgbClr val="004BD3"/>
                </a:solidFill>
                <a:effectLst/>
                <a:latin typeface="ArialMT"/>
              </a:rPr>
              <a:t>Exceptions:</a:t>
            </a:r>
          </a:p>
          <a:p>
            <a:pPr marL="342900" indent="-342900">
              <a:buFont typeface="Arial" panose="020B0604020202020204" pitchFamily="34" charset="0"/>
              <a:buChar char="•"/>
            </a:pPr>
            <a:r>
              <a:rPr lang="en-GB" sz="2000" dirty="0">
                <a:solidFill>
                  <a:srgbClr val="004BD3"/>
                </a:solidFill>
                <a:effectLst/>
                <a:latin typeface="ArialMT"/>
              </a:rPr>
              <a:t>No breach will occur where a director acts in accordance with an agreement duly entered into by the company that restricts the future exercise of discretion by its directors (s. 173(2)(a)). </a:t>
            </a:r>
          </a:p>
          <a:p>
            <a:pPr marL="342900" indent="-342900">
              <a:buFont typeface="Arial" panose="020B0604020202020204" pitchFamily="34" charset="0"/>
              <a:buChar char="•"/>
            </a:pPr>
            <a:r>
              <a:rPr lang="en-GB" sz="2000" dirty="0">
                <a:solidFill>
                  <a:srgbClr val="004BD3"/>
                </a:solidFill>
                <a:latin typeface="ArialMT"/>
              </a:rPr>
              <a:t>N</a:t>
            </a:r>
            <a:r>
              <a:rPr lang="en-GB" sz="2000" dirty="0">
                <a:solidFill>
                  <a:srgbClr val="004BD3"/>
                </a:solidFill>
                <a:effectLst/>
                <a:latin typeface="ArialMT"/>
              </a:rPr>
              <a:t>o breach of duty will occur where the director acts in a way that is authorised by the company’s constitution (s. 173(2)(b)). </a:t>
            </a:r>
          </a:p>
          <a:p>
            <a:pPr marL="342900" indent="-342900">
              <a:buFont typeface="Arial" panose="020B0604020202020204" pitchFamily="34" charset="0"/>
              <a:buChar char="•"/>
            </a:pPr>
            <a:r>
              <a:rPr lang="en-GB" sz="2000" dirty="0">
                <a:solidFill>
                  <a:srgbClr val="004BD3"/>
                </a:solidFill>
                <a:effectLst/>
                <a:latin typeface="ArialMT"/>
              </a:rPr>
              <a:t>Any agreement entered into in breach of s. 173 is voidable at the company’s instance. Those directors in breach may be required to account for any gains made or compensate the company for any losses sustained. </a:t>
            </a:r>
            <a:endParaRPr lang="en-GB" sz="2000" dirty="0">
              <a:solidFill>
                <a:srgbClr val="004BD3"/>
              </a:solidFill>
            </a:endParaRPr>
          </a:p>
          <a:p>
            <a:pPr>
              <a:buFont typeface="+mj-lt"/>
              <a:buAutoNum type="arabicPeriod"/>
            </a:pPr>
            <a:endParaRPr lang="en-GB" dirty="0">
              <a:effectLst/>
            </a:endParaRPr>
          </a:p>
          <a:p>
            <a:endParaRPr lang="en-US" dirty="0"/>
          </a:p>
        </p:txBody>
      </p:sp>
    </p:spTree>
    <p:extLst>
      <p:ext uri="{BB962C8B-B14F-4D97-AF65-F5344CB8AC3E}">
        <p14:creationId xmlns:p14="http://schemas.microsoft.com/office/powerpoint/2010/main" val="253482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0E59-9E4F-C21F-D4E0-A5181F954A28}"/>
              </a:ext>
            </a:extLst>
          </p:cNvPr>
          <p:cNvSpPr>
            <a:spLocks noGrp="1"/>
          </p:cNvSpPr>
          <p:nvPr>
            <p:ph type="title"/>
          </p:nvPr>
        </p:nvSpPr>
        <p:spPr>
          <a:xfrm>
            <a:off x="431800" y="333382"/>
            <a:ext cx="11760200" cy="805329"/>
          </a:xfrm>
        </p:spPr>
        <p:txBody>
          <a:bodyPr/>
          <a:lstStyle/>
          <a:p>
            <a:r>
              <a:rPr lang="en-GB" sz="3200" b="1" dirty="0">
                <a:effectLst/>
                <a:latin typeface="ArialMT"/>
              </a:rPr>
              <a:t>Duty to exercise reasonable care, skill and diligence (s174)</a:t>
            </a:r>
            <a:endParaRPr lang="en-US" sz="3200" b="1" dirty="0"/>
          </a:p>
        </p:txBody>
      </p:sp>
      <p:sp>
        <p:nvSpPr>
          <p:cNvPr id="3" name="Content Placeholder 2">
            <a:extLst>
              <a:ext uri="{FF2B5EF4-FFF2-40B4-BE49-F238E27FC236}">
                <a16:creationId xmlns:a16="http://schemas.microsoft.com/office/drawing/2014/main" id="{15E1B24C-9947-A521-6584-2D8D46B9FDF7}"/>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rgbClr val="004BD3"/>
                </a:solidFill>
                <a:effectLst/>
                <a:latin typeface="ArialMT"/>
              </a:rPr>
              <a:t>‘A director of a company must exercise reasonable care, skill and diligence’. </a:t>
            </a:r>
            <a:endParaRPr lang="en-GB" dirty="0">
              <a:solidFill>
                <a:srgbClr val="004BD3"/>
              </a:solidFill>
            </a:endParaRPr>
          </a:p>
          <a:p>
            <a:endParaRPr lang="en-GB" sz="1800" dirty="0">
              <a:solidFill>
                <a:srgbClr val="FF9057"/>
              </a:solidFill>
              <a:effectLst/>
              <a:latin typeface="ArialMT"/>
            </a:endParaRPr>
          </a:p>
          <a:p>
            <a:r>
              <a:rPr lang="en-GB" sz="1800" b="1" dirty="0">
                <a:solidFill>
                  <a:srgbClr val="FF9057"/>
                </a:solidFill>
                <a:effectLst/>
                <a:latin typeface="ArialMT"/>
              </a:rPr>
              <a:t>The standard of care</a:t>
            </a:r>
            <a:endParaRPr lang="en-GB" dirty="0">
              <a:solidFill>
                <a:srgbClr val="004BD3"/>
              </a:solidFill>
              <a:latin typeface="ArialMT"/>
            </a:endParaRPr>
          </a:p>
          <a:p>
            <a:pPr marL="285750" indent="-285750">
              <a:buFont typeface="Arial" panose="020B0604020202020204" pitchFamily="34" charset="0"/>
              <a:buChar char="•"/>
            </a:pPr>
            <a:r>
              <a:rPr lang="en-GB" dirty="0">
                <a:solidFill>
                  <a:srgbClr val="004BD3"/>
                </a:solidFill>
                <a:latin typeface="ArialMT"/>
              </a:rPr>
              <a:t>T</a:t>
            </a:r>
            <a:r>
              <a:rPr lang="en-GB" sz="1800" dirty="0">
                <a:solidFill>
                  <a:srgbClr val="004BD3"/>
                </a:solidFill>
                <a:effectLst/>
                <a:latin typeface="ArialMT"/>
              </a:rPr>
              <a:t>he general knowledge, skill, and experience that may reasonably be expected of a person carrying out the functions carried out by the director in relation to the company (the objective test); and </a:t>
            </a:r>
            <a:endParaRPr lang="en-GB" dirty="0">
              <a:solidFill>
                <a:srgbClr val="004BD3"/>
              </a:solidFill>
              <a:effectLst/>
            </a:endParaRPr>
          </a:p>
          <a:p>
            <a:pPr marL="285750" indent="-285750">
              <a:buFont typeface="Arial" panose="020B0604020202020204" pitchFamily="34" charset="0"/>
              <a:buChar char="•"/>
            </a:pPr>
            <a:r>
              <a:rPr lang="en-GB" dirty="0">
                <a:solidFill>
                  <a:srgbClr val="004BD3"/>
                </a:solidFill>
                <a:latin typeface="ArialMT"/>
              </a:rPr>
              <a:t>T</a:t>
            </a:r>
            <a:r>
              <a:rPr lang="en-GB" sz="1800" dirty="0">
                <a:solidFill>
                  <a:srgbClr val="004BD3"/>
                </a:solidFill>
                <a:effectLst/>
                <a:latin typeface="ArialMT"/>
              </a:rPr>
              <a:t>he general knowledge, skill, and experience that the director has (the subjective test). </a:t>
            </a:r>
          </a:p>
          <a:p>
            <a:pPr marL="285750" indent="-285750">
              <a:buFont typeface="Arial" panose="020B0604020202020204" pitchFamily="34" charset="0"/>
              <a:buChar char="•"/>
            </a:pPr>
            <a:r>
              <a:rPr lang="en-GB" sz="1800" dirty="0">
                <a:solidFill>
                  <a:srgbClr val="004BD3"/>
                </a:solidFill>
                <a:effectLst/>
                <a:latin typeface="ArialMT"/>
              </a:rPr>
              <a:t>Although a director can delegate functions, he cannot delegate so many of them that he ends up taking little or no part in the running of the company. A director who is inactive will almost certainly be in breach of the s. 174 duty (</a:t>
            </a:r>
            <a:r>
              <a:rPr lang="en-GB" sz="1800" i="1" dirty="0">
                <a:solidFill>
                  <a:srgbClr val="004BD3"/>
                </a:solidFill>
                <a:effectLst/>
                <a:latin typeface="Arial" panose="020B0604020202020204" pitchFamily="34" charset="0"/>
              </a:rPr>
              <a:t>Dorchester Finance Co Ltd v </a:t>
            </a:r>
            <a:r>
              <a:rPr lang="en-GB" sz="1800" i="1" dirty="0" err="1">
                <a:solidFill>
                  <a:srgbClr val="004BD3"/>
                </a:solidFill>
                <a:effectLst/>
                <a:latin typeface="Arial" panose="020B0604020202020204" pitchFamily="34" charset="0"/>
              </a:rPr>
              <a:t>Stebbing</a:t>
            </a:r>
            <a:r>
              <a:rPr lang="en-GB" sz="1800" i="1" dirty="0">
                <a:solidFill>
                  <a:srgbClr val="004BD3"/>
                </a:solidFill>
                <a:effectLst/>
                <a:latin typeface="Arial" panose="020B0604020202020204" pitchFamily="34" charset="0"/>
              </a:rPr>
              <a:t> </a:t>
            </a:r>
            <a:r>
              <a:rPr lang="en-GB" sz="1800" dirty="0">
                <a:solidFill>
                  <a:srgbClr val="004BD3"/>
                </a:solidFill>
                <a:effectLst/>
                <a:latin typeface="ArialMT"/>
              </a:rPr>
              <a:t>[1989] BCLC 498 (Ch)). </a:t>
            </a:r>
          </a:p>
        </p:txBody>
      </p:sp>
    </p:spTree>
    <p:extLst>
      <p:ext uri="{BB962C8B-B14F-4D97-AF65-F5344CB8AC3E}">
        <p14:creationId xmlns:p14="http://schemas.microsoft.com/office/powerpoint/2010/main" val="37498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DB440-8C4A-21F2-0235-74E420DB375B}"/>
              </a:ext>
            </a:extLst>
          </p:cNvPr>
          <p:cNvSpPr>
            <a:spLocks noGrp="1"/>
          </p:cNvSpPr>
          <p:nvPr>
            <p:ph idx="1"/>
          </p:nvPr>
        </p:nvSpPr>
        <p:spPr/>
        <p:txBody>
          <a:bodyPr/>
          <a:lstStyle/>
          <a:p>
            <a:r>
              <a:rPr lang="en-GB" sz="1800" b="1" dirty="0">
                <a:solidFill>
                  <a:srgbClr val="004BD3"/>
                </a:solidFill>
                <a:effectLst/>
                <a:latin typeface="Arial" panose="020B0604020202020204" pitchFamily="34" charset="0"/>
              </a:rPr>
              <a:t>Dorchester Finance Co. Ltd v </a:t>
            </a:r>
            <a:r>
              <a:rPr lang="en-GB" sz="1800" b="1" dirty="0" err="1">
                <a:solidFill>
                  <a:srgbClr val="004BD3"/>
                </a:solidFill>
                <a:effectLst/>
                <a:latin typeface="Arial" panose="020B0604020202020204" pitchFamily="34" charset="0"/>
              </a:rPr>
              <a:t>Stebbing</a:t>
            </a:r>
            <a:r>
              <a:rPr lang="en-GB" sz="1800" b="1" dirty="0">
                <a:solidFill>
                  <a:srgbClr val="004BD3"/>
                </a:solidFill>
                <a:effectLst/>
                <a:latin typeface="Arial" panose="020B0604020202020204" pitchFamily="34" charset="0"/>
              </a:rPr>
              <a:t> [1989] </a:t>
            </a:r>
            <a:endParaRPr lang="en-GB" dirty="0">
              <a:solidFill>
                <a:srgbClr val="004BD3"/>
              </a:solidFill>
            </a:endParaRPr>
          </a:p>
          <a:p>
            <a:r>
              <a:rPr lang="en-GB" sz="1800" b="1" dirty="0">
                <a:solidFill>
                  <a:srgbClr val="004BD3"/>
                </a:solidFill>
                <a:effectLst/>
                <a:latin typeface="Arial" panose="020B0604020202020204" pitchFamily="34" charset="0"/>
              </a:rPr>
              <a:t>Dorchester Finance, a money-lending business, brought an action against its directors for negligence and misappropriation of the company’s property. The company had three directors, S, H and P. S was a qualified accountant and acted as managing director; H and P were non- executives. One was an accountant. The other had considerable accountancy and business experience. S secretly arranged for the company to make loans to persons connected with</a:t>
            </a:r>
            <a:br>
              <a:rPr lang="en-GB" sz="1800" b="1" dirty="0">
                <a:solidFill>
                  <a:srgbClr val="004BD3"/>
                </a:solidFill>
                <a:effectLst/>
                <a:latin typeface="Arial" panose="020B0604020202020204" pitchFamily="34" charset="0"/>
              </a:rPr>
            </a:br>
            <a:r>
              <a:rPr lang="en-GB" sz="1800" b="1" dirty="0">
                <a:solidFill>
                  <a:srgbClr val="004BD3"/>
                </a:solidFill>
                <a:effectLst/>
                <a:latin typeface="Arial" panose="020B0604020202020204" pitchFamily="34" charset="0"/>
              </a:rPr>
              <a:t>him and persuaded P and H to sign blank cheques for this purpose. The loans turned out to be irrecoverable. It was held that all three directors were liable to pay damages to the company. S, as an executive director, was held to be grossly negligent. P and H, as non-executives, were held to have failed to show the necessary level of skill and care in performing their duties as non- executives, even though it was accepted that they had acted in good faith at all times. </a:t>
            </a:r>
            <a:endParaRPr lang="en-GB" dirty="0">
              <a:solidFill>
                <a:srgbClr val="004BD3"/>
              </a:solidFill>
            </a:endParaRPr>
          </a:p>
          <a:p>
            <a:endParaRPr lang="en-US" dirty="0"/>
          </a:p>
        </p:txBody>
      </p:sp>
      <p:sp>
        <p:nvSpPr>
          <p:cNvPr id="4" name="Title 1">
            <a:extLst>
              <a:ext uri="{FF2B5EF4-FFF2-40B4-BE49-F238E27FC236}">
                <a16:creationId xmlns:a16="http://schemas.microsoft.com/office/drawing/2014/main" id="{2DEBC3AD-77AB-928B-32CD-FC7C15A785E2}"/>
              </a:ext>
            </a:extLst>
          </p:cNvPr>
          <p:cNvSpPr>
            <a:spLocks noGrp="1"/>
          </p:cNvSpPr>
          <p:nvPr>
            <p:ph type="title"/>
          </p:nvPr>
        </p:nvSpPr>
        <p:spPr>
          <a:xfrm>
            <a:off x="431799" y="333382"/>
            <a:ext cx="11647129" cy="805329"/>
          </a:xfrm>
        </p:spPr>
        <p:txBody>
          <a:bodyPr/>
          <a:lstStyle/>
          <a:p>
            <a:r>
              <a:rPr lang="en-GB" sz="3200" b="1" dirty="0">
                <a:effectLst/>
                <a:latin typeface="ArialMT"/>
              </a:rPr>
              <a:t>Duty to exercise reasonable care, skill and diligence (s174)</a:t>
            </a:r>
            <a:endParaRPr lang="en-US" sz="3200" b="1" dirty="0"/>
          </a:p>
        </p:txBody>
      </p:sp>
    </p:spTree>
    <p:extLst>
      <p:ext uri="{BB962C8B-B14F-4D97-AF65-F5344CB8AC3E}">
        <p14:creationId xmlns:p14="http://schemas.microsoft.com/office/powerpoint/2010/main" val="654260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0754-D73B-A4D7-25A2-3FFAC767B381}"/>
              </a:ext>
            </a:extLst>
          </p:cNvPr>
          <p:cNvSpPr>
            <a:spLocks noGrp="1"/>
          </p:cNvSpPr>
          <p:nvPr>
            <p:ph type="title"/>
          </p:nvPr>
        </p:nvSpPr>
        <p:spPr/>
        <p:txBody>
          <a:bodyPr/>
          <a:lstStyle/>
          <a:p>
            <a:r>
              <a:rPr lang="en-GB" sz="3200" b="1" dirty="0">
                <a:effectLst/>
                <a:latin typeface="ArialMT"/>
              </a:rPr>
              <a:t>Duty to avoid conflicts of interest (s175)</a:t>
            </a:r>
            <a:endParaRPr lang="en-US" sz="3200" b="1" dirty="0"/>
          </a:p>
        </p:txBody>
      </p:sp>
      <p:sp>
        <p:nvSpPr>
          <p:cNvPr id="3" name="Content Placeholder 2">
            <a:extLst>
              <a:ext uri="{FF2B5EF4-FFF2-40B4-BE49-F238E27FC236}">
                <a16:creationId xmlns:a16="http://schemas.microsoft.com/office/drawing/2014/main" id="{C813ABE5-043D-0981-EC5C-BC39F32A5CE0}"/>
              </a:ext>
            </a:extLst>
          </p:cNvPr>
          <p:cNvSpPr>
            <a:spLocks noGrp="1"/>
          </p:cNvSpPr>
          <p:nvPr>
            <p:ph idx="1"/>
          </p:nvPr>
        </p:nvSpPr>
        <p:spPr/>
        <p:txBody>
          <a:bodyPr/>
          <a:lstStyle/>
          <a:p>
            <a:pPr marL="342900" indent="-342900">
              <a:buFont typeface="Arial" panose="020B0604020202020204" pitchFamily="34" charset="0"/>
              <a:buChar char="•"/>
            </a:pPr>
            <a:r>
              <a:rPr lang="en-GB" sz="2400" dirty="0">
                <a:solidFill>
                  <a:srgbClr val="004BD3"/>
                </a:solidFill>
                <a:latin typeface="ArialMT"/>
              </a:rPr>
              <a:t>A</a:t>
            </a:r>
            <a:r>
              <a:rPr lang="en-GB" sz="2400" dirty="0">
                <a:solidFill>
                  <a:srgbClr val="004BD3"/>
                </a:solidFill>
                <a:effectLst/>
                <a:latin typeface="ArialMT"/>
              </a:rPr>
              <a:t> director ‘must avoid a situation in which he has, or can have, a direct or indirect interest that conflicts, or possibly may conflict, with the interests of the company’. </a:t>
            </a:r>
            <a:endParaRPr lang="en-GB" sz="2400" dirty="0">
              <a:solidFill>
                <a:srgbClr val="004BD3"/>
              </a:solidFill>
            </a:endParaRPr>
          </a:p>
          <a:p>
            <a:pPr marL="342900" indent="-342900">
              <a:buFont typeface="Arial" panose="020B0604020202020204" pitchFamily="34" charset="0"/>
              <a:buChar char="•"/>
            </a:pPr>
            <a:r>
              <a:rPr lang="en-GB" sz="2400" dirty="0">
                <a:solidFill>
                  <a:srgbClr val="004BD3"/>
                </a:solidFill>
                <a:latin typeface="ArialMT"/>
              </a:rPr>
              <a:t>A</a:t>
            </a:r>
            <a:r>
              <a:rPr lang="en-GB" sz="2400" dirty="0">
                <a:solidFill>
                  <a:srgbClr val="004BD3"/>
                </a:solidFill>
                <a:effectLst/>
                <a:latin typeface="ArialMT"/>
              </a:rPr>
              <a:t>pplies in particular to the exploitation of any property, information or opportunity</a:t>
            </a:r>
          </a:p>
          <a:p>
            <a:pPr marL="342900" indent="-342900">
              <a:buFont typeface="Arial" panose="020B0604020202020204" pitchFamily="34" charset="0"/>
              <a:buChar char="•"/>
            </a:pPr>
            <a:r>
              <a:rPr lang="en-GB" sz="2400" dirty="0">
                <a:solidFill>
                  <a:srgbClr val="004BD3"/>
                </a:solidFill>
                <a:effectLst/>
                <a:latin typeface="ArialMT"/>
              </a:rPr>
              <a:t>The duty will not be infringed where the conflict has been authorised by the company (s. 180(4)(a)) or by the directors (s. 175(4)(b)).</a:t>
            </a:r>
          </a:p>
          <a:p>
            <a:pPr marL="342900" indent="-342900">
              <a:buFont typeface="Arial" panose="020B0604020202020204" pitchFamily="34" charset="0"/>
              <a:buChar char="•"/>
            </a:pPr>
            <a:r>
              <a:rPr lang="en-GB" sz="2400" dirty="0">
                <a:solidFill>
                  <a:srgbClr val="004BD3"/>
                </a:solidFill>
                <a:effectLst/>
                <a:latin typeface="ArialMT"/>
              </a:rPr>
              <a:t>A contract entered into in breach of the s.175 duty is voidable at the company’s instance, as long as the other party to the contract knew of the breach (</a:t>
            </a:r>
            <a:r>
              <a:rPr lang="en-GB" sz="2400" i="1" dirty="0" err="1">
                <a:solidFill>
                  <a:srgbClr val="004BD3"/>
                </a:solidFill>
                <a:effectLst/>
                <a:latin typeface="Arial" panose="020B0604020202020204" pitchFamily="34" charset="0"/>
              </a:rPr>
              <a:t>Hely</a:t>
            </a:r>
            <a:r>
              <a:rPr lang="en-GB" sz="2400" i="1" dirty="0">
                <a:solidFill>
                  <a:srgbClr val="004BD3"/>
                </a:solidFill>
                <a:effectLst/>
                <a:latin typeface="Arial" panose="020B0604020202020204" pitchFamily="34" charset="0"/>
              </a:rPr>
              <a:t>-Hutchinson &amp; Co Ltd v </a:t>
            </a:r>
            <a:r>
              <a:rPr lang="en-GB" sz="2400" i="1" dirty="0" err="1">
                <a:solidFill>
                  <a:srgbClr val="004BD3"/>
                </a:solidFill>
                <a:effectLst/>
                <a:latin typeface="Arial" panose="020B0604020202020204" pitchFamily="34" charset="0"/>
              </a:rPr>
              <a:t>Brayhead</a:t>
            </a:r>
            <a:r>
              <a:rPr lang="en-GB" sz="2400" i="1" dirty="0">
                <a:solidFill>
                  <a:srgbClr val="004BD3"/>
                </a:solidFill>
                <a:effectLst/>
                <a:latin typeface="Arial" panose="020B0604020202020204" pitchFamily="34" charset="0"/>
              </a:rPr>
              <a:t> Ltd </a:t>
            </a:r>
            <a:r>
              <a:rPr lang="en-GB" sz="2400" dirty="0">
                <a:solidFill>
                  <a:srgbClr val="004BD3"/>
                </a:solidFill>
                <a:effectLst/>
                <a:latin typeface="ArialMT"/>
              </a:rPr>
              <a:t>[1968] 1 QB 549 (CA)). </a:t>
            </a:r>
          </a:p>
          <a:p>
            <a:pPr marL="342900" indent="-342900">
              <a:buFont typeface="Arial" panose="020B0604020202020204" pitchFamily="34" charset="0"/>
              <a:buChar char="•"/>
            </a:pPr>
            <a:r>
              <a:rPr lang="en-GB" sz="2400" dirty="0">
                <a:solidFill>
                  <a:srgbClr val="004BD3"/>
                </a:solidFill>
                <a:effectLst/>
                <a:latin typeface="ArialMT"/>
              </a:rPr>
              <a:t>The director in breach can be required by the company to account for any gains made (</a:t>
            </a:r>
            <a:r>
              <a:rPr lang="en-GB" sz="2400" i="1" dirty="0">
                <a:solidFill>
                  <a:srgbClr val="004BD3"/>
                </a:solidFill>
                <a:effectLst/>
                <a:latin typeface="Arial" panose="020B0604020202020204" pitchFamily="34" charset="0"/>
              </a:rPr>
              <a:t>Aberdeen Rly Co v Blaikie Bros </a:t>
            </a:r>
            <a:r>
              <a:rPr lang="en-GB" sz="2400" dirty="0">
                <a:solidFill>
                  <a:srgbClr val="004BD3"/>
                </a:solidFill>
                <a:effectLst/>
                <a:latin typeface="ArialMT"/>
              </a:rPr>
              <a:t>(1854) 1 Macq 461 (HL)). </a:t>
            </a:r>
            <a:endParaRPr lang="en-GB" sz="1050" dirty="0">
              <a:solidFill>
                <a:srgbClr val="004BD3"/>
              </a:solidFill>
            </a:endParaRPr>
          </a:p>
          <a:p>
            <a:pPr marL="342900" indent="-342900">
              <a:buFont typeface="Arial" panose="020B0604020202020204" pitchFamily="34" charset="0"/>
              <a:buChar char="•"/>
            </a:pPr>
            <a:endParaRPr lang="en-US" sz="2400" dirty="0">
              <a:solidFill>
                <a:srgbClr val="004BD3"/>
              </a:solidFill>
            </a:endParaRPr>
          </a:p>
        </p:txBody>
      </p:sp>
    </p:spTree>
    <p:extLst>
      <p:ext uri="{BB962C8B-B14F-4D97-AF65-F5344CB8AC3E}">
        <p14:creationId xmlns:p14="http://schemas.microsoft.com/office/powerpoint/2010/main" val="678842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A0C7-2F15-B417-3FF5-B0F80864C244}"/>
              </a:ext>
            </a:extLst>
          </p:cNvPr>
          <p:cNvSpPr>
            <a:spLocks noGrp="1"/>
          </p:cNvSpPr>
          <p:nvPr>
            <p:ph type="title"/>
          </p:nvPr>
        </p:nvSpPr>
        <p:spPr/>
        <p:txBody>
          <a:bodyPr/>
          <a:lstStyle/>
          <a:p>
            <a:r>
              <a:rPr lang="en-GB" sz="3200" b="1" dirty="0">
                <a:effectLst/>
                <a:latin typeface="ArialMT"/>
              </a:rPr>
              <a:t>Duty not to accept benefits from third parties (s176)</a:t>
            </a:r>
            <a:endParaRPr lang="en-US" sz="3200" b="1" dirty="0"/>
          </a:p>
        </p:txBody>
      </p:sp>
      <p:sp>
        <p:nvSpPr>
          <p:cNvPr id="3" name="Content Placeholder 2">
            <a:extLst>
              <a:ext uri="{FF2B5EF4-FFF2-40B4-BE49-F238E27FC236}">
                <a16:creationId xmlns:a16="http://schemas.microsoft.com/office/drawing/2014/main" id="{AF11BEBA-D868-FBB7-7BD2-A0EE624AED3B}"/>
              </a:ext>
            </a:extLst>
          </p:cNvPr>
          <p:cNvSpPr>
            <a:spLocks noGrp="1"/>
          </p:cNvSpPr>
          <p:nvPr>
            <p:ph idx="1"/>
          </p:nvPr>
        </p:nvSpPr>
        <p:spPr/>
        <p:txBody>
          <a:bodyPr/>
          <a:lstStyle/>
          <a:p>
            <a:pPr marL="342900" indent="-342900">
              <a:buFont typeface="Arial" panose="020B0604020202020204" pitchFamily="34" charset="0"/>
              <a:buChar char="•"/>
            </a:pPr>
            <a:r>
              <a:rPr lang="en-GB" sz="2400" dirty="0">
                <a:solidFill>
                  <a:srgbClr val="004BD3"/>
                </a:solidFill>
                <a:effectLst/>
                <a:latin typeface="ArialMT"/>
              </a:rPr>
              <a:t>A director of a company must not accept a benefit from a third party conferred by reason of: </a:t>
            </a:r>
            <a:endParaRPr lang="en-GB" sz="2400" dirty="0">
              <a:solidFill>
                <a:srgbClr val="004BD3"/>
              </a:solidFill>
            </a:endParaRPr>
          </a:p>
          <a:p>
            <a:pPr marL="774889" lvl="2" indent="-342900">
              <a:buClr>
                <a:srgbClr val="004BD3"/>
              </a:buClr>
              <a:buSzPct val="100000"/>
            </a:pPr>
            <a:r>
              <a:rPr lang="en-GB" sz="2400" dirty="0">
                <a:solidFill>
                  <a:srgbClr val="004BD3"/>
                </a:solidFill>
                <a:effectLst/>
                <a:latin typeface="ArialMT"/>
              </a:rPr>
              <a:t>his being a director; or </a:t>
            </a:r>
          </a:p>
          <a:p>
            <a:pPr marL="774889" lvl="2" indent="-342900">
              <a:buClr>
                <a:srgbClr val="004BD3"/>
              </a:buClr>
              <a:buSzPct val="100000"/>
            </a:pPr>
            <a:r>
              <a:rPr lang="en-GB" sz="2400" dirty="0">
                <a:solidFill>
                  <a:srgbClr val="004BD3"/>
                </a:solidFill>
                <a:effectLst/>
                <a:latin typeface="ArialMT"/>
              </a:rPr>
              <a:t>his doing (or not doing) anything as a director. </a:t>
            </a:r>
          </a:p>
          <a:p>
            <a:pPr marL="342900" indent="-342900">
              <a:buFont typeface="Arial" panose="020B0604020202020204" pitchFamily="34" charset="0"/>
              <a:buChar char="•"/>
            </a:pPr>
            <a:r>
              <a:rPr lang="en-GB" sz="2400" dirty="0">
                <a:solidFill>
                  <a:srgbClr val="004BD3"/>
                </a:solidFill>
                <a:effectLst/>
                <a:latin typeface="ArialMT"/>
              </a:rPr>
              <a:t>Key to the scope is what constitutes a ‘benefit’. </a:t>
            </a:r>
            <a:endParaRPr lang="en-US" sz="2400" dirty="0">
              <a:solidFill>
                <a:srgbClr val="004BD3"/>
              </a:solidFill>
            </a:endParaRPr>
          </a:p>
        </p:txBody>
      </p:sp>
    </p:spTree>
    <p:extLst>
      <p:ext uri="{BB962C8B-B14F-4D97-AF65-F5344CB8AC3E}">
        <p14:creationId xmlns:p14="http://schemas.microsoft.com/office/powerpoint/2010/main" val="127102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6852-91B3-6BA6-0BE9-F2E0E9462FF5}"/>
              </a:ext>
            </a:extLst>
          </p:cNvPr>
          <p:cNvSpPr>
            <a:spLocks noGrp="1"/>
          </p:cNvSpPr>
          <p:nvPr>
            <p:ph type="title"/>
          </p:nvPr>
        </p:nvSpPr>
        <p:spPr/>
        <p:txBody>
          <a:bodyPr/>
          <a:lstStyle/>
          <a:p>
            <a:r>
              <a:rPr lang="en-GB" sz="2800" b="1" dirty="0">
                <a:effectLst/>
                <a:latin typeface="ArialMT"/>
              </a:rPr>
              <a:t>Duty not to accept benefits from third parties (s176)</a:t>
            </a:r>
            <a:endParaRPr lang="en-US" b="1" dirty="0"/>
          </a:p>
        </p:txBody>
      </p:sp>
      <p:sp>
        <p:nvSpPr>
          <p:cNvPr id="3" name="Content Placeholder 2">
            <a:extLst>
              <a:ext uri="{FF2B5EF4-FFF2-40B4-BE49-F238E27FC236}">
                <a16:creationId xmlns:a16="http://schemas.microsoft.com/office/drawing/2014/main" id="{E9961C92-D298-2D71-6813-F0D1268B450F}"/>
              </a:ext>
            </a:extLst>
          </p:cNvPr>
          <p:cNvSpPr>
            <a:spLocks noGrp="1"/>
          </p:cNvSpPr>
          <p:nvPr>
            <p:ph idx="1"/>
          </p:nvPr>
        </p:nvSpPr>
        <p:spPr/>
        <p:txBody>
          <a:bodyPr/>
          <a:lstStyle/>
          <a:p>
            <a:r>
              <a:rPr lang="en-GB" sz="2000" b="1" dirty="0">
                <a:solidFill>
                  <a:srgbClr val="FF9057"/>
                </a:solidFill>
                <a:effectLst/>
                <a:latin typeface="ArialMT"/>
              </a:rPr>
              <a:t>Remedies and offences</a:t>
            </a:r>
          </a:p>
          <a:p>
            <a:pPr marL="285750" indent="-285750">
              <a:buFont typeface="Arial" panose="020B0604020202020204" pitchFamily="34" charset="0"/>
              <a:buChar char="•"/>
            </a:pPr>
            <a:r>
              <a:rPr lang="en-GB" sz="2000" dirty="0">
                <a:solidFill>
                  <a:srgbClr val="004BD3"/>
                </a:solidFill>
                <a:effectLst/>
                <a:latin typeface="ArialMT"/>
              </a:rPr>
              <a:t>A breach of the s. 176 duty can result in a number of consequences, including: </a:t>
            </a:r>
          </a:p>
          <a:p>
            <a:pPr marL="717739" lvl="2" indent="-285750">
              <a:buClr>
                <a:srgbClr val="004BD3"/>
              </a:buClr>
              <a:buSzPct val="100000"/>
            </a:pPr>
            <a:r>
              <a:rPr lang="en-GB" sz="2000" dirty="0">
                <a:solidFill>
                  <a:srgbClr val="004BD3"/>
                </a:solidFill>
                <a:effectLst/>
                <a:latin typeface="ArialMT"/>
              </a:rPr>
              <a:t>the contract that provides for the benefit can be rescinded by the company (</a:t>
            </a:r>
            <a:r>
              <a:rPr lang="en-GB" sz="2000" i="1" dirty="0">
                <a:solidFill>
                  <a:srgbClr val="004BD3"/>
                </a:solidFill>
                <a:effectLst/>
                <a:latin typeface="Arial" panose="020B0604020202020204" pitchFamily="34" charset="0"/>
              </a:rPr>
              <a:t>Shipway v Broadwood </a:t>
            </a:r>
            <a:r>
              <a:rPr lang="en-GB" sz="2000" dirty="0">
                <a:solidFill>
                  <a:srgbClr val="004BD3"/>
                </a:solidFill>
                <a:effectLst/>
                <a:latin typeface="ArialMT"/>
              </a:rPr>
              <a:t>[1899] 1 QB 369 (CA)); </a:t>
            </a:r>
          </a:p>
          <a:p>
            <a:pPr marL="717739" lvl="2" indent="-285750">
              <a:buClr>
                <a:srgbClr val="004BD3"/>
              </a:buClr>
              <a:buSzPct val="100000"/>
            </a:pPr>
            <a:r>
              <a:rPr lang="en-GB" sz="2000" dirty="0">
                <a:solidFill>
                  <a:srgbClr val="004BD3"/>
                </a:solidFill>
                <a:effectLst/>
                <a:latin typeface="ArialMT"/>
              </a:rPr>
              <a:t>the company can recover the benefit from the director, or claim damages from the director or third party (</a:t>
            </a:r>
            <a:r>
              <a:rPr lang="en-GB" sz="2000" i="1" dirty="0" err="1">
                <a:solidFill>
                  <a:srgbClr val="004BD3"/>
                </a:solidFill>
                <a:effectLst/>
                <a:latin typeface="Arial" panose="020B0604020202020204" pitchFamily="34" charset="0"/>
              </a:rPr>
              <a:t>Mahesan</a:t>
            </a:r>
            <a:r>
              <a:rPr lang="en-GB" sz="2000" i="1" dirty="0">
                <a:solidFill>
                  <a:srgbClr val="004BD3"/>
                </a:solidFill>
                <a:effectLst/>
                <a:latin typeface="Arial" panose="020B0604020202020204" pitchFamily="34" charset="0"/>
              </a:rPr>
              <a:t> v Malaysia Government Officers’ Co-operative Housing Society Ltd </a:t>
            </a:r>
            <a:r>
              <a:rPr lang="en-GB" sz="2000" dirty="0">
                <a:solidFill>
                  <a:srgbClr val="004BD3"/>
                </a:solidFill>
                <a:effectLst/>
                <a:latin typeface="ArialMT"/>
              </a:rPr>
              <a:t>[1979] AC 374 (PC)); </a:t>
            </a:r>
          </a:p>
          <a:p>
            <a:pPr marL="717739" lvl="2" indent="-285750">
              <a:buClr>
                <a:srgbClr val="004BD3"/>
              </a:buClr>
              <a:buSzPct val="100000"/>
            </a:pPr>
            <a:r>
              <a:rPr lang="en-GB" sz="2000" dirty="0">
                <a:solidFill>
                  <a:srgbClr val="004BD3"/>
                </a:solidFill>
                <a:effectLst/>
                <a:latin typeface="ArialMT"/>
              </a:rPr>
              <a:t>the company can summarily dismiss the director (</a:t>
            </a:r>
            <a:r>
              <a:rPr lang="en-GB" sz="2000" i="1" dirty="0">
                <a:solidFill>
                  <a:srgbClr val="004BD3"/>
                </a:solidFill>
                <a:effectLst/>
                <a:latin typeface="Arial" panose="020B0604020202020204" pitchFamily="34" charset="0"/>
              </a:rPr>
              <a:t>Boston Deep Sea Fishing Co v Ansell </a:t>
            </a:r>
            <a:r>
              <a:rPr lang="en-GB" sz="2000" dirty="0">
                <a:solidFill>
                  <a:srgbClr val="004BD3"/>
                </a:solidFill>
                <a:effectLst/>
                <a:latin typeface="ArialMT"/>
              </a:rPr>
              <a:t>(1888) 39 </a:t>
            </a:r>
            <a:r>
              <a:rPr lang="en-GB" sz="2000" dirty="0" err="1">
                <a:solidFill>
                  <a:srgbClr val="004BD3"/>
                </a:solidFill>
                <a:effectLst/>
                <a:latin typeface="ArialMT"/>
              </a:rPr>
              <a:t>ChD</a:t>
            </a:r>
            <a:r>
              <a:rPr lang="en-GB" sz="2000" dirty="0">
                <a:solidFill>
                  <a:srgbClr val="004BD3"/>
                </a:solidFill>
                <a:effectLst/>
                <a:latin typeface="ArialMT"/>
              </a:rPr>
              <a:t> 39 (CA)); and </a:t>
            </a:r>
          </a:p>
          <a:p>
            <a:pPr marL="717739" lvl="2" indent="-285750">
              <a:buClr>
                <a:srgbClr val="004BD3"/>
              </a:buClr>
              <a:buSzPct val="100000"/>
            </a:pPr>
            <a:r>
              <a:rPr lang="en-GB" sz="2000" dirty="0">
                <a:solidFill>
                  <a:srgbClr val="004BD3"/>
                </a:solidFill>
                <a:effectLst/>
                <a:latin typeface="ArialMT"/>
              </a:rPr>
              <a:t>an offence will be committed if the benefit amounts to a bribe (Bribery Act 2010, s. 2). </a:t>
            </a:r>
          </a:p>
          <a:p>
            <a:endParaRPr lang="en-US" dirty="0"/>
          </a:p>
        </p:txBody>
      </p:sp>
    </p:spTree>
    <p:extLst>
      <p:ext uri="{BB962C8B-B14F-4D97-AF65-F5344CB8AC3E}">
        <p14:creationId xmlns:p14="http://schemas.microsoft.com/office/powerpoint/2010/main" val="3777774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C6DC-8E25-FA4B-863F-749002C8BE6A}"/>
              </a:ext>
            </a:extLst>
          </p:cNvPr>
          <p:cNvSpPr>
            <a:spLocks noGrp="1"/>
          </p:cNvSpPr>
          <p:nvPr>
            <p:ph type="title"/>
          </p:nvPr>
        </p:nvSpPr>
        <p:spPr>
          <a:xfrm>
            <a:off x="431800" y="333382"/>
            <a:ext cx="11760200" cy="805329"/>
          </a:xfrm>
        </p:spPr>
        <p:txBody>
          <a:bodyPr/>
          <a:lstStyle/>
          <a:p>
            <a:r>
              <a:rPr lang="en-GB" b="1" dirty="0">
                <a:effectLst/>
                <a:latin typeface="ArialMT"/>
              </a:rPr>
              <a:t>Duty to declare interest in transactions or arrangements </a:t>
            </a:r>
            <a:r>
              <a:rPr lang="en-GB" b="1" dirty="0">
                <a:latin typeface="ArialMT"/>
              </a:rPr>
              <a:t>(s177)</a:t>
            </a:r>
            <a:endParaRPr lang="en-US" b="1" dirty="0"/>
          </a:p>
        </p:txBody>
      </p:sp>
      <p:sp>
        <p:nvSpPr>
          <p:cNvPr id="3" name="Content Placeholder 2">
            <a:extLst>
              <a:ext uri="{FF2B5EF4-FFF2-40B4-BE49-F238E27FC236}">
                <a16:creationId xmlns:a16="http://schemas.microsoft.com/office/drawing/2014/main" id="{7D122203-6BBE-97D8-5D60-97015E7B2E6F}"/>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rgbClr val="004BD3"/>
                </a:solidFill>
                <a:effectLst/>
                <a:latin typeface="ArialMT"/>
              </a:rPr>
              <a:t>If a director of a company is in any way, directly or indirectly, interested in a proposed transaction or arrangement with the company, he must declare the nature and extent of that interest to the other directors. </a:t>
            </a:r>
          </a:p>
          <a:p>
            <a:pPr marL="342900" indent="-342900">
              <a:buFont typeface="Arial" panose="020B0604020202020204" pitchFamily="34" charset="0"/>
              <a:buChar char="•"/>
            </a:pPr>
            <a:r>
              <a:rPr lang="en-GB" sz="2000" dirty="0">
                <a:solidFill>
                  <a:srgbClr val="004BD3"/>
                </a:solidFill>
                <a:effectLst/>
                <a:latin typeface="ArialMT"/>
              </a:rPr>
              <a:t>Applies where a director is ‘interested’ in a proposed transaction. This will obviously include a situation where a director proposes to contract with the company (</a:t>
            </a:r>
            <a:r>
              <a:rPr lang="en-GB" sz="2000" i="1" dirty="0" err="1">
                <a:solidFill>
                  <a:srgbClr val="004BD3"/>
                </a:solidFill>
                <a:effectLst/>
                <a:latin typeface="Arial" panose="020B0604020202020204" pitchFamily="34" charset="0"/>
              </a:rPr>
              <a:t>Movitex</a:t>
            </a:r>
            <a:r>
              <a:rPr lang="en-GB" sz="2000" i="1" dirty="0">
                <a:solidFill>
                  <a:srgbClr val="004BD3"/>
                </a:solidFill>
                <a:effectLst/>
                <a:latin typeface="Arial" panose="020B0604020202020204" pitchFamily="34" charset="0"/>
              </a:rPr>
              <a:t> Ltd v </a:t>
            </a:r>
            <a:r>
              <a:rPr lang="en-GB" sz="2000" i="1" dirty="0" err="1">
                <a:solidFill>
                  <a:srgbClr val="004BD3"/>
                </a:solidFill>
                <a:effectLst/>
                <a:latin typeface="Arial" panose="020B0604020202020204" pitchFamily="34" charset="0"/>
              </a:rPr>
              <a:t>Bulfield</a:t>
            </a:r>
            <a:r>
              <a:rPr lang="en-GB" sz="2000" i="1" dirty="0">
                <a:solidFill>
                  <a:srgbClr val="004BD3"/>
                </a:solidFill>
                <a:effectLst/>
                <a:latin typeface="Arial" panose="020B0604020202020204" pitchFamily="34" charset="0"/>
              </a:rPr>
              <a:t> </a:t>
            </a:r>
            <a:r>
              <a:rPr lang="en-GB" sz="2000" dirty="0">
                <a:solidFill>
                  <a:srgbClr val="004BD3"/>
                </a:solidFill>
                <a:effectLst/>
                <a:latin typeface="ArialMT"/>
              </a:rPr>
              <a:t>[1988] but it will also include situations where a director is not party to the contract, but has some form of interest in it (</a:t>
            </a:r>
            <a:r>
              <a:rPr lang="en-GB" sz="2000" i="1" dirty="0" err="1">
                <a:solidFill>
                  <a:srgbClr val="004BD3"/>
                </a:solidFill>
                <a:effectLst/>
                <a:latin typeface="Arial" panose="020B0604020202020204" pitchFamily="34" charset="0"/>
              </a:rPr>
              <a:t>Gwembe</a:t>
            </a:r>
            <a:r>
              <a:rPr lang="en-GB" sz="2000" i="1" dirty="0">
                <a:solidFill>
                  <a:srgbClr val="004BD3"/>
                </a:solidFill>
                <a:effectLst/>
                <a:latin typeface="Arial" panose="020B0604020202020204" pitchFamily="34" charset="0"/>
              </a:rPr>
              <a:t> Valley Development Co Ltd v Koshy </a:t>
            </a:r>
            <a:r>
              <a:rPr lang="en-GB" sz="2000" dirty="0">
                <a:solidFill>
                  <a:srgbClr val="004BD3"/>
                </a:solidFill>
                <a:effectLst/>
                <a:latin typeface="ArialMT"/>
              </a:rPr>
              <a:t>[2003]</a:t>
            </a:r>
          </a:p>
          <a:p>
            <a:endParaRPr lang="en-US" dirty="0"/>
          </a:p>
        </p:txBody>
      </p:sp>
    </p:spTree>
    <p:extLst>
      <p:ext uri="{BB962C8B-B14F-4D97-AF65-F5344CB8AC3E}">
        <p14:creationId xmlns:p14="http://schemas.microsoft.com/office/powerpoint/2010/main" val="2503153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0168-1A56-4E85-D989-34B5B1EE3E25}"/>
              </a:ext>
            </a:extLst>
          </p:cNvPr>
          <p:cNvSpPr>
            <a:spLocks noGrp="1"/>
          </p:cNvSpPr>
          <p:nvPr>
            <p:ph type="title"/>
          </p:nvPr>
        </p:nvSpPr>
        <p:spPr/>
        <p:txBody>
          <a:bodyPr/>
          <a:lstStyle/>
          <a:p>
            <a:r>
              <a:rPr lang="en-GB" sz="3200" b="1" dirty="0">
                <a:effectLst/>
                <a:latin typeface="ArialMT"/>
              </a:rPr>
              <a:t>Avoiding liability </a:t>
            </a:r>
            <a:endParaRPr lang="en-US" sz="3200" b="1" dirty="0"/>
          </a:p>
        </p:txBody>
      </p:sp>
      <p:sp>
        <p:nvSpPr>
          <p:cNvPr id="3" name="Content Placeholder 2">
            <a:extLst>
              <a:ext uri="{FF2B5EF4-FFF2-40B4-BE49-F238E27FC236}">
                <a16:creationId xmlns:a16="http://schemas.microsoft.com/office/drawing/2014/main" id="{825B8A94-09A0-462D-E1FE-CAC50DD69F46}"/>
              </a:ext>
            </a:extLst>
          </p:cNvPr>
          <p:cNvSpPr>
            <a:spLocks noGrp="1"/>
          </p:cNvSpPr>
          <p:nvPr>
            <p:ph idx="1"/>
          </p:nvPr>
        </p:nvSpPr>
        <p:spPr/>
        <p:txBody>
          <a:bodyPr/>
          <a:lstStyle/>
          <a:p>
            <a:r>
              <a:rPr lang="en-GB" sz="2000" dirty="0">
                <a:solidFill>
                  <a:srgbClr val="004BD3"/>
                </a:solidFill>
                <a:effectLst/>
                <a:latin typeface="ArialMT"/>
              </a:rPr>
              <a:t>A director who is found liable for breach of duty (or certain other legal wrongs) can attempt to avoid liability in certain ways: </a:t>
            </a:r>
            <a:endParaRPr lang="en-GB" sz="2000" dirty="0">
              <a:solidFill>
                <a:srgbClr val="004BD3"/>
              </a:solidFill>
              <a:effectLst/>
            </a:endParaRPr>
          </a:p>
          <a:p>
            <a:pPr marL="742950" lvl="1" indent="-285750">
              <a:buFont typeface="Arial" panose="020B0604020202020204" pitchFamily="34" charset="0"/>
              <a:buChar char="•"/>
            </a:pPr>
            <a:r>
              <a:rPr lang="en-GB" sz="2000" dirty="0">
                <a:solidFill>
                  <a:srgbClr val="004BD3"/>
                </a:solidFill>
                <a:effectLst/>
                <a:latin typeface="ArialMT"/>
              </a:rPr>
              <a:t>through a provision excluding or limiting his liability; </a:t>
            </a:r>
          </a:p>
          <a:p>
            <a:pPr marL="742950" lvl="1" indent="-285750">
              <a:buFont typeface="Arial" panose="020B0604020202020204" pitchFamily="34" charset="0"/>
              <a:buChar char="•"/>
            </a:pPr>
            <a:r>
              <a:rPr lang="en-GB" sz="2000" dirty="0">
                <a:solidFill>
                  <a:srgbClr val="004BD3"/>
                </a:solidFill>
                <a:effectLst/>
                <a:latin typeface="ArialMT"/>
              </a:rPr>
              <a:t>through a provision indemnifying the director for any liability he may face; or </a:t>
            </a:r>
          </a:p>
          <a:p>
            <a:pPr marL="742950" lvl="1" indent="-285750">
              <a:buFont typeface="Arial" panose="020B0604020202020204" pitchFamily="34" charset="0"/>
              <a:buChar char="•"/>
            </a:pPr>
            <a:r>
              <a:rPr lang="en-GB" sz="2000" dirty="0">
                <a:solidFill>
                  <a:srgbClr val="004BD3"/>
                </a:solidFill>
                <a:effectLst/>
                <a:latin typeface="ArialMT"/>
              </a:rPr>
              <a:t>by seeking to be relieved from liability. </a:t>
            </a:r>
          </a:p>
          <a:p>
            <a:endParaRPr lang="en-US" dirty="0"/>
          </a:p>
        </p:txBody>
      </p:sp>
    </p:spTree>
    <p:extLst>
      <p:ext uri="{BB962C8B-B14F-4D97-AF65-F5344CB8AC3E}">
        <p14:creationId xmlns:p14="http://schemas.microsoft.com/office/powerpoint/2010/main" val="224554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2E4A-CA25-5AA7-061D-9A51DB6F5063}"/>
              </a:ext>
            </a:extLst>
          </p:cNvPr>
          <p:cNvSpPr>
            <a:spLocks noGrp="1"/>
          </p:cNvSpPr>
          <p:nvPr>
            <p:ph type="title"/>
          </p:nvPr>
        </p:nvSpPr>
        <p:spPr/>
        <p:txBody>
          <a:bodyPr/>
          <a:lstStyle/>
          <a:p>
            <a:r>
              <a:rPr lang="en-US" sz="3200" b="1" dirty="0" err="1">
                <a:solidFill>
                  <a:srgbClr val="004BD3"/>
                </a:solidFill>
              </a:rPr>
              <a:t>KCGglobal.net</a:t>
            </a:r>
            <a:endParaRPr lang="en-US" sz="3200" b="1" dirty="0">
              <a:solidFill>
                <a:srgbClr val="004BD3"/>
              </a:solidFill>
            </a:endParaRPr>
          </a:p>
        </p:txBody>
      </p:sp>
      <p:pic>
        <p:nvPicPr>
          <p:cNvPr id="5" name="Content Placeholder 4" descr="A screenshot of a web page&#10;&#10;Description automatically generated">
            <a:extLst>
              <a:ext uri="{FF2B5EF4-FFF2-40B4-BE49-F238E27FC236}">
                <a16:creationId xmlns:a16="http://schemas.microsoft.com/office/drawing/2014/main" id="{C1B82FD5-08F2-5FA4-BF44-518CE173F817}"/>
              </a:ext>
            </a:extLst>
          </p:cNvPr>
          <p:cNvPicPr>
            <a:picLocks noGrp="1" noChangeAspect="1"/>
          </p:cNvPicPr>
          <p:nvPr>
            <p:ph idx="1"/>
          </p:nvPr>
        </p:nvPicPr>
        <p:blipFill>
          <a:blip r:embed="rId2"/>
          <a:stretch>
            <a:fillRect/>
          </a:stretch>
        </p:blipFill>
        <p:spPr>
          <a:xfrm>
            <a:off x="1605118" y="1484358"/>
            <a:ext cx="8732758" cy="5040260"/>
          </a:xfrm>
        </p:spPr>
      </p:pic>
    </p:spTree>
    <p:extLst>
      <p:ext uri="{BB962C8B-B14F-4D97-AF65-F5344CB8AC3E}">
        <p14:creationId xmlns:p14="http://schemas.microsoft.com/office/powerpoint/2010/main" val="300323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9600-B37E-0D70-7D91-D1CC79C24638}"/>
              </a:ext>
            </a:extLst>
          </p:cNvPr>
          <p:cNvSpPr>
            <a:spLocks noGrp="1"/>
          </p:cNvSpPr>
          <p:nvPr>
            <p:ph type="title"/>
          </p:nvPr>
        </p:nvSpPr>
        <p:spPr/>
        <p:txBody>
          <a:bodyPr/>
          <a:lstStyle/>
          <a:p>
            <a:r>
              <a:rPr lang="en-GB" sz="2800" b="1" dirty="0">
                <a:effectLst/>
                <a:latin typeface="ArialMT"/>
              </a:rPr>
              <a:t>Avoiding liability </a:t>
            </a:r>
            <a:endParaRPr lang="en-US" dirty="0"/>
          </a:p>
        </p:txBody>
      </p:sp>
      <p:sp>
        <p:nvSpPr>
          <p:cNvPr id="3" name="Content Placeholder 2">
            <a:extLst>
              <a:ext uri="{FF2B5EF4-FFF2-40B4-BE49-F238E27FC236}">
                <a16:creationId xmlns:a16="http://schemas.microsoft.com/office/drawing/2014/main" id="{0DB28EB9-53E5-5FCA-CB94-9C58318800A4}"/>
              </a:ext>
            </a:extLst>
          </p:cNvPr>
          <p:cNvSpPr>
            <a:spLocks noGrp="1"/>
          </p:cNvSpPr>
          <p:nvPr>
            <p:ph idx="1"/>
          </p:nvPr>
        </p:nvSpPr>
        <p:spPr/>
        <p:txBody>
          <a:bodyPr/>
          <a:lstStyle/>
          <a:p>
            <a:r>
              <a:rPr lang="en-GB" b="1" dirty="0">
                <a:solidFill>
                  <a:srgbClr val="FF9057"/>
                </a:solidFill>
                <a:latin typeface="ArialMT"/>
              </a:rPr>
              <a:t>E</a:t>
            </a:r>
            <a:r>
              <a:rPr lang="en-GB" sz="1800" b="1" dirty="0">
                <a:solidFill>
                  <a:srgbClr val="FF9057"/>
                </a:solidFill>
                <a:effectLst/>
                <a:latin typeface="ArialMT"/>
              </a:rPr>
              <a:t>xcluding or limiting liability</a:t>
            </a:r>
          </a:p>
          <a:p>
            <a:pPr marL="285750" indent="-285750">
              <a:buFont typeface="Arial" panose="020B0604020202020204" pitchFamily="34" charset="0"/>
              <a:buChar char="•"/>
            </a:pPr>
            <a:r>
              <a:rPr lang="en-GB" sz="1800" dirty="0">
                <a:solidFill>
                  <a:srgbClr val="004BD3"/>
                </a:solidFill>
                <a:effectLst/>
                <a:latin typeface="ArialMT"/>
              </a:rPr>
              <a:t>May seek to obtain protection from liability via a provision in the articles or in his employment contract. </a:t>
            </a:r>
          </a:p>
          <a:p>
            <a:pPr marL="285750" indent="-285750">
              <a:buFont typeface="Arial" panose="020B0604020202020204" pitchFamily="34" charset="0"/>
              <a:buChar char="•"/>
            </a:pPr>
            <a:r>
              <a:rPr lang="en-GB" sz="1800" dirty="0">
                <a:solidFill>
                  <a:srgbClr val="004BD3"/>
                </a:solidFill>
                <a:effectLst/>
                <a:latin typeface="ArialMT"/>
              </a:rPr>
              <a:t>This is limited by s. 232 of the CA 2006, which provides that: </a:t>
            </a:r>
            <a:endParaRPr lang="en-GB" dirty="0">
              <a:solidFill>
                <a:srgbClr val="004BD3"/>
              </a:solidFill>
              <a:latin typeface="ArialMT"/>
            </a:endParaRPr>
          </a:p>
          <a:p>
            <a:pPr marL="717739" lvl="2" indent="-285750">
              <a:buClr>
                <a:srgbClr val="004BD3"/>
              </a:buClr>
              <a:buSzPct val="100000"/>
            </a:pPr>
            <a:r>
              <a:rPr lang="en-GB" dirty="0">
                <a:solidFill>
                  <a:srgbClr val="004BD3"/>
                </a:solidFill>
                <a:latin typeface="ArialMT"/>
              </a:rPr>
              <a:t>A</a:t>
            </a:r>
            <a:r>
              <a:rPr lang="en-GB" dirty="0">
                <a:solidFill>
                  <a:srgbClr val="004BD3"/>
                </a:solidFill>
                <a:effectLst/>
                <a:latin typeface="ArialMT"/>
              </a:rPr>
              <a:t>ny provision that purports to exempt a director of a company (to any extent) from any liability that would otherwise attach to him in connection with any negligence, default, breach of duty or breach of trust in relation to the company is void (s. 232(1)); and </a:t>
            </a:r>
            <a:endParaRPr lang="en-GB" dirty="0">
              <a:solidFill>
                <a:srgbClr val="004BD3"/>
              </a:solidFill>
            </a:endParaRPr>
          </a:p>
          <a:p>
            <a:pPr marL="717739" lvl="2" indent="-285750">
              <a:buClr>
                <a:srgbClr val="004BD3"/>
              </a:buClr>
              <a:buSzPct val="100000"/>
            </a:pPr>
            <a:r>
              <a:rPr lang="en-GB" dirty="0">
                <a:solidFill>
                  <a:srgbClr val="004BD3"/>
                </a:solidFill>
                <a:effectLst/>
                <a:latin typeface="ArialMT"/>
              </a:rPr>
              <a:t>any provision by which a company directly or indirectly provides an indemnity (to any extent) for a director of the company, or of an associated company, against any liability attaching to him in connection with any negligence, default, breach of duty or breach of trust in relation to the company of which he is a director is void (s. 232(2)). </a:t>
            </a:r>
          </a:p>
          <a:p>
            <a:pPr marL="285750" indent="-285750">
              <a:buFont typeface="Arial" panose="020B0604020202020204" pitchFamily="34" charset="0"/>
              <a:buChar char="•"/>
            </a:pPr>
            <a:r>
              <a:rPr lang="en-GB" sz="1800" dirty="0">
                <a:solidFill>
                  <a:srgbClr val="004BD3"/>
                </a:solidFill>
                <a:effectLst/>
                <a:latin typeface="ArialMT"/>
              </a:rPr>
              <a:t>However, a provision indemnifying the director will not be void where the company purchases and maintains insurance for a director against such liability (ss. 232(2)(a) </a:t>
            </a:r>
            <a:endParaRPr lang="en-GB" dirty="0">
              <a:solidFill>
                <a:srgbClr val="004BD3"/>
              </a:solidFill>
            </a:endParaRPr>
          </a:p>
          <a:p>
            <a:endParaRPr lang="en-US" dirty="0"/>
          </a:p>
        </p:txBody>
      </p:sp>
    </p:spTree>
    <p:extLst>
      <p:ext uri="{BB962C8B-B14F-4D97-AF65-F5344CB8AC3E}">
        <p14:creationId xmlns:p14="http://schemas.microsoft.com/office/powerpoint/2010/main" val="4167847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94D5-E653-97A4-441E-4D74F57E9D69}"/>
              </a:ext>
            </a:extLst>
          </p:cNvPr>
          <p:cNvSpPr>
            <a:spLocks noGrp="1"/>
          </p:cNvSpPr>
          <p:nvPr>
            <p:ph type="title"/>
          </p:nvPr>
        </p:nvSpPr>
        <p:spPr/>
        <p:txBody>
          <a:bodyPr/>
          <a:lstStyle/>
          <a:p>
            <a:r>
              <a:rPr lang="en-GB" sz="2800" b="1" dirty="0">
                <a:effectLst/>
                <a:latin typeface="ArialMT"/>
              </a:rPr>
              <a:t>Avoiding liability </a:t>
            </a:r>
            <a:endParaRPr lang="en-US" dirty="0"/>
          </a:p>
        </p:txBody>
      </p:sp>
      <p:sp>
        <p:nvSpPr>
          <p:cNvPr id="3" name="Content Placeholder 2">
            <a:extLst>
              <a:ext uri="{FF2B5EF4-FFF2-40B4-BE49-F238E27FC236}">
                <a16:creationId xmlns:a16="http://schemas.microsoft.com/office/drawing/2014/main" id="{082773C5-D61E-4F0A-3533-CBE20655DF52}"/>
              </a:ext>
            </a:extLst>
          </p:cNvPr>
          <p:cNvSpPr>
            <a:spLocks noGrp="1"/>
          </p:cNvSpPr>
          <p:nvPr>
            <p:ph idx="1"/>
          </p:nvPr>
        </p:nvSpPr>
        <p:spPr/>
        <p:txBody>
          <a:bodyPr/>
          <a:lstStyle/>
          <a:p>
            <a:r>
              <a:rPr lang="en-GB" sz="1800" b="1" dirty="0">
                <a:solidFill>
                  <a:srgbClr val="FF9057"/>
                </a:solidFill>
                <a:effectLst/>
                <a:latin typeface="ArialMT"/>
              </a:rPr>
              <a:t>Relief from liability </a:t>
            </a:r>
          </a:p>
          <a:p>
            <a:pPr marL="285750" indent="-285750">
              <a:buFont typeface="Arial" panose="020B0604020202020204" pitchFamily="34" charset="0"/>
              <a:buChar char="•"/>
            </a:pPr>
            <a:r>
              <a:rPr lang="en-GB" sz="1800" dirty="0">
                <a:solidFill>
                  <a:srgbClr val="004BD3"/>
                </a:solidFill>
                <a:effectLst/>
                <a:latin typeface="ArialMT"/>
              </a:rPr>
              <a:t>A director who could be found liable for engaging in certain conduct can, in specified circumstances, be relieved of liability by the members or the courts. </a:t>
            </a:r>
            <a:endParaRPr lang="en-GB" dirty="0">
              <a:solidFill>
                <a:srgbClr val="004BD3"/>
              </a:solidFill>
            </a:endParaRPr>
          </a:p>
          <a:p>
            <a:pPr marL="285750" indent="-285750">
              <a:buFont typeface="Arial" panose="020B0604020202020204" pitchFamily="34" charset="0"/>
              <a:buChar char="•"/>
            </a:pPr>
            <a:r>
              <a:rPr lang="en-GB" sz="1800" dirty="0">
                <a:solidFill>
                  <a:srgbClr val="004BD3"/>
                </a:solidFill>
                <a:effectLst/>
                <a:latin typeface="ArialMT"/>
              </a:rPr>
              <a:t>Section 239 of the CA 2006 allows the members to ratify the conduct of a director, that amounts to negligence, default, breach of duty or breach of trust in relation to the company (s. 239(1)). </a:t>
            </a:r>
          </a:p>
          <a:p>
            <a:pPr marL="285750" indent="-285750">
              <a:buFont typeface="Arial" panose="020B0604020202020204" pitchFamily="34" charset="0"/>
              <a:buChar char="•"/>
            </a:pPr>
            <a:r>
              <a:rPr lang="en-GB" sz="1800" dirty="0">
                <a:solidFill>
                  <a:srgbClr val="004BD3"/>
                </a:solidFill>
                <a:effectLst/>
                <a:latin typeface="ArialMT"/>
              </a:rPr>
              <a:t>If the director whose conduct is being voted on is also a member, then his vote will be disregarded, as will those of persons connected to him (s. 239(3) and (4)). </a:t>
            </a:r>
          </a:p>
          <a:p>
            <a:pPr marL="285750" indent="-285750">
              <a:buFont typeface="Arial" panose="020B0604020202020204" pitchFamily="34" charset="0"/>
              <a:buChar char="•"/>
            </a:pPr>
            <a:r>
              <a:rPr lang="en-GB" sz="1800" dirty="0">
                <a:solidFill>
                  <a:srgbClr val="004BD3"/>
                </a:solidFill>
                <a:effectLst/>
                <a:latin typeface="ArialMT"/>
              </a:rPr>
              <a:t>The courts have created several additional requirements, including: </a:t>
            </a:r>
            <a:endParaRPr lang="en-GB" dirty="0">
              <a:solidFill>
                <a:srgbClr val="004BD3"/>
              </a:solidFill>
            </a:endParaRPr>
          </a:p>
          <a:p>
            <a:pPr lvl="3">
              <a:buClr>
                <a:srgbClr val="004BD3"/>
              </a:buClr>
              <a:buSzPct val="100000"/>
            </a:pPr>
            <a:r>
              <a:rPr lang="en-GB" dirty="0">
                <a:solidFill>
                  <a:srgbClr val="004BD3"/>
                </a:solidFill>
                <a:effectLst/>
                <a:latin typeface="ArialMT"/>
              </a:rPr>
              <a:t>the ratification of the members must be informed (</a:t>
            </a:r>
            <a:r>
              <a:rPr lang="en-GB" i="1" dirty="0">
                <a:solidFill>
                  <a:srgbClr val="004BD3"/>
                </a:solidFill>
                <a:effectLst/>
                <a:latin typeface="Arial" panose="020B0604020202020204" pitchFamily="34" charset="0"/>
              </a:rPr>
              <a:t>Knight v Frost </a:t>
            </a:r>
            <a:r>
              <a:rPr lang="en-GB" dirty="0">
                <a:solidFill>
                  <a:srgbClr val="004BD3"/>
                </a:solidFill>
                <a:effectLst/>
                <a:latin typeface="ArialMT"/>
              </a:rPr>
              <a:t>[1999] 1 BCLC 364 (Ch)); and </a:t>
            </a:r>
          </a:p>
          <a:p>
            <a:pPr lvl="3">
              <a:buClr>
                <a:srgbClr val="004BD3"/>
              </a:buClr>
              <a:buSzPct val="100000"/>
            </a:pPr>
            <a:r>
              <a:rPr lang="en-GB" dirty="0">
                <a:solidFill>
                  <a:srgbClr val="004BD3"/>
                </a:solidFill>
                <a:effectLst/>
                <a:latin typeface="ArialMT"/>
              </a:rPr>
              <a:t>the decision to ratify</a:t>
            </a:r>
            <a:r>
              <a:rPr lang="en-GB" dirty="0">
                <a:solidFill>
                  <a:srgbClr val="004BD3"/>
                </a:solidFill>
                <a:latin typeface="ArialMT"/>
              </a:rPr>
              <a:t> must be ‘honest, bona fide and in the best interest of the company’ (</a:t>
            </a:r>
            <a:r>
              <a:rPr lang="en-GB" i="1" dirty="0">
                <a:solidFill>
                  <a:srgbClr val="004BD3"/>
                </a:solidFill>
                <a:latin typeface="Arial" panose="020B0604020202020204" pitchFamily="34" charset="0"/>
              </a:rPr>
              <a:t>Madoff Securities International Ltd v Raven </a:t>
            </a:r>
            <a:r>
              <a:rPr lang="en-GB" dirty="0">
                <a:solidFill>
                  <a:srgbClr val="004BD3"/>
                </a:solidFill>
                <a:latin typeface="ArialMT"/>
              </a:rPr>
              <a:t>[2011]</a:t>
            </a:r>
            <a:endParaRPr lang="en-US" dirty="0"/>
          </a:p>
        </p:txBody>
      </p:sp>
    </p:spTree>
    <p:extLst>
      <p:ext uri="{BB962C8B-B14F-4D97-AF65-F5344CB8AC3E}">
        <p14:creationId xmlns:p14="http://schemas.microsoft.com/office/powerpoint/2010/main" val="3554466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47B6-A8B5-1EF7-F17D-964AAA9BF260}"/>
              </a:ext>
            </a:extLst>
          </p:cNvPr>
          <p:cNvSpPr>
            <a:spLocks noGrp="1"/>
          </p:cNvSpPr>
          <p:nvPr>
            <p:ph type="title"/>
          </p:nvPr>
        </p:nvSpPr>
        <p:spPr/>
        <p:txBody>
          <a:bodyPr/>
          <a:lstStyle/>
          <a:p>
            <a:r>
              <a:rPr lang="en-GB" sz="3200" b="1" dirty="0">
                <a:effectLst/>
                <a:latin typeface="ArialMT"/>
              </a:rPr>
              <a:t>Avoiding liability </a:t>
            </a:r>
            <a:endParaRPr lang="en-US" sz="3200" b="1" dirty="0"/>
          </a:p>
        </p:txBody>
      </p:sp>
      <p:sp>
        <p:nvSpPr>
          <p:cNvPr id="3" name="Content Placeholder 2">
            <a:extLst>
              <a:ext uri="{FF2B5EF4-FFF2-40B4-BE49-F238E27FC236}">
                <a16:creationId xmlns:a16="http://schemas.microsoft.com/office/drawing/2014/main" id="{EDEFF466-884B-9DF6-7F1B-4DAE2CEE91FA}"/>
              </a:ext>
            </a:extLst>
          </p:cNvPr>
          <p:cNvSpPr>
            <a:spLocks noGrp="1"/>
          </p:cNvSpPr>
          <p:nvPr>
            <p:ph idx="1"/>
          </p:nvPr>
        </p:nvSpPr>
        <p:spPr/>
        <p:txBody>
          <a:bodyPr/>
          <a:lstStyle/>
          <a:p>
            <a:r>
              <a:rPr lang="en-GB" sz="1800" b="1" dirty="0">
                <a:solidFill>
                  <a:srgbClr val="FF9057"/>
                </a:solidFill>
                <a:effectLst/>
                <a:latin typeface="ArialMT"/>
              </a:rPr>
              <a:t>Relief from the court</a:t>
            </a:r>
          </a:p>
          <a:p>
            <a:pPr marL="285750" indent="-285750">
              <a:buFont typeface="Arial" panose="020B0604020202020204" pitchFamily="34" charset="0"/>
              <a:buChar char="•"/>
            </a:pPr>
            <a:r>
              <a:rPr lang="en-GB" sz="1800" dirty="0">
                <a:solidFill>
                  <a:srgbClr val="004BD3"/>
                </a:solidFill>
                <a:effectLst/>
                <a:latin typeface="ArialMT"/>
              </a:rPr>
              <a:t>Where an officer or auditor of the company has been held liable for negligence, default, breach of duty or breach of trust, then the court may relieve him of liability (in whole or in part) if it appears to the court that he acted honestly and reasonably, and that having regard to all the circumstances of the case, he ought fairly to be excused. (s.1157(1) CA 2006)</a:t>
            </a:r>
          </a:p>
          <a:p>
            <a:pPr marL="285750" indent="-285750">
              <a:buFont typeface="Arial" panose="020B0604020202020204" pitchFamily="34" charset="0"/>
              <a:buChar char="•"/>
            </a:pPr>
            <a:r>
              <a:rPr lang="en-GB" sz="1800" dirty="0">
                <a:solidFill>
                  <a:srgbClr val="004BD3"/>
                </a:solidFill>
                <a:effectLst/>
                <a:latin typeface="ArialMT"/>
              </a:rPr>
              <a:t>The courts have stated that relief from liability cannot be granted where the director was completely inactive (</a:t>
            </a:r>
            <a:r>
              <a:rPr lang="en-GB" sz="1800" i="1" dirty="0">
                <a:solidFill>
                  <a:srgbClr val="004BD3"/>
                </a:solidFill>
                <a:effectLst/>
                <a:latin typeface="Arial" panose="020B0604020202020204" pitchFamily="34" charset="0"/>
              </a:rPr>
              <a:t>Lexi Holdings plc v </a:t>
            </a:r>
            <a:r>
              <a:rPr lang="en-GB" sz="1800" i="1" dirty="0" err="1">
                <a:solidFill>
                  <a:srgbClr val="004BD3"/>
                </a:solidFill>
                <a:effectLst/>
                <a:latin typeface="Arial" panose="020B0604020202020204" pitchFamily="34" charset="0"/>
              </a:rPr>
              <a:t>Luqman</a:t>
            </a:r>
            <a:r>
              <a:rPr lang="en-GB" sz="1800" i="1" dirty="0">
                <a:solidFill>
                  <a:srgbClr val="004BD3"/>
                </a:solidFill>
                <a:effectLst/>
                <a:latin typeface="Arial" panose="020B0604020202020204" pitchFamily="34" charset="0"/>
              </a:rPr>
              <a:t> </a:t>
            </a:r>
            <a:r>
              <a:rPr lang="en-GB" sz="1800" dirty="0">
                <a:solidFill>
                  <a:srgbClr val="004BD3"/>
                </a:solidFill>
                <a:effectLst/>
                <a:latin typeface="ArialMT"/>
              </a:rPr>
              <a:t>[2007] or where the director is liable for wrongful trading (</a:t>
            </a:r>
            <a:r>
              <a:rPr lang="en-GB" sz="1800" i="1" dirty="0">
                <a:solidFill>
                  <a:srgbClr val="004BD3"/>
                </a:solidFill>
                <a:effectLst/>
                <a:latin typeface="Arial" panose="020B0604020202020204" pitchFamily="34" charset="0"/>
              </a:rPr>
              <a:t>Re Produce Marketing Consortium Ltd </a:t>
            </a:r>
            <a:r>
              <a:rPr lang="en-GB" sz="1800" dirty="0">
                <a:solidFill>
                  <a:srgbClr val="004BD3"/>
                </a:solidFill>
                <a:effectLst/>
                <a:latin typeface="ArialMT"/>
              </a:rPr>
              <a:t>[1989]</a:t>
            </a:r>
            <a:endParaRPr lang="en-US" dirty="0">
              <a:solidFill>
                <a:srgbClr val="004BD3"/>
              </a:solidFill>
            </a:endParaRPr>
          </a:p>
        </p:txBody>
      </p:sp>
    </p:spTree>
    <p:extLst>
      <p:ext uri="{BB962C8B-B14F-4D97-AF65-F5344CB8AC3E}">
        <p14:creationId xmlns:p14="http://schemas.microsoft.com/office/powerpoint/2010/main" val="3967854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6F40-267C-A3BC-DCEB-16F6836B4A61}"/>
              </a:ext>
            </a:extLst>
          </p:cNvPr>
          <p:cNvSpPr>
            <a:spLocks noGrp="1"/>
          </p:cNvSpPr>
          <p:nvPr>
            <p:ph type="title"/>
          </p:nvPr>
        </p:nvSpPr>
        <p:spPr/>
        <p:txBody>
          <a:bodyPr/>
          <a:lstStyle/>
          <a:p>
            <a:r>
              <a:rPr lang="en-GB" sz="2800" b="1" dirty="0">
                <a:effectLst/>
                <a:latin typeface="ArialMT"/>
              </a:rPr>
              <a:t>Transactions requiring member approval </a:t>
            </a:r>
            <a:endParaRPr lang="en-US" b="1" dirty="0"/>
          </a:p>
        </p:txBody>
      </p:sp>
      <p:sp>
        <p:nvSpPr>
          <p:cNvPr id="3" name="Content Placeholder 2">
            <a:extLst>
              <a:ext uri="{FF2B5EF4-FFF2-40B4-BE49-F238E27FC236}">
                <a16:creationId xmlns:a16="http://schemas.microsoft.com/office/drawing/2014/main" id="{13838323-5674-385C-AF30-E8A67091647A}"/>
              </a:ext>
            </a:extLst>
          </p:cNvPr>
          <p:cNvSpPr>
            <a:spLocks noGrp="1"/>
          </p:cNvSpPr>
          <p:nvPr>
            <p:ph idx="1"/>
          </p:nvPr>
        </p:nvSpPr>
        <p:spPr/>
        <p:txBody>
          <a:bodyPr/>
          <a:lstStyle/>
          <a:p>
            <a:pPr marL="285750" indent="-285750">
              <a:buFont typeface="Arial" panose="020B0604020202020204" pitchFamily="34" charset="0"/>
              <a:buChar char="•"/>
            </a:pPr>
            <a:r>
              <a:rPr lang="en-GB" dirty="0">
                <a:solidFill>
                  <a:srgbClr val="004BD3"/>
                </a:solidFill>
                <a:latin typeface="ArialMT"/>
              </a:rPr>
              <a:t>C</a:t>
            </a:r>
            <a:r>
              <a:rPr lang="en-GB" dirty="0">
                <a:solidFill>
                  <a:srgbClr val="004BD3"/>
                </a:solidFill>
                <a:effectLst/>
                <a:latin typeface="ArialMT"/>
              </a:rPr>
              <a:t>ertain transactions involving directors as potentially giving rise to significant conflicts of interest, namely: </a:t>
            </a:r>
            <a:endParaRPr lang="en-GB" dirty="0">
              <a:solidFill>
                <a:srgbClr val="004BD3"/>
              </a:solidFill>
              <a:effectLst/>
            </a:endParaRPr>
          </a:p>
          <a:p>
            <a:pPr marL="742950" lvl="1" indent="-285750">
              <a:buSzPct val="100000"/>
              <a:buFont typeface="Arial" panose="020B0604020202020204" pitchFamily="34" charset="0"/>
              <a:buChar char="•"/>
            </a:pPr>
            <a:r>
              <a:rPr lang="en-GB" dirty="0">
                <a:solidFill>
                  <a:srgbClr val="004BD3"/>
                </a:solidFill>
                <a:effectLst/>
                <a:latin typeface="ArialMT"/>
              </a:rPr>
              <a:t>long-term service contracts; </a:t>
            </a:r>
          </a:p>
          <a:p>
            <a:pPr marL="742950" lvl="1" indent="-285750">
              <a:buSzPct val="100000"/>
              <a:buFont typeface="Arial" panose="020B0604020202020204" pitchFamily="34" charset="0"/>
              <a:buChar char="•"/>
            </a:pPr>
            <a:r>
              <a:rPr lang="en-GB" dirty="0">
                <a:solidFill>
                  <a:srgbClr val="004BD3"/>
                </a:solidFill>
                <a:effectLst/>
                <a:latin typeface="ArialMT"/>
              </a:rPr>
              <a:t>substantial property transactions; </a:t>
            </a:r>
          </a:p>
          <a:p>
            <a:pPr marL="742950" lvl="1" indent="-285750">
              <a:buSzPct val="100000"/>
              <a:buFont typeface="Arial" panose="020B0604020202020204" pitchFamily="34" charset="0"/>
              <a:buChar char="•"/>
            </a:pPr>
            <a:r>
              <a:rPr lang="en-GB" dirty="0">
                <a:solidFill>
                  <a:srgbClr val="004BD3"/>
                </a:solidFill>
                <a:effectLst/>
                <a:latin typeface="ArialMT"/>
              </a:rPr>
              <a:t>loans, quasi-loans and other credit transactions; and </a:t>
            </a:r>
          </a:p>
          <a:p>
            <a:pPr marL="742950" lvl="1" indent="-285750">
              <a:buSzPct val="100000"/>
              <a:buFont typeface="Arial" panose="020B0604020202020204" pitchFamily="34" charset="0"/>
              <a:buChar char="•"/>
            </a:pPr>
            <a:r>
              <a:rPr lang="en-GB" dirty="0">
                <a:solidFill>
                  <a:srgbClr val="004BD3"/>
                </a:solidFill>
                <a:effectLst/>
                <a:latin typeface="ArialMT"/>
              </a:rPr>
              <a:t>remuneration and payments for loss of office. </a:t>
            </a:r>
            <a:endParaRPr lang="en-GB" dirty="0">
              <a:solidFill>
                <a:srgbClr val="004BD3"/>
              </a:solidFill>
              <a:latin typeface="ArialMT"/>
            </a:endParaRPr>
          </a:p>
          <a:p>
            <a:pPr marL="457200" lvl="1" indent="0" algn="r">
              <a:buNone/>
            </a:pPr>
            <a:r>
              <a:rPr lang="en-GB" dirty="0">
                <a:solidFill>
                  <a:srgbClr val="004BD3"/>
                </a:solidFill>
                <a:effectLst/>
                <a:latin typeface="ArialMT"/>
              </a:rPr>
              <a:t>(Part 10, Ch 4, CA 2006)</a:t>
            </a:r>
            <a:endParaRPr lang="en-US" dirty="0">
              <a:solidFill>
                <a:srgbClr val="004BD3"/>
              </a:solidFill>
            </a:endParaRPr>
          </a:p>
          <a:p>
            <a:pPr marL="742950" lvl="1" indent="-285750">
              <a:buFont typeface="Arial" panose="020B0604020202020204" pitchFamily="34" charset="0"/>
              <a:buChar char="•"/>
            </a:pPr>
            <a:endParaRPr lang="en-GB" dirty="0">
              <a:solidFill>
                <a:srgbClr val="004BD3"/>
              </a:solidFill>
              <a:effectLst/>
              <a:latin typeface="ArialMT"/>
            </a:endParaRPr>
          </a:p>
          <a:p>
            <a:pPr marL="526955" indent="-285750">
              <a:buFont typeface="Arial" panose="020B0604020202020204" pitchFamily="34" charset="0"/>
              <a:buChar char="•"/>
            </a:pPr>
            <a:r>
              <a:rPr lang="en-GB" dirty="0">
                <a:solidFill>
                  <a:srgbClr val="004BD3"/>
                </a:solidFill>
                <a:effectLst/>
                <a:latin typeface="ArialMT"/>
              </a:rPr>
              <a:t>Compliance with the general duties alone will be insufficient in relation to such transactions and the transaction in question will need to be approved by the members (s. 180(3)). </a:t>
            </a:r>
          </a:p>
          <a:p>
            <a:pPr marL="526955" indent="-285750">
              <a:buFont typeface="Arial" panose="020B0604020202020204" pitchFamily="34" charset="0"/>
              <a:buChar char="•"/>
            </a:pPr>
            <a:r>
              <a:rPr lang="en-GB" dirty="0">
                <a:solidFill>
                  <a:srgbClr val="004BD3"/>
                </a:solidFill>
                <a:effectLst/>
                <a:latin typeface="ArialMT"/>
              </a:rPr>
              <a:t>Approval takes the form of a resolution of the members, which will be an ordinary resolution, unless the articles require a higher majority (s. 281(3)). </a:t>
            </a:r>
          </a:p>
          <a:p>
            <a:pPr marL="742950" lvl="1" indent="-285750">
              <a:buFont typeface="Arial" panose="020B0604020202020204" pitchFamily="34" charset="0"/>
              <a:buChar char="•"/>
            </a:pPr>
            <a:endParaRPr lang="en-GB" dirty="0">
              <a:solidFill>
                <a:srgbClr val="004BD3"/>
              </a:solidFill>
              <a:latin typeface="ArialMT"/>
            </a:endParaRPr>
          </a:p>
        </p:txBody>
      </p:sp>
    </p:spTree>
    <p:extLst>
      <p:ext uri="{BB962C8B-B14F-4D97-AF65-F5344CB8AC3E}">
        <p14:creationId xmlns:p14="http://schemas.microsoft.com/office/powerpoint/2010/main" val="4030171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2256655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3869-7B81-CA19-676B-73FBF04CA5A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F412333E-3BC3-FFD8-2866-DB99983CCF61}"/>
              </a:ext>
            </a:extLst>
          </p:cNvPr>
          <p:cNvSpPr>
            <a:spLocks noGrp="1"/>
          </p:cNvSpPr>
          <p:nvPr>
            <p:ph idx="1"/>
          </p:nvPr>
        </p:nvSpPr>
        <p:spPr>
          <a:xfrm>
            <a:off x="431799" y="1452968"/>
            <a:ext cx="11484897" cy="4751387"/>
          </a:xfrm>
        </p:spPr>
        <p:txBody>
          <a:bodyPr/>
          <a:lstStyle/>
          <a:p>
            <a:r>
              <a:rPr lang="en-GB" sz="1600" dirty="0">
                <a:solidFill>
                  <a:srgbClr val="004BD3"/>
                </a:solidFill>
                <a:effectLst/>
                <a:latin typeface="ArialMT"/>
              </a:rPr>
              <a:t>Saul, Thomas and Benjamin have run a successful business in partnership together for the past five years. They decide to incorporate the business and a new company, STB Ltd (STB), is created. Saul, Thomas and Benjamin become directors and are each issued 3,000 shares in the company. </a:t>
            </a:r>
            <a:endParaRPr lang="en-GB" sz="1600" dirty="0">
              <a:solidFill>
                <a:srgbClr val="004BD3"/>
              </a:solidFill>
            </a:endParaRPr>
          </a:p>
          <a:p>
            <a:r>
              <a:rPr lang="en-GB" sz="1600" dirty="0">
                <a:solidFill>
                  <a:srgbClr val="004BD3"/>
                </a:solidFill>
                <a:effectLst/>
                <a:latin typeface="ArialMT"/>
              </a:rPr>
              <a:t>STB adopts the Model Articles, but adds several provisions stating that (</a:t>
            </a:r>
            <a:r>
              <a:rPr lang="en-GB" sz="1600" dirty="0" err="1">
                <a:solidFill>
                  <a:srgbClr val="004BD3"/>
                </a:solidFill>
                <a:effectLst/>
                <a:latin typeface="ArialMT"/>
              </a:rPr>
              <a:t>i</a:t>
            </a:r>
            <a:r>
              <a:rPr lang="en-GB" sz="1600" dirty="0">
                <a:solidFill>
                  <a:srgbClr val="004BD3"/>
                </a:solidFill>
                <a:effectLst/>
                <a:latin typeface="ArialMT"/>
              </a:rPr>
              <a:t>) no director can be removed without their prior consent, (ii) each director is to receive a salary of £150,000 per year, and (iii) the company cannot enter into contracts worth £10,000 or more, unless first approved by a resolution of the company. </a:t>
            </a:r>
            <a:endParaRPr lang="en-GB" sz="1600" dirty="0">
              <a:solidFill>
                <a:srgbClr val="004BD3"/>
              </a:solidFill>
            </a:endParaRPr>
          </a:p>
          <a:p>
            <a:r>
              <a:rPr lang="en-GB" sz="1600" dirty="0">
                <a:solidFill>
                  <a:srgbClr val="004BD3"/>
                </a:solidFill>
                <a:effectLst/>
                <a:latin typeface="ArialMT"/>
              </a:rPr>
              <a:t>The company has been trading successfully. No dividends have been paid as all the profits were retained by the company, with the directors drawing only their salaries of £150,000 each year. </a:t>
            </a:r>
            <a:endParaRPr lang="en-GB" sz="1600" dirty="0">
              <a:solidFill>
                <a:srgbClr val="004BD3"/>
              </a:solidFill>
            </a:endParaRPr>
          </a:p>
          <a:p>
            <a:r>
              <a:rPr lang="en-GB" sz="1600" dirty="0">
                <a:solidFill>
                  <a:srgbClr val="004BD3"/>
                </a:solidFill>
                <a:effectLst/>
                <a:latin typeface="ArialMT"/>
              </a:rPr>
              <a:t>Earlier this year, Benjamin had an argument with Thomas and Saul over the future of the company. Following this argument, Thomas and Saul made all the business decisions in advance and outvoted Benjamin at all of the directors’ meetings. Benjamin initially complained but has now lost interest and ceased attending meetings. Recently, Thomas and Saul have voted to remove Benjamin as a director at a general meeting, and have also voted to distribute the company’s profits by increasing the directors’ salaries to £300,000 per annum. </a:t>
            </a:r>
            <a:endParaRPr lang="en-GB" sz="1600" dirty="0">
              <a:solidFill>
                <a:srgbClr val="004BD3"/>
              </a:solidFill>
            </a:endParaRPr>
          </a:p>
          <a:p>
            <a:r>
              <a:rPr lang="en-GB" sz="1600" dirty="0">
                <a:solidFill>
                  <a:srgbClr val="004BD3"/>
                </a:solidFill>
                <a:effectLst/>
                <a:latin typeface="ArialMT"/>
              </a:rPr>
              <a:t>STB has recently invited tenders from several suppliers as part of an exercise to select a new catering company. Benjamin recalls that during the tender process, Thomas accepted a gym membership as a gift from Sand Dune Ltd (Sand Dune), a supplier of catering services. Benjamin has learned that, following the tender process, Thomas signed a contract worth £10,000 purportedly on STB’s behalf with Sand Dune. Thomas is a majority shareholder in Sand Dune, but he did not disclose this to the other directors. </a:t>
            </a:r>
            <a:endParaRPr lang="en-GB" sz="1600" dirty="0">
              <a:solidFill>
                <a:srgbClr val="004BD3"/>
              </a:solidFill>
            </a:endParaRPr>
          </a:p>
          <a:p>
            <a:endParaRPr lang="en-GB" sz="1800" dirty="0">
              <a:effectLst/>
              <a:latin typeface="ArialMT"/>
            </a:endParaRPr>
          </a:p>
          <a:p>
            <a:endParaRPr lang="en-GB" dirty="0">
              <a:effectLst/>
            </a:endParaRPr>
          </a:p>
          <a:p>
            <a:endParaRPr lang="en-US" dirty="0"/>
          </a:p>
        </p:txBody>
      </p:sp>
    </p:spTree>
    <p:extLst>
      <p:ext uri="{BB962C8B-B14F-4D97-AF65-F5344CB8AC3E}">
        <p14:creationId xmlns:p14="http://schemas.microsoft.com/office/powerpoint/2010/main" val="137284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DF8-EC86-5C59-469D-80415BE23D7C}"/>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02993861-9D32-CB83-653D-D16F8182FA10}"/>
              </a:ext>
            </a:extLst>
          </p:cNvPr>
          <p:cNvSpPr>
            <a:spLocks noGrp="1"/>
          </p:cNvSpPr>
          <p:nvPr>
            <p:ph idx="1"/>
          </p:nvPr>
        </p:nvSpPr>
        <p:spPr/>
        <p:txBody>
          <a:bodyPr/>
          <a:lstStyle/>
          <a:p>
            <a:r>
              <a:rPr lang="en-GB" sz="2400" dirty="0">
                <a:solidFill>
                  <a:srgbClr val="004BD3"/>
                </a:solidFill>
                <a:effectLst/>
                <a:latin typeface="ArialMT"/>
              </a:rPr>
              <a:t>(a) Discuss whether the directors of STB have </a:t>
            </a:r>
            <a:r>
              <a:rPr lang="en-GB" sz="2400" dirty="0">
                <a:solidFill>
                  <a:srgbClr val="FF9057"/>
                </a:solidFill>
                <a:effectLst/>
                <a:latin typeface="ArialMT"/>
              </a:rPr>
              <a:t>breached</a:t>
            </a:r>
            <a:r>
              <a:rPr lang="en-GB" sz="2400" dirty="0">
                <a:solidFill>
                  <a:srgbClr val="004BD3"/>
                </a:solidFill>
                <a:effectLst/>
                <a:latin typeface="ArialMT"/>
              </a:rPr>
              <a:t> any of their </a:t>
            </a:r>
            <a:r>
              <a:rPr lang="en-GB" sz="2400" u="sng" dirty="0">
                <a:solidFill>
                  <a:srgbClr val="004BD3"/>
                </a:solidFill>
                <a:effectLst/>
                <a:latin typeface="ArialMT"/>
              </a:rPr>
              <a:t>general duties</a:t>
            </a:r>
            <a:r>
              <a:rPr lang="en-GB" sz="2400" dirty="0">
                <a:solidFill>
                  <a:srgbClr val="004BD3"/>
                </a:solidFill>
                <a:effectLst/>
                <a:latin typeface="ArialMT"/>
              </a:rPr>
              <a:t>, and the </a:t>
            </a:r>
            <a:r>
              <a:rPr lang="en-GB" sz="2400" dirty="0">
                <a:solidFill>
                  <a:srgbClr val="FF9057"/>
                </a:solidFill>
                <a:effectLst/>
                <a:latin typeface="ArialMT"/>
              </a:rPr>
              <a:t>consequences </a:t>
            </a:r>
            <a:r>
              <a:rPr lang="en-GB" sz="2400" dirty="0">
                <a:solidFill>
                  <a:srgbClr val="004BD3"/>
                </a:solidFill>
                <a:effectLst/>
                <a:latin typeface="ArialMT"/>
              </a:rPr>
              <a:t>of any breaches. (10 marks) </a:t>
            </a:r>
          </a:p>
          <a:p>
            <a:r>
              <a:rPr lang="en-GB" sz="2400" dirty="0">
                <a:solidFill>
                  <a:srgbClr val="004BD3"/>
                </a:solidFill>
                <a:effectLst/>
                <a:latin typeface="ArialMT"/>
              </a:rPr>
              <a:t>(b)  Discuss whether STB has been run in a manner that is unfairly prejudicial, or whether any conduct has taken place that would justify winding up the company. (15 marks)</a:t>
            </a:r>
          </a:p>
          <a:p>
            <a:pPr algn="r"/>
            <a:r>
              <a:rPr lang="en-GB" sz="2400" dirty="0">
                <a:solidFill>
                  <a:srgbClr val="004BD3"/>
                </a:solidFill>
                <a:latin typeface="ArialMT"/>
              </a:rPr>
              <a:t>Q8, Jun22</a:t>
            </a:r>
            <a:endParaRPr lang="en-GB" sz="2400" dirty="0">
              <a:solidFill>
                <a:srgbClr val="004BD3"/>
              </a:solidFill>
              <a:effectLst/>
              <a:latin typeface="ArialMT"/>
            </a:endParaRPr>
          </a:p>
          <a:p>
            <a:pPr algn="r"/>
            <a:endParaRPr lang="en-GB" dirty="0">
              <a:effectLst/>
            </a:endParaRPr>
          </a:p>
          <a:p>
            <a:endParaRPr lang="en-US" dirty="0"/>
          </a:p>
        </p:txBody>
      </p:sp>
    </p:spTree>
    <p:extLst>
      <p:ext uri="{BB962C8B-B14F-4D97-AF65-F5344CB8AC3E}">
        <p14:creationId xmlns:p14="http://schemas.microsoft.com/office/powerpoint/2010/main" val="228696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9FD-9119-3883-C2B7-88394C492CC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33471F31-5404-4294-7F7A-8D2DA621BA35}"/>
              </a:ext>
            </a:extLst>
          </p:cNvPr>
          <p:cNvSpPr>
            <a:spLocks noGrp="1"/>
          </p:cNvSpPr>
          <p:nvPr>
            <p:ph idx="1"/>
          </p:nvPr>
        </p:nvSpPr>
        <p:spPr/>
        <p:txBody>
          <a:bodyPr/>
          <a:lstStyle/>
          <a:p>
            <a:r>
              <a:rPr lang="en-GB" sz="1800" dirty="0">
                <a:solidFill>
                  <a:srgbClr val="004BD3"/>
                </a:solidFill>
                <a:effectLst/>
                <a:latin typeface="Arial" panose="020B0604020202020204" pitchFamily="34" charset="0"/>
              </a:rPr>
              <a:t>The breaches of their duties by Thomas and Benjamin  and the consequences are as follows:</a:t>
            </a:r>
          </a:p>
          <a:p>
            <a:r>
              <a:rPr lang="en-GB" sz="1800" b="1" dirty="0">
                <a:solidFill>
                  <a:srgbClr val="004BD3"/>
                </a:solidFill>
                <a:effectLst/>
                <a:latin typeface="Arial" panose="020B0604020202020204" pitchFamily="34" charset="0"/>
              </a:rPr>
              <a:t>Thomas </a:t>
            </a:r>
          </a:p>
          <a:p>
            <a:r>
              <a:rPr lang="en-GB" b="1" dirty="0">
                <a:solidFill>
                  <a:srgbClr val="004BD3"/>
                </a:solidFill>
                <a:latin typeface="Arial" panose="020B0604020202020204" pitchFamily="34" charset="0"/>
              </a:rPr>
              <a:t>S.176 </a:t>
            </a:r>
            <a:r>
              <a:rPr lang="en-GB" sz="1800" b="1" dirty="0">
                <a:solidFill>
                  <a:srgbClr val="004BD3"/>
                </a:solidFill>
                <a:effectLst/>
                <a:latin typeface="ArialMT"/>
              </a:rPr>
              <a:t>not to accept third party benefits</a:t>
            </a:r>
            <a:endParaRPr lang="en-GB" b="1" dirty="0">
              <a:solidFill>
                <a:srgbClr val="004BD3"/>
              </a:solidFill>
              <a:effectLst/>
            </a:endParaRPr>
          </a:p>
          <a:p>
            <a:r>
              <a:rPr lang="en-GB" sz="1800" dirty="0">
                <a:solidFill>
                  <a:srgbClr val="004BD3"/>
                </a:solidFill>
                <a:effectLst/>
                <a:latin typeface="ArialMT"/>
              </a:rPr>
              <a:t>In accepting the gym membership from Sand Dune, Thomas has breached the duty in s.176 not to accept third party benefits. It does not matter that the benefit is not paid in cash and bad faith is not required; in accepting the gift, Thomas has breached this duty. </a:t>
            </a:r>
          </a:p>
          <a:p>
            <a:r>
              <a:rPr lang="en-GB" sz="1800" dirty="0">
                <a:solidFill>
                  <a:srgbClr val="004BD3"/>
                </a:solidFill>
                <a:effectLst/>
                <a:latin typeface="ArialMT"/>
              </a:rPr>
              <a:t>The company can therefore recover the benefit from Thomas or claim damages from Thomas or Sand Dune (</a:t>
            </a:r>
            <a:r>
              <a:rPr lang="en-GB" sz="1800" i="1" dirty="0" err="1">
                <a:solidFill>
                  <a:srgbClr val="004BD3"/>
                </a:solidFill>
                <a:effectLst/>
                <a:latin typeface="Arial" panose="020B0604020202020204" pitchFamily="34" charset="0"/>
              </a:rPr>
              <a:t>Mahesan</a:t>
            </a:r>
            <a:r>
              <a:rPr lang="en-GB" sz="1800" dirty="0">
                <a:solidFill>
                  <a:srgbClr val="004BD3"/>
                </a:solidFill>
                <a:effectLst/>
                <a:latin typeface="ArialMT"/>
              </a:rPr>
              <a:t>). Thomas could be summarily dismissed (</a:t>
            </a:r>
            <a:r>
              <a:rPr lang="en-GB" sz="1800" i="1" dirty="0">
                <a:solidFill>
                  <a:srgbClr val="004BD3"/>
                </a:solidFill>
                <a:effectLst/>
                <a:latin typeface="Arial" panose="020B0604020202020204" pitchFamily="34" charset="0"/>
              </a:rPr>
              <a:t>Boston Deep Sea Fishing Co v Ansell</a:t>
            </a:r>
            <a:r>
              <a:rPr lang="en-GB" sz="1800" dirty="0">
                <a:solidFill>
                  <a:srgbClr val="004BD3"/>
                </a:solidFill>
                <a:effectLst/>
                <a:latin typeface="ArialMT"/>
              </a:rPr>
              <a:t>). </a:t>
            </a:r>
          </a:p>
          <a:p>
            <a:r>
              <a:rPr lang="en-GB" sz="1800" dirty="0">
                <a:solidFill>
                  <a:srgbClr val="004BD3"/>
                </a:solidFill>
                <a:effectLst/>
                <a:latin typeface="ArialMT"/>
              </a:rPr>
              <a:t>If the benefit amounts to a bribe, a criminal offence may have been committed (s.2 Bribery Act 2010). </a:t>
            </a:r>
            <a:endParaRPr lang="en-GB" dirty="0">
              <a:solidFill>
                <a:srgbClr val="004BD3"/>
              </a:solidFill>
              <a:effectLst/>
            </a:endParaRPr>
          </a:p>
          <a:p>
            <a:endParaRPr lang="en-US" dirty="0"/>
          </a:p>
        </p:txBody>
      </p:sp>
      <p:pic>
        <p:nvPicPr>
          <p:cNvPr id="4" name="Graphic 3" descr="Tick with solid fill">
            <a:extLst>
              <a:ext uri="{FF2B5EF4-FFF2-40B4-BE49-F238E27FC236}">
                <a16:creationId xmlns:a16="http://schemas.microsoft.com/office/drawing/2014/main" id="{DD7403D3-A1AC-A00E-927A-F05F65D2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4973" y="3491291"/>
            <a:ext cx="342900" cy="342900"/>
          </a:xfrm>
          <a:prstGeom prst="rect">
            <a:avLst/>
          </a:prstGeom>
        </p:spPr>
      </p:pic>
      <p:pic>
        <p:nvPicPr>
          <p:cNvPr id="5" name="Graphic 4" descr="Tick with solid fill">
            <a:extLst>
              <a:ext uri="{FF2B5EF4-FFF2-40B4-BE49-F238E27FC236}">
                <a16:creationId xmlns:a16="http://schemas.microsoft.com/office/drawing/2014/main" id="{ECBB67CE-0B9D-551B-87A7-9A29745DB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6328" y="4858728"/>
            <a:ext cx="342900" cy="342900"/>
          </a:xfrm>
          <a:prstGeom prst="rect">
            <a:avLst/>
          </a:prstGeom>
        </p:spPr>
      </p:pic>
      <p:pic>
        <p:nvPicPr>
          <p:cNvPr id="6" name="Graphic 5" descr="Tick with solid fill">
            <a:extLst>
              <a:ext uri="{FF2B5EF4-FFF2-40B4-BE49-F238E27FC236}">
                <a16:creationId xmlns:a16="http://schemas.microsoft.com/office/drawing/2014/main" id="{4F166F80-8112-FE0C-857B-CB91644D6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7348" y="4291391"/>
            <a:ext cx="342900" cy="342900"/>
          </a:xfrm>
          <a:prstGeom prst="rect">
            <a:avLst/>
          </a:prstGeom>
        </p:spPr>
      </p:pic>
    </p:spTree>
    <p:extLst>
      <p:ext uri="{BB962C8B-B14F-4D97-AF65-F5344CB8AC3E}">
        <p14:creationId xmlns:p14="http://schemas.microsoft.com/office/powerpoint/2010/main" val="1351235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9FD-9119-3883-C2B7-88394C492CC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33471F31-5404-4294-7F7A-8D2DA621BA35}"/>
              </a:ext>
            </a:extLst>
          </p:cNvPr>
          <p:cNvSpPr>
            <a:spLocks noGrp="1"/>
          </p:cNvSpPr>
          <p:nvPr>
            <p:ph idx="1"/>
          </p:nvPr>
        </p:nvSpPr>
        <p:spPr/>
        <p:txBody>
          <a:bodyPr/>
          <a:lstStyle/>
          <a:p>
            <a:r>
              <a:rPr lang="en-GB" b="1" dirty="0">
                <a:solidFill>
                  <a:srgbClr val="004BD3"/>
                </a:solidFill>
                <a:latin typeface="Arial" panose="020B0604020202020204" pitchFamily="34" charset="0"/>
              </a:rPr>
              <a:t>S 177 </a:t>
            </a:r>
            <a:r>
              <a:rPr lang="en-GB" b="1" dirty="0">
                <a:solidFill>
                  <a:srgbClr val="004BD3"/>
                </a:solidFill>
                <a:latin typeface="ArialMT"/>
              </a:rPr>
              <a:t>- T</a:t>
            </a:r>
            <a:r>
              <a:rPr lang="en-GB" sz="1800" b="1" dirty="0">
                <a:solidFill>
                  <a:srgbClr val="004BD3"/>
                </a:solidFill>
                <a:effectLst/>
                <a:latin typeface="ArialMT"/>
              </a:rPr>
              <a:t>o declare an interest in a proposed transaction with the company</a:t>
            </a:r>
            <a:endParaRPr lang="en-GB" b="1" dirty="0">
              <a:solidFill>
                <a:srgbClr val="004BD3"/>
              </a:solidFill>
              <a:effectLst/>
            </a:endParaRPr>
          </a:p>
          <a:p>
            <a:r>
              <a:rPr lang="en-GB" sz="1800" dirty="0">
                <a:solidFill>
                  <a:srgbClr val="004BD3"/>
                </a:solidFill>
                <a:effectLst/>
                <a:latin typeface="ArialMT"/>
              </a:rPr>
              <a:t>Because Thomas is a majority shareholder of Sand Dune, he has breached the duty in s.177 to declare an interest in a proposed transaction with the company. There is no indication in the scenario that Thomas disclosed his interest before the contract was signed. </a:t>
            </a:r>
          </a:p>
          <a:p>
            <a:r>
              <a:rPr lang="en-GB" sz="1800" dirty="0">
                <a:solidFill>
                  <a:srgbClr val="004BD3"/>
                </a:solidFill>
                <a:effectLst/>
                <a:latin typeface="ArialMT"/>
              </a:rPr>
              <a:t>He also should not have voted on the Board resolution regarding which tender to accept. </a:t>
            </a:r>
          </a:p>
          <a:p>
            <a:r>
              <a:rPr lang="en-GB" sz="1800" dirty="0">
                <a:solidFill>
                  <a:srgbClr val="004BD3"/>
                </a:solidFill>
                <a:effectLst/>
                <a:latin typeface="ArialMT"/>
              </a:rPr>
              <a:t>A contract made in breach of s.177 is voidable at the company’s instance. </a:t>
            </a:r>
            <a:endParaRPr lang="en-GB" dirty="0">
              <a:solidFill>
                <a:srgbClr val="004BD3"/>
              </a:solidFill>
              <a:effectLst/>
            </a:endParaRPr>
          </a:p>
          <a:p>
            <a:r>
              <a:rPr lang="en-GB" sz="1800" dirty="0">
                <a:solidFill>
                  <a:srgbClr val="004BD3"/>
                </a:solidFill>
                <a:effectLst/>
                <a:latin typeface="ArialMT"/>
              </a:rPr>
              <a:t>If Thomas did not declare his interest, and the transaction has already gone ahead, Thomas may be in breach of s.182(1), which requires him to declare his interest in an existing transaction. Breach of s.182(1) is a criminal offence (s.183). </a:t>
            </a:r>
            <a:endParaRPr lang="en-GB" dirty="0">
              <a:solidFill>
                <a:srgbClr val="004BD3"/>
              </a:solidFill>
              <a:effectLst/>
            </a:endParaRPr>
          </a:p>
          <a:p>
            <a:endParaRPr lang="en-US" dirty="0"/>
          </a:p>
        </p:txBody>
      </p:sp>
      <p:pic>
        <p:nvPicPr>
          <p:cNvPr id="4" name="Graphic 3" descr="Tick with solid fill">
            <a:extLst>
              <a:ext uri="{FF2B5EF4-FFF2-40B4-BE49-F238E27FC236}">
                <a16:creationId xmlns:a16="http://schemas.microsoft.com/office/drawing/2014/main" id="{DD7403D3-A1AC-A00E-927A-F05F65D2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2543" y="4641665"/>
            <a:ext cx="342900" cy="342900"/>
          </a:xfrm>
          <a:prstGeom prst="rect">
            <a:avLst/>
          </a:prstGeom>
        </p:spPr>
      </p:pic>
      <p:pic>
        <p:nvPicPr>
          <p:cNvPr id="5" name="Graphic 4" descr="Tick with solid fill">
            <a:extLst>
              <a:ext uri="{FF2B5EF4-FFF2-40B4-BE49-F238E27FC236}">
                <a16:creationId xmlns:a16="http://schemas.microsoft.com/office/drawing/2014/main" id="{ECBB67CE-0B9D-551B-87A7-9A29745DB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4134" y="3636316"/>
            <a:ext cx="342900" cy="342900"/>
          </a:xfrm>
          <a:prstGeom prst="rect">
            <a:avLst/>
          </a:prstGeom>
        </p:spPr>
      </p:pic>
      <p:pic>
        <p:nvPicPr>
          <p:cNvPr id="6" name="Graphic 5" descr="Tick with solid fill">
            <a:extLst>
              <a:ext uri="{FF2B5EF4-FFF2-40B4-BE49-F238E27FC236}">
                <a16:creationId xmlns:a16="http://schemas.microsoft.com/office/drawing/2014/main" id="{4F166F80-8112-FE0C-857B-CB91644D6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1878" y="3086100"/>
            <a:ext cx="342900" cy="342900"/>
          </a:xfrm>
          <a:prstGeom prst="rect">
            <a:avLst/>
          </a:prstGeom>
        </p:spPr>
      </p:pic>
      <p:pic>
        <p:nvPicPr>
          <p:cNvPr id="7" name="Graphic 6" descr="Tick with solid fill">
            <a:extLst>
              <a:ext uri="{FF2B5EF4-FFF2-40B4-BE49-F238E27FC236}">
                <a16:creationId xmlns:a16="http://schemas.microsoft.com/office/drawing/2014/main" id="{5E603829-5F87-BF18-6FD7-F2242978B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550" y="2677057"/>
            <a:ext cx="342900" cy="342900"/>
          </a:xfrm>
          <a:prstGeom prst="rect">
            <a:avLst/>
          </a:prstGeom>
        </p:spPr>
      </p:pic>
    </p:spTree>
    <p:extLst>
      <p:ext uri="{BB962C8B-B14F-4D97-AF65-F5344CB8AC3E}">
        <p14:creationId xmlns:p14="http://schemas.microsoft.com/office/powerpoint/2010/main" val="4110237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9FD-9119-3883-C2B7-88394C492CC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33471F31-5404-4294-7F7A-8D2DA621BA35}"/>
              </a:ext>
            </a:extLst>
          </p:cNvPr>
          <p:cNvSpPr>
            <a:spLocks noGrp="1"/>
          </p:cNvSpPr>
          <p:nvPr>
            <p:ph idx="1"/>
          </p:nvPr>
        </p:nvSpPr>
        <p:spPr/>
        <p:txBody>
          <a:bodyPr/>
          <a:lstStyle/>
          <a:p>
            <a:r>
              <a:rPr lang="en-GB" b="1" dirty="0">
                <a:solidFill>
                  <a:srgbClr val="004BD3"/>
                </a:solidFill>
                <a:latin typeface="Arial" panose="020B0604020202020204" pitchFamily="34" charset="0"/>
              </a:rPr>
              <a:t>S 171 </a:t>
            </a:r>
            <a:r>
              <a:rPr lang="en-GB" b="1" dirty="0">
                <a:solidFill>
                  <a:srgbClr val="004BD3"/>
                </a:solidFill>
                <a:latin typeface="ArialMT"/>
              </a:rPr>
              <a:t>- T</a:t>
            </a:r>
            <a:r>
              <a:rPr lang="en-GB" sz="1800" b="1" dirty="0">
                <a:solidFill>
                  <a:srgbClr val="004BD3"/>
                </a:solidFill>
                <a:effectLst/>
                <a:latin typeface="ArialMT"/>
              </a:rPr>
              <a:t>o act </a:t>
            </a:r>
            <a:r>
              <a:rPr lang="en-GB" b="1" dirty="0">
                <a:solidFill>
                  <a:srgbClr val="004BD3"/>
                </a:solidFill>
                <a:latin typeface="ArialMT"/>
              </a:rPr>
              <a:t>within his powers</a:t>
            </a:r>
          </a:p>
          <a:p>
            <a:r>
              <a:rPr lang="en-GB" sz="1800" dirty="0">
                <a:solidFill>
                  <a:srgbClr val="004BD3"/>
                </a:solidFill>
                <a:effectLst/>
                <a:latin typeface="ArialMT"/>
              </a:rPr>
              <a:t>If Thomas alone has purported to enter into the contract, this amounts to a breach of the duty under s.171(1)(a) to act within his powers,  in accordance with the company’s constitution. </a:t>
            </a:r>
          </a:p>
          <a:p>
            <a:r>
              <a:rPr lang="en-GB" sz="1800" dirty="0">
                <a:solidFill>
                  <a:srgbClr val="004BD3"/>
                </a:solidFill>
                <a:effectLst/>
                <a:latin typeface="ArialMT"/>
              </a:rPr>
              <a:t>The powers under article 3 of the model articles are bestowed on the directors collectively, </a:t>
            </a:r>
            <a:r>
              <a:rPr lang="en-GB" dirty="0">
                <a:solidFill>
                  <a:srgbClr val="004BD3"/>
                </a:solidFill>
                <a:latin typeface="ArialMT"/>
              </a:rPr>
              <a:t>t</a:t>
            </a:r>
            <a:r>
              <a:rPr lang="en-GB" sz="1800" dirty="0">
                <a:solidFill>
                  <a:srgbClr val="004BD3"/>
                </a:solidFill>
                <a:effectLst/>
                <a:latin typeface="ArialMT"/>
              </a:rPr>
              <a:t>herefore Thomas would still not have authority to sign the contract alone unless it could be shown that he had authority under ss.43 or 44 (the facts do not tell us whether this is the case). </a:t>
            </a:r>
          </a:p>
          <a:p>
            <a:r>
              <a:rPr lang="en-GB" sz="1800" dirty="0">
                <a:solidFill>
                  <a:srgbClr val="004BD3"/>
                </a:solidFill>
                <a:effectLst/>
                <a:latin typeface="ArialMT"/>
              </a:rPr>
              <a:t>If the s. 171 duty has been breached, it does not invalidate the contract with Sand Dune but Thomas may be required to compensate the company for any profits made. </a:t>
            </a:r>
            <a:endParaRPr lang="en-GB" dirty="0">
              <a:solidFill>
                <a:srgbClr val="004BD3"/>
              </a:solidFill>
              <a:effectLst/>
            </a:endParaRPr>
          </a:p>
          <a:p>
            <a:endParaRPr lang="en-US" dirty="0"/>
          </a:p>
        </p:txBody>
      </p:sp>
      <p:pic>
        <p:nvPicPr>
          <p:cNvPr id="5" name="Graphic 4" descr="Tick with solid fill">
            <a:extLst>
              <a:ext uri="{FF2B5EF4-FFF2-40B4-BE49-F238E27FC236}">
                <a16:creationId xmlns:a16="http://schemas.microsoft.com/office/drawing/2014/main" id="{ECBB67CE-0B9D-551B-87A7-9A29745DB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45167" y="3399727"/>
            <a:ext cx="342900" cy="342900"/>
          </a:xfrm>
          <a:prstGeom prst="rect">
            <a:avLst/>
          </a:prstGeom>
        </p:spPr>
      </p:pic>
      <p:pic>
        <p:nvPicPr>
          <p:cNvPr id="6" name="Graphic 5" descr="Tick with solid fill">
            <a:extLst>
              <a:ext uri="{FF2B5EF4-FFF2-40B4-BE49-F238E27FC236}">
                <a16:creationId xmlns:a16="http://schemas.microsoft.com/office/drawing/2014/main" id="{4F166F80-8112-FE0C-857B-CB91644D6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8808" y="4233864"/>
            <a:ext cx="342900" cy="342900"/>
          </a:xfrm>
          <a:prstGeom prst="rect">
            <a:avLst/>
          </a:prstGeom>
        </p:spPr>
      </p:pic>
      <p:pic>
        <p:nvPicPr>
          <p:cNvPr id="7" name="Graphic 6" descr="Tick with solid fill">
            <a:extLst>
              <a:ext uri="{FF2B5EF4-FFF2-40B4-BE49-F238E27FC236}">
                <a16:creationId xmlns:a16="http://schemas.microsoft.com/office/drawing/2014/main" id="{5E603829-5F87-BF18-6FD7-F2242978B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9105" y="2372647"/>
            <a:ext cx="342900" cy="342900"/>
          </a:xfrm>
          <a:prstGeom prst="rect">
            <a:avLst/>
          </a:prstGeom>
        </p:spPr>
      </p:pic>
    </p:spTree>
    <p:extLst>
      <p:ext uri="{BB962C8B-B14F-4D97-AF65-F5344CB8AC3E}">
        <p14:creationId xmlns:p14="http://schemas.microsoft.com/office/powerpoint/2010/main" val="424641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22914" y="-167893"/>
            <a:ext cx="7600951" cy="1279524"/>
          </a:xfrm>
        </p:spPr>
        <p:txBody>
          <a:bodyPr>
            <a:normAutofit/>
          </a:bodyPr>
          <a:lstStyle/>
          <a:p>
            <a:r>
              <a:rPr lang="en-US" b="1" dirty="0">
                <a:solidFill>
                  <a:srgbClr val="004BD2"/>
                </a:solidFill>
              </a:rPr>
              <a:t>Examination Question Matrix</a:t>
            </a:r>
          </a:p>
        </p:txBody>
      </p:sp>
      <p:pic>
        <p:nvPicPr>
          <p:cNvPr id="21" name="Content Placeholder 20" descr="A white grid with black text&#10;&#10;Description automatically generated">
            <a:extLst>
              <a:ext uri="{FF2B5EF4-FFF2-40B4-BE49-F238E27FC236}">
                <a16:creationId xmlns:a16="http://schemas.microsoft.com/office/drawing/2014/main" id="{84748CCC-64BA-43D6-B8CE-3CAA83662E79}"/>
              </a:ext>
            </a:extLst>
          </p:cNvPr>
          <p:cNvPicPr>
            <a:picLocks noGrp="1" noChangeAspect="1"/>
          </p:cNvPicPr>
          <p:nvPr>
            <p:ph idx="1"/>
          </p:nvPr>
        </p:nvPicPr>
        <p:blipFill>
          <a:blip r:embed="rId2"/>
          <a:stretch>
            <a:fillRect/>
          </a:stretch>
        </p:blipFill>
        <p:spPr>
          <a:xfrm>
            <a:off x="1141429" y="1635867"/>
            <a:ext cx="9925467" cy="4751387"/>
          </a:xfrm>
          <a:ln>
            <a:solidFill>
              <a:schemeClr val="tx1"/>
            </a:solidFill>
          </a:ln>
        </p:spPr>
      </p:pic>
      <p:sp>
        <p:nvSpPr>
          <p:cNvPr id="16" name="Rectangle 15">
            <a:extLst>
              <a:ext uri="{FF2B5EF4-FFF2-40B4-BE49-F238E27FC236}">
                <a16:creationId xmlns:a16="http://schemas.microsoft.com/office/drawing/2014/main" id="{3E0F4BA7-3C96-A2AE-C3B3-2828A70B5983}"/>
              </a:ext>
            </a:extLst>
          </p:cNvPr>
          <p:cNvSpPr/>
          <p:nvPr/>
        </p:nvSpPr>
        <p:spPr>
          <a:xfrm>
            <a:off x="1141429" y="4241800"/>
            <a:ext cx="9909142" cy="1358900"/>
          </a:xfrm>
          <a:prstGeom prst="rect">
            <a:avLst/>
          </a:prstGeom>
          <a:noFill/>
          <a:ln w="381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CDFAB72-1742-FBFC-0BD3-375298784F7A}"/>
              </a:ext>
            </a:extLst>
          </p:cNvPr>
          <p:cNvSpPr/>
          <p:nvPr/>
        </p:nvSpPr>
        <p:spPr>
          <a:xfrm>
            <a:off x="1125104" y="5709085"/>
            <a:ext cx="9909142" cy="678169"/>
          </a:xfrm>
          <a:prstGeom prst="rect">
            <a:avLst/>
          </a:prstGeom>
          <a:noFill/>
          <a:ln w="381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5228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2CC4-0511-D6E4-6732-65E4B1CCDF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E0A91-895A-7EBF-F9F7-C496DCD85AD7}"/>
              </a:ext>
            </a:extLst>
          </p:cNvPr>
          <p:cNvSpPr>
            <a:spLocks noGrp="1"/>
          </p:cNvSpPr>
          <p:nvPr>
            <p:ph idx="1"/>
          </p:nvPr>
        </p:nvSpPr>
        <p:spPr/>
        <p:txBody>
          <a:bodyPr/>
          <a:lstStyle/>
          <a:p>
            <a:r>
              <a:rPr lang="en-GB" sz="1800" b="1" dirty="0">
                <a:solidFill>
                  <a:srgbClr val="004BD3"/>
                </a:solidFill>
                <a:effectLst/>
                <a:latin typeface="Arial" panose="020B0604020202020204" pitchFamily="34" charset="0"/>
              </a:rPr>
              <a:t>Benjamin </a:t>
            </a:r>
          </a:p>
          <a:p>
            <a:r>
              <a:rPr lang="en-GB" sz="1800" b="1" dirty="0">
                <a:solidFill>
                  <a:srgbClr val="004BD3"/>
                </a:solidFill>
                <a:effectLst/>
                <a:latin typeface="ArialMT"/>
              </a:rPr>
              <a:t>s.174(1) to exercise reasonable skill, care and diligence</a:t>
            </a:r>
            <a:endParaRPr lang="en-GB" b="1" dirty="0">
              <a:solidFill>
                <a:srgbClr val="004BD3"/>
              </a:solidFill>
              <a:effectLst/>
            </a:endParaRPr>
          </a:p>
          <a:p>
            <a:r>
              <a:rPr lang="en-GB" sz="1800" dirty="0">
                <a:solidFill>
                  <a:srgbClr val="004BD3"/>
                </a:solidFill>
                <a:effectLst/>
                <a:latin typeface="ArialMT"/>
              </a:rPr>
              <a:t>After arguing with the other directors, Benjamin ceases to attend meetings or participate in the running of the company. This could potentially amount to a breach of the duty in s.174(1) to exercise reasonable skill, care and diligence. </a:t>
            </a:r>
          </a:p>
          <a:p>
            <a:r>
              <a:rPr lang="en-GB" sz="1800" dirty="0">
                <a:solidFill>
                  <a:srgbClr val="004BD3"/>
                </a:solidFill>
                <a:effectLst/>
                <a:latin typeface="ArialMT"/>
              </a:rPr>
              <a:t>Section 174(2) sets an objective minimum standard which is the care, skill and diligence which would be exercised by a reasonably diligent person with the general knowledge, skill and experience that may reasonably be expected of a person carrying out the functions of a director. Failure to attend meetings and participate falls short of this standard: </a:t>
            </a:r>
            <a:r>
              <a:rPr lang="en-GB" sz="1800" i="1" dirty="0">
                <a:solidFill>
                  <a:srgbClr val="004BD3"/>
                </a:solidFill>
                <a:effectLst/>
                <a:latin typeface="Arial" panose="020B0604020202020204" pitchFamily="34" charset="0"/>
              </a:rPr>
              <a:t>Dorchester Finance Co v </a:t>
            </a:r>
            <a:r>
              <a:rPr lang="en-GB" sz="1800" i="1" dirty="0" err="1">
                <a:solidFill>
                  <a:srgbClr val="004BD3"/>
                </a:solidFill>
                <a:effectLst/>
                <a:latin typeface="Arial" panose="020B0604020202020204" pitchFamily="34" charset="0"/>
              </a:rPr>
              <a:t>Stebbing</a:t>
            </a:r>
            <a:r>
              <a:rPr lang="en-GB" sz="1800" dirty="0">
                <a:solidFill>
                  <a:srgbClr val="004BD3"/>
                </a:solidFill>
                <a:effectLst/>
                <a:latin typeface="ArialMT"/>
              </a:rPr>
              <a:t>. </a:t>
            </a:r>
          </a:p>
          <a:p>
            <a:r>
              <a:rPr lang="en-GB" sz="1800" dirty="0">
                <a:solidFill>
                  <a:srgbClr val="004BD3"/>
                </a:solidFill>
                <a:effectLst/>
                <a:latin typeface="ArialMT"/>
              </a:rPr>
              <a:t>However the scenario is not as clear cut as this and whether the provision is breached will depend on the extent to which the other directors are excluding Benjamin from management. If Benjamin is in breach of this duty he may be required to compensate the company for any loss it sustains as a result. </a:t>
            </a:r>
            <a:endParaRPr lang="en-GB" dirty="0">
              <a:solidFill>
                <a:srgbClr val="004BD3"/>
              </a:solidFill>
              <a:effectLst/>
            </a:endParaRPr>
          </a:p>
          <a:p>
            <a:endParaRPr lang="en-US" dirty="0"/>
          </a:p>
        </p:txBody>
      </p:sp>
      <p:pic>
        <p:nvPicPr>
          <p:cNvPr id="4" name="Graphic 3" descr="Tick with solid fill">
            <a:extLst>
              <a:ext uri="{FF2B5EF4-FFF2-40B4-BE49-F238E27FC236}">
                <a16:creationId xmlns:a16="http://schemas.microsoft.com/office/drawing/2014/main" id="{428E46E8-9D2B-B68A-15E0-2B33402BDE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4782" y="3086100"/>
            <a:ext cx="342900" cy="342900"/>
          </a:xfrm>
          <a:prstGeom prst="rect">
            <a:avLst/>
          </a:prstGeom>
        </p:spPr>
      </p:pic>
      <p:pic>
        <p:nvPicPr>
          <p:cNvPr id="5" name="Graphic 4" descr="Tick with solid fill">
            <a:extLst>
              <a:ext uri="{FF2B5EF4-FFF2-40B4-BE49-F238E27FC236}">
                <a16:creationId xmlns:a16="http://schemas.microsoft.com/office/drawing/2014/main" id="{6BCC9497-5663-23F1-3B3E-902B7680ED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9350" y="4522016"/>
            <a:ext cx="342900" cy="342900"/>
          </a:xfrm>
          <a:prstGeom prst="rect">
            <a:avLst/>
          </a:prstGeom>
        </p:spPr>
      </p:pic>
      <p:pic>
        <p:nvPicPr>
          <p:cNvPr id="6" name="Graphic 5" descr="Tick with solid fill">
            <a:extLst>
              <a:ext uri="{FF2B5EF4-FFF2-40B4-BE49-F238E27FC236}">
                <a16:creationId xmlns:a16="http://schemas.microsoft.com/office/drawing/2014/main" id="{69BAE5E1-9A7A-FF1D-168F-8FDD13262E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9595" y="5523885"/>
            <a:ext cx="342900" cy="342900"/>
          </a:xfrm>
          <a:prstGeom prst="rect">
            <a:avLst/>
          </a:prstGeom>
        </p:spPr>
      </p:pic>
    </p:spTree>
    <p:extLst>
      <p:ext uri="{BB962C8B-B14F-4D97-AF65-F5344CB8AC3E}">
        <p14:creationId xmlns:p14="http://schemas.microsoft.com/office/powerpoint/2010/main" val="1263244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92583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
        <p:nvSpPr>
          <p:cNvPr id="5" name="Title 4">
            <a:extLst>
              <a:ext uri="{FF2B5EF4-FFF2-40B4-BE49-F238E27FC236}">
                <a16:creationId xmlns:a16="http://schemas.microsoft.com/office/drawing/2014/main" id="{F12121CF-1636-418F-D696-F99C127D9F00}"/>
              </a:ext>
            </a:extLst>
          </p:cNvPr>
          <p:cNvSpPr>
            <a:spLocks noGrp="1"/>
          </p:cNvSpPr>
          <p:nvPr>
            <p:ph type="ctrTitle"/>
          </p:nvPr>
        </p:nvSpPr>
        <p:spPr/>
        <p:txBody>
          <a:bodyPr/>
          <a:lstStyle/>
          <a:p>
            <a:r>
              <a:rPr lang="en-GB" sz="4000" b="1" i="0" u="none" strike="noStrike" dirty="0">
                <a:solidFill>
                  <a:srgbClr val="004BD3"/>
                </a:solidFill>
                <a:effectLst/>
              </a:rPr>
              <a:t>The board of directors</a:t>
            </a:r>
            <a:br>
              <a:rPr lang="en-US" sz="4000" b="1" dirty="0">
                <a:solidFill>
                  <a:srgbClr val="004BD3"/>
                </a:solidFill>
              </a:rPr>
            </a:br>
            <a:r>
              <a:rPr lang="en-GB" sz="4000" i="0" u="none" strike="noStrike" dirty="0">
                <a:effectLst/>
              </a:rPr>
              <a:t>The board of directors</a:t>
            </a:r>
            <a:endParaRPr lang="en-US" dirty="0"/>
          </a:p>
        </p:txBody>
      </p:sp>
    </p:spTree>
    <p:extLst>
      <p:ext uri="{BB962C8B-B14F-4D97-AF65-F5344CB8AC3E}">
        <p14:creationId xmlns:p14="http://schemas.microsoft.com/office/powerpoint/2010/main" val="341259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Agenda</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800" y="1492431"/>
            <a:ext cx="8229600" cy="4469130"/>
          </a:xfrm>
        </p:spPr>
        <p:txBody>
          <a:bodyPr>
            <a:normAutofit/>
          </a:bodyPr>
          <a:lstStyle/>
          <a:p>
            <a:pPr marL="285750" indent="-285750">
              <a:buFont typeface="Arial" panose="020B0604020202020204" pitchFamily="34" charset="0"/>
              <a:buChar char="•"/>
            </a:pPr>
            <a:r>
              <a:rPr lang="en-GB" sz="2400" dirty="0">
                <a:solidFill>
                  <a:srgbClr val="004BD3"/>
                </a:solidFill>
                <a:effectLst/>
                <a:latin typeface="ArialMT"/>
              </a:rPr>
              <a:t>What is a director? </a:t>
            </a:r>
            <a:endParaRPr lang="en-GB" sz="2400" dirty="0">
              <a:solidFill>
                <a:srgbClr val="004BD3"/>
              </a:solidFill>
              <a:effectLst/>
              <a:latin typeface="FrutigerLTStd"/>
            </a:endParaRPr>
          </a:p>
          <a:p>
            <a:pPr marL="285750" indent="-285750">
              <a:buFont typeface="Arial" panose="020B0604020202020204" pitchFamily="34" charset="0"/>
              <a:buChar char="•"/>
            </a:pPr>
            <a:r>
              <a:rPr lang="en-GB" sz="2400" dirty="0">
                <a:solidFill>
                  <a:srgbClr val="004BD3"/>
                </a:solidFill>
                <a:effectLst/>
                <a:latin typeface="ArialMT"/>
              </a:rPr>
              <a:t>The appointment of directors </a:t>
            </a:r>
            <a:endParaRPr lang="en-GB" sz="2400" dirty="0">
              <a:solidFill>
                <a:srgbClr val="004BD3"/>
              </a:solidFill>
              <a:effectLst/>
              <a:latin typeface="FrutigerLTStd"/>
            </a:endParaRPr>
          </a:p>
          <a:p>
            <a:pPr marL="285750" indent="-285750">
              <a:buFont typeface="Arial" panose="020B0604020202020204" pitchFamily="34" charset="0"/>
              <a:buChar char="•"/>
            </a:pPr>
            <a:r>
              <a:rPr lang="en-GB" sz="2400" dirty="0">
                <a:solidFill>
                  <a:srgbClr val="004BD3"/>
                </a:solidFill>
                <a:effectLst/>
                <a:latin typeface="ArialMT"/>
              </a:rPr>
              <a:t>Directors’ remuneration </a:t>
            </a:r>
            <a:endParaRPr lang="en-GB" sz="2400" dirty="0">
              <a:solidFill>
                <a:srgbClr val="004BD3"/>
              </a:solidFill>
              <a:effectLst/>
              <a:latin typeface="FrutigerLTStd"/>
            </a:endParaRPr>
          </a:p>
          <a:p>
            <a:pPr marL="285750" indent="-285750">
              <a:buFont typeface="Arial" panose="020B0604020202020204" pitchFamily="34" charset="0"/>
              <a:buChar char="•"/>
            </a:pPr>
            <a:r>
              <a:rPr lang="en-GB" sz="2400" dirty="0">
                <a:solidFill>
                  <a:srgbClr val="004BD3"/>
                </a:solidFill>
                <a:effectLst/>
                <a:latin typeface="ArialMT"/>
              </a:rPr>
              <a:t>Board structure and composition </a:t>
            </a:r>
            <a:endParaRPr lang="en-GB" sz="2400" dirty="0">
              <a:solidFill>
                <a:srgbClr val="004BD3"/>
              </a:solidFill>
              <a:effectLst/>
              <a:latin typeface="FrutigerLTStd"/>
            </a:endParaRPr>
          </a:p>
          <a:p>
            <a:pPr marL="285750" indent="-285750">
              <a:buFont typeface="Arial" panose="020B0604020202020204" pitchFamily="34" charset="0"/>
              <a:buChar char="•"/>
            </a:pPr>
            <a:r>
              <a:rPr lang="en-GB" sz="2400" dirty="0">
                <a:solidFill>
                  <a:srgbClr val="004BD3"/>
                </a:solidFill>
                <a:effectLst/>
                <a:latin typeface="ArialMT"/>
              </a:rPr>
              <a:t>Vacation of office </a:t>
            </a:r>
            <a:endParaRPr lang="en-GB" sz="24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320629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91D0-C5CA-55F6-81CD-D9855AA1B256}"/>
              </a:ext>
            </a:extLst>
          </p:cNvPr>
          <p:cNvSpPr>
            <a:spLocks noGrp="1"/>
          </p:cNvSpPr>
          <p:nvPr>
            <p:ph type="title"/>
          </p:nvPr>
        </p:nvSpPr>
        <p:spPr/>
        <p:txBody>
          <a:bodyPr/>
          <a:lstStyle/>
          <a:p>
            <a:r>
              <a:rPr lang="en-GB" sz="3200" b="1" dirty="0">
                <a:solidFill>
                  <a:srgbClr val="004BD3"/>
                </a:solidFill>
                <a:effectLst/>
                <a:latin typeface="ArialMT"/>
              </a:rPr>
              <a:t>What is a director? </a:t>
            </a:r>
            <a:endParaRPr lang="en-US" sz="3200" b="1" dirty="0"/>
          </a:p>
        </p:txBody>
      </p:sp>
      <p:sp>
        <p:nvSpPr>
          <p:cNvPr id="3" name="Content Placeholder 2">
            <a:extLst>
              <a:ext uri="{FF2B5EF4-FFF2-40B4-BE49-F238E27FC236}">
                <a16:creationId xmlns:a16="http://schemas.microsoft.com/office/drawing/2014/main" id="{BAF46E71-4536-3D57-17B1-2D6A698560E6}"/>
              </a:ext>
            </a:extLst>
          </p:cNvPr>
          <p:cNvSpPr>
            <a:spLocks noGrp="1"/>
          </p:cNvSpPr>
          <p:nvPr>
            <p:ph idx="1"/>
          </p:nvPr>
        </p:nvSpPr>
        <p:spPr/>
        <p:txBody>
          <a:bodyPr/>
          <a:lstStyle/>
          <a:p>
            <a:pPr marL="285750" indent="-285750">
              <a:buFont typeface="Arial" panose="020B0604020202020204" pitchFamily="34" charset="0"/>
              <a:buChar char="•"/>
            </a:pPr>
            <a:r>
              <a:rPr lang="en-GB" dirty="0">
                <a:solidFill>
                  <a:srgbClr val="004BD3"/>
                </a:solidFill>
                <a:latin typeface="ArialMT"/>
              </a:rPr>
              <a:t>‘A</a:t>
            </a:r>
            <a:r>
              <a:rPr lang="en-GB" sz="1800" dirty="0">
                <a:solidFill>
                  <a:srgbClr val="004BD3"/>
                </a:solidFill>
                <a:effectLst/>
                <a:latin typeface="ArialMT"/>
              </a:rPr>
              <a:t>ny person occupying the position of director, by whatever name called’ (CA 2006, s. 250) </a:t>
            </a:r>
          </a:p>
          <a:p>
            <a:pPr marL="285750" indent="-285750" algn="l">
              <a:buFont typeface="Arial" panose="020B0604020202020204" pitchFamily="34" charset="0"/>
              <a:buChar char="•"/>
            </a:pPr>
            <a:r>
              <a:rPr lang="en-GB" dirty="0">
                <a:solidFill>
                  <a:srgbClr val="004BD3"/>
                </a:solidFill>
              </a:rPr>
              <a:t>Companies required to have at least one director who is a natural person. </a:t>
            </a:r>
            <a:endParaRPr lang="en-GB" b="0" i="0" u="none" strike="noStrike" dirty="0">
              <a:solidFill>
                <a:srgbClr val="004BD3"/>
              </a:solidFill>
              <a:effectLst/>
              <a:latin typeface="arial" panose="020B0604020202020204" pitchFamily="34" charset="0"/>
            </a:endParaRPr>
          </a:p>
          <a:p>
            <a:pPr marL="285750" indent="-285750" algn="l">
              <a:buFont typeface="Arial" panose="020B0604020202020204" pitchFamily="34" charset="0"/>
              <a:buChar char="•"/>
            </a:pPr>
            <a:r>
              <a:rPr lang="en-GB" b="0" i="0" u="none" strike="noStrike" dirty="0">
                <a:solidFill>
                  <a:srgbClr val="004BD3"/>
                </a:solidFill>
                <a:effectLst/>
                <a:latin typeface="arial" panose="020B0604020202020204" pitchFamily="34" charset="0"/>
              </a:rPr>
              <a:t>This requirement is met if the office of director is held by a natural person as a corporation sole or otherwise by virtue of an office.</a:t>
            </a:r>
          </a:p>
          <a:p>
            <a:pPr marL="285750" indent="-285750">
              <a:buFont typeface="Arial" panose="020B0604020202020204" pitchFamily="34" charset="0"/>
              <a:buChar char="•"/>
            </a:pPr>
            <a:r>
              <a:rPr lang="en-GB" sz="1800" dirty="0">
                <a:solidFill>
                  <a:srgbClr val="004BD3"/>
                </a:solidFill>
                <a:effectLst/>
                <a:latin typeface="ArialMT"/>
              </a:rPr>
              <a:t>A White Paper published in February 2022 (BEIS, </a:t>
            </a:r>
            <a:r>
              <a:rPr lang="en-GB" sz="1800" i="1" dirty="0">
                <a:solidFill>
                  <a:srgbClr val="004BD3"/>
                </a:solidFill>
                <a:effectLst/>
                <a:latin typeface="Arial" panose="020B0604020202020204" pitchFamily="34" charset="0"/>
              </a:rPr>
              <a:t>Corporate Transparency and Register Reform White Paper </a:t>
            </a:r>
            <a:r>
              <a:rPr lang="en-GB" sz="1800" dirty="0">
                <a:solidFill>
                  <a:srgbClr val="004BD3"/>
                </a:solidFill>
                <a:effectLst/>
                <a:latin typeface="ArialMT"/>
              </a:rPr>
              <a:t>(2022)) states that a company can be appointed as a director if (</a:t>
            </a:r>
            <a:r>
              <a:rPr lang="en-GB" sz="1800" dirty="0" err="1">
                <a:solidFill>
                  <a:srgbClr val="004BD3"/>
                </a:solidFill>
                <a:effectLst/>
                <a:latin typeface="ArialMT"/>
              </a:rPr>
              <a:t>i</a:t>
            </a:r>
            <a:r>
              <a:rPr lang="en-GB" sz="1800" dirty="0">
                <a:solidFill>
                  <a:srgbClr val="004BD3"/>
                </a:solidFill>
                <a:effectLst/>
                <a:latin typeface="ArialMT"/>
              </a:rPr>
              <a:t>) all of its directors are natural persons, and; (ii) those natural persons had, prior to the corporate director’s appointment, been subject to the proposed Companies House identity verification process. This exception will only apply to UK legal entities and not overseas entities. </a:t>
            </a:r>
          </a:p>
          <a:p>
            <a:pPr marL="285750" indent="-285750">
              <a:buFont typeface="Arial" panose="020B0604020202020204" pitchFamily="34" charset="0"/>
              <a:buChar char="•"/>
            </a:pPr>
            <a:r>
              <a:rPr lang="en-GB" dirty="0">
                <a:solidFill>
                  <a:srgbClr val="004BD3"/>
                </a:solidFill>
                <a:latin typeface="arial" panose="020B0604020202020204" pitchFamily="34" charset="0"/>
              </a:rPr>
              <a:t>Proposal to </a:t>
            </a:r>
            <a:r>
              <a:rPr lang="en-US" dirty="0">
                <a:solidFill>
                  <a:srgbClr val="004BD3"/>
                </a:solidFill>
              </a:rPr>
              <a:t>prohibit corporate directors (CA2006 </a:t>
            </a:r>
            <a:r>
              <a:rPr lang="en-GB" sz="1800" dirty="0">
                <a:solidFill>
                  <a:srgbClr val="004BD3"/>
                </a:solidFill>
                <a:effectLst/>
                <a:latin typeface="ArialMT"/>
              </a:rPr>
              <a:t>156A)</a:t>
            </a:r>
          </a:p>
          <a:p>
            <a:r>
              <a:rPr lang="en-GB" sz="1800" dirty="0">
                <a:effectLst/>
                <a:latin typeface="ArialMT"/>
              </a:rPr>
              <a:t> </a:t>
            </a:r>
          </a:p>
          <a:p>
            <a:endParaRPr lang="en-US" dirty="0"/>
          </a:p>
        </p:txBody>
      </p:sp>
    </p:spTree>
    <p:extLst>
      <p:ext uri="{BB962C8B-B14F-4D97-AF65-F5344CB8AC3E}">
        <p14:creationId xmlns:p14="http://schemas.microsoft.com/office/powerpoint/2010/main" val="994219848"/>
      </p:ext>
    </p:extLst>
  </p:cSld>
  <p:clrMapOvr>
    <a:masterClrMapping/>
  </p:clrMapOvr>
</p:sld>
</file>

<file path=ppt/theme/theme1.xml><?xml version="1.0" encoding="utf-8"?>
<a:theme xmlns:a="http://schemas.openxmlformats.org/drawingml/2006/main" name="ICSA presentation">
  <a:themeElements>
    <a:clrScheme name="ICSA">
      <a:dk1>
        <a:srgbClr val="000000"/>
      </a:dk1>
      <a:lt1>
        <a:srgbClr val="FFFFFF"/>
      </a:lt1>
      <a:dk2>
        <a:srgbClr val="141B4D"/>
      </a:dk2>
      <a:lt2>
        <a:srgbClr val="97999B"/>
      </a:lt2>
      <a:accent1>
        <a:srgbClr val="0077C8"/>
      </a:accent1>
      <a:accent2>
        <a:srgbClr val="75787B"/>
      </a:accent2>
      <a:accent3>
        <a:srgbClr val="007FA3"/>
      </a:accent3>
      <a:accent4>
        <a:srgbClr val="4F758B"/>
      </a:accent4>
      <a:accent5>
        <a:srgbClr val="A3C7D2"/>
      </a:accent5>
      <a:accent6>
        <a:srgbClr val="BA0C2F"/>
      </a:accent6>
      <a:hlink>
        <a:srgbClr val="000000"/>
      </a:hlink>
      <a:folHlink>
        <a:srgbClr val="000000"/>
      </a:folHlink>
    </a:clrScheme>
    <a:fontScheme name="IC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11421</TotalTime>
  <Words>8249</Words>
  <Application>Microsoft Macintosh PowerPoint</Application>
  <PresentationFormat>Widescreen</PresentationFormat>
  <Paragraphs>465</Paragraphs>
  <Slides>61</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vt:lpstr>
      <vt:lpstr>ArialMT</vt:lpstr>
      <vt:lpstr>Calibri</vt:lpstr>
      <vt:lpstr>FrutigerLTStd</vt:lpstr>
      <vt:lpstr>Helvetica</vt:lpstr>
      <vt:lpstr>ICSA presentation</vt:lpstr>
      <vt:lpstr>Company Law Examination Revision – Session 2</vt:lpstr>
      <vt:lpstr>Agenda</vt:lpstr>
      <vt:lpstr>Schedule of Sessions</vt:lpstr>
      <vt:lpstr>MyCG</vt:lpstr>
      <vt:lpstr>KCGglobal.net</vt:lpstr>
      <vt:lpstr>Examination Question Matrix</vt:lpstr>
      <vt:lpstr>The board of directors The board of directors</vt:lpstr>
      <vt:lpstr>Agenda</vt:lpstr>
      <vt:lpstr>What is a director? </vt:lpstr>
      <vt:lpstr>Types of directors </vt:lpstr>
      <vt:lpstr>UK Corporate Governance Code</vt:lpstr>
      <vt:lpstr>Executive and Non-Executive Directors</vt:lpstr>
      <vt:lpstr>Independent Non Executive Directors</vt:lpstr>
      <vt:lpstr>‘Other’ types of Director</vt:lpstr>
      <vt:lpstr>Specific board roles of directors</vt:lpstr>
      <vt:lpstr>The appointment of directors </vt:lpstr>
      <vt:lpstr>The appointment of directors </vt:lpstr>
      <vt:lpstr>The register of directors </vt:lpstr>
      <vt:lpstr>Defective appointments </vt:lpstr>
      <vt:lpstr>Board structure and composition </vt:lpstr>
      <vt:lpstr>Board structure and composition </vt:lpstr>
      <vt:lpstr>Directors’ remuneration </vt:lpstr>
      <vt:lpstr>Directors’ remuneration </vt:lpstr>
      <vt:lpstr>Vacation of office </vt:lpstr>
      <vt:lpstr>Vacation of office </vt:lpstr>
      <vt:lpstr>Vacation of office </vt:lpstr>
      <vt:lpstr>Vacation of office </vt:lpstr>
      <vt:lpstr>Vacation of Office</vt:lpstr>
      <vt:lpstr>Questions?</vt:lpstr>
      <vt:lpstr>Examination Question</vt:lpstr>
      <vt:lpstr>Examination Question</vt:lpstr>
      <vt:lpstr>Directors’ duties</vt:lpstr>
      <vt:lpstr>Agenda</vt:lpstr>
      <vt:lpstr>The general duties </vt:lpstr>
      <vt:lpstr>Scope of duties</vt:lpstr>
      <vt:lpstr>Duty to act within powers (s171)</vt:lpstr>
      <vt:lpstr>Duty to act within powers (s171)</vt:lpstr>
      <vt:lpstr>Duty to act within powers (s171)</vt:lpstr>
      <vt:lpstr>Duty to promote the success of the company (s172)</vt:lpstr>
      <vt:lpstr>Duty to promote the success of the company (s172)</vt:lpstr>
      <vt:lpstr>Duty to promote the success of the company (s172)</vt:lpstr>
      <vt:lpstr>Duty to exercise independent judgment (s173)</vt:lpstr>
      <vt:lpstr>Duty to exercise reasonable care, skill and diligence (s174)</vt:lpstr>
      <vt:lpstr>Duty to exercise reasonable care, skill and diligence (s174)</vt:lpstr>
      <vt:lpstr>Duty to avoid conflicts of interest (s175)</vt:lpstr>
      <vt:lpstr>Duty not to accept benefits from third parties (s176)</vt:lpstr>
      <vt:lpstr>Duty not to accept benefits from third parties (s176)</vt:lpstr>
      <vt:lpstr>Duty to declare interest in transactions or arrangements (s177)</vt:lpstr>
      <vt:lpstr>Avoiding liability </vt:lpstr>
      <vt:lpstr>Avoiding liability </vt:lpstr>
      <vt:lpstr>Avoiding liability </vt:lpstr>
      <vt:lpstr>Avoiding liability </vt:lpstr>
      <vt:lpstr>Transactions requiring member approval </vt:lpstr>
      <vt:lpstr>Questions?</vt:lpstr>
      <vt:lpstr>Examination Question</vt:lpstr>
      <vt:lpstr>Examination Question</vt:lpstr>
      <vt:lpstr>Examination Question</vt:lpstr>
      <vt:lpstr>Examination Question</vt:lpstr>
      <vt:lpstr>Examination Question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chartered</dc:title>
  <dc:creator>Neill McWilliams</dc:creator>
  <cp:lastModifiedBy>Neill McWilliams</cp:lastModifiedBy>
  <cp:revision>41</cp:revision>
  <dcterms:created xsi:type="dcterms:W3CDTF">2022-10-20T12:20:49Z</dcterms:created>
  <dcterms:modified xsi:type="dcterms:W3CDTF">2023-10-18T13:54:23Z</dcterms:modified>
</cp:coreProperties>
</file>