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9"/>
  </p:notesMasterIdLst>
  <p:sldIdLst>
    <p:sldId id="345" r:id="rId2"/>
    <p:sldId id="358" r:id="rId3"/>
    <p:sldId id="389" r:id="rId4"/>
    <p:sldId id="425" r:id="rId5"/>
    <p:sldId id="426" r:id="rId6"/>
    <p:sldId id="427" r:id="rId7"/>
    <p:sldId id="303" r:id="rId8"/>
    <p:sldId id="306" r:id="rId9"/>
    <p:sldId id="369" r:id="rId10"/>
    <p:sldId id="428" r:id="rId11"/>
    <p:sldId id="360" r:id="rId12"/>
    <p:sldId id="294" r:id="rId13"/>
    <p:sldId id="337" r:id="rId14"/>
    <p:sldId id="338" r:id="rId15"/>
    <p:sldId id="295" r:id="rId16"/>
    <p:sldId id="296" r:id="rId17"/>
    <p:sldId id="297" r:id="rId18"/>
    <p:sldId id="298" r:id="rId19"/>
    <p:sldId id="299" r:id="rId20"/>
    <p:sldId id="301" r:id="rId21"/>
    <p:sldId id="302" r:id="rId22"/>
    <p:sldId id="464" r:id="rId23"/>
    <p:sldId id="398" r:id="rId24"/>
    <p:sldId id="304" r:id="rId25"/>
    <p:sldId id="291" r:id="rId26"/>
    <p:sldId id="308" r:id="rId27"/>
    <p:sldId id="324" r:id="rId28"/>
    <p:sldId id="431" r:id="rId29"/>
    <p:sldId id="333" r:id="rId30"/>
    <p:sldId id="399" r:id="rId31"/>
    <p:sldId id="314" r:id="rId32"/>
    <p:sldId id="400" r:id="rId33"/>
    <p:sldId id="316" r:id="rId34"/>
    <p:sldId id="339" r:id="rId35"/>
    <p:sldId id="315" r:id="rId36"/>
    <p:sldId id="341" r:id="rId37"/>
    <p:sldId id="318" r:id="rId38"/>
    <p:sldId id="459" r:id="rId39"/>
    <p:sldId id="356" r:id="rId40"/>
    <p:sldId id="357" r:id="rId41"/>
    <p:sldId id="258" r:id="rId42"/>
    <p:sldId id="430" r:id="rId43"/>
    <p:sldId id="462" r:id="rId44"/>
    <p:sldId id="257" r:id="rId45"/>
    <p:sldId id="429" r:id="rId46"/>
    <p:sldId id="463" r:id="rId47"/>
    <p:sldId id="319" r:id="rId48"/>
    <p:sldId id="343" r:id="rId49"/>
    <p:sldId id="461" r:id="rId50"/>
    <p:sldId id="320" r:id="rId51"/>
    <p:sldId id="465" r:id="rId52"/>
    <p:sldId id="321" r:id="rId53"/>
    <p:sldId id="466" r:id="rId54"/>
    <p:sldId id="322" r:id="rId55"/>
    <p:sldId id="458" r:id="rId56"/>
    <p:sldId id="361" r:id="rId57"/>
    <p:sldId id="402" r:id="rId58"/>
    <p:sldId id="432" r:id="rId59"/>
    <p:sldId id="453" r:id="rId60"/>
    <p:sldId id="433" r:id="rId61"/>
    <p:sldId id="434" r:id="rId62"/>
    <p:sldId id="435" r:id="rId63"/>
    <p:sldId id="436" r:id="rId64"/>
    <p:sldId id="438" r:id="rId65"/>
    <p:sldId id="439" r:id="rId66"/>
    <p:sldId id="440" r:id="rId67"/>
    <p:sldId id="454" r:id="rId68"/>
    <p:sldId id="444" r:id="rId69"/>
    <p:sldId id="445" r:id="rId70"/>
    <p:sldId id="446" r:id="rId71"/>
    <p:sldId id="447" r:id="rId72"/>
    <p:sldId id="448" r:id="rId73"/>
    <p:sldId id="460" r:id="rId74"/>
    <p:sldId id="450" r:id="rId75"/>
    <p:sldId id="455" r:id="rId76"/>
    <p:sldId id="451" r:id="rId77"/>
    <p:sldId id="456"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057"/>
    <a:srgbClr val="004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p:restoredTop sz="86197"/>
  </p:normalViewPr>
  <p:slideViewPr>
    <p:cSldViewPr snapToGrid="0">
      <p:cViewPr varScale="1">
        <p:scale>
          <a:sx n="87" d="100"/>
          <a:sy n="87" d="100"/>
        </p:scale>
        <p:origin x="20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DC04C2-585F-614F-A58A-D7A35B7C7A1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678A75A-75B9-4A49-8868-3616ABA0EDD2}">
      <dgm:prSet phldrT="[Text]" custT="1"/>
      <dgm:spPr>
        <a:solidFill>
          <a:srgbClr val="004BD2"/>
        </a:solidFill>
      </dgm:spPr>
      <dgm:t>
        <a:bodyPr/>
        <a:lstStyle/>
        <a:p>
          <a:pPr>
            <a:lnSpc>
              <a:spcPct val="90000"/>
            </a:lnSpc>
          </a:pPr>
          <a:endParaRPr lang="en-GB" sz="1600" b="1" dirty="0"/>
        </a:p>
        <a:p>
          <a:pPr>
            <a:lnSpc>
              <a:spcPct val="100000"/>
            </a:lnSpc>
          </a:pPr>
          <a:r>
            <a:rPr lang="en-GB" sz="1600" b="1" dirty="0"/>
            <a:t>Knowledge</a:t>
          </a:r>
        </a:p>
        <a:p>
          <a:pPr>
            <a:lnSpc>
              <a:spcPct val="100000"/>
            </a:lnSpc>
          </a:pPr>
          <a:r>
            <a:rPr lang="en-GB" sz="1600" b="1" dirty="0"/>
            <a:t>40%</a:t>
          </a:r>
        </a:p>
      </dgm:t>
    </dgm:pt>
    <dgm:pt modelId="{82A0B609-C584-7A49-A819-B062944E8D56}" type="parTrans" cxnId="{CBFAC940-2E48-4845-8AF5-578622A018FF}">
      <dgm:prSet/>
      <dgm:spPr/>
      <dgm:t>
        <a:bodyPr/>
        <a:lstStyle/>
        <a:p>
          <a:endParaRPr lang="en-GB"/>
        </a:p>
      </dgm:t>
    </dgm:pt>
    <dgm:pt modelId="{1FF84C8B-657F-8243-BE2A-EA8226A6035A}" type="sibTrans" cxnId="{CBFAC940-2E48-4845-8AF5-578622A018FF}">
      <dgm:prSet/>
      <dgm:spPr/>
      <dgm:t>
        <a:bodyPr/>
        <a:lstStyle/>
        <a:p>
          <a:endParaRPr lang="en-GB"/>
        </a:p>
      </dgm:t>
    </dgm:pt>
    <dgm:pt modelId="{5784F687-50B2-8C49-9FB1-4EBF65FFD81B}">
      <dgm:prSet phldrT="[Text]"/>
      <dgm:spPr>
        <a:ln w="44450">
          <a:solidFill>
            <a:schemeClr val="accent2"/>
          </a:solidFill>
        </a:ln>
      </dgm:spPr>
      <dgm:t>
        <a:bodyPr/>
        <a:lstStyle/>
        <a:p>
          <a:r>
            <a:rPr lang="en-GB" dirty="0">
              <a:solidFill>
                <a:srgbClr val="004BD2"/>
              </a:solidFill>
            </a:rPr>
            <a:t>Building</a:t>
          </a:r>
          <a:r>
            <a:rPr lang="en-GB" baseline="0" dirty="0">
              <a:solidFill>
                <a:srgbClr val="004BD2"/>
              </a:solidFill>
            </a:rPr>
            <a:t> &amp; Testing Knowledge</a:t>
          </a:r>
          <a:endParaRPr lang="en-GB" dirty="0">
            <a:solidFill>
              <a:srgbClr val="004BD2"/>
            </a:solidFill>
          </a:endParaRPr>
        </a:p>
      </dgm:t>
    </dgm:pt>
    <dgm:pt modelId="{52F55442-DE24-5C46-BE0D-56A06D0A874B}" type="parTrans" cxnId="{2C3514A0-C1D2-074B-BF85-C18A2EDFB9C0}">
      <dgm:prSet/>
      <dgm:spPr/>
      <dgm:t>
        <a:bodyPr/>
        <a:lstStyle/>
        <a:p>
          <a:endParaRPr lang="en-GB"/>
        </a:p>
      </dgm:t>
    </dgm:pt>
    <dgm:pt modelId="{352A1404-D5B7-9C42-9B29-80531F7B220D}" type="sibTrans" cxnId="{2C3514A0-C1D2-074B-BF85-C18A2EDFB9C0}">
      <dgm:prSet/>
      <dgm:spPr/>
      <dgm:t>
        <a:bodyPr/>
        <a:lstStyle/>
        <a:p>
          <a:endParaRPr lang="en-GB"/>
        </a:p>
      </dgm:t>
    </dgm:pt>
    <dgm:pt modelId="{5B201419-8101-D149-A7F6-4B66A826363F}">
      <dgm:prSet phldrT="[Text]" custT="1"/>
      <dgm:spPr>
        <a:solidFill>
          <a:srgbClr val="004BD2"/>
        </a:solidFill>
      </dgm:spPr>
      <dgm:t>
        <a:bodyPr/>
        <a:lstStyle/>
        <a:p>
          <a:endParaRPr lang="en-GB" sz="1600" b="1" dirty="0"/>
        </a:p>
        <a:p>
          <a:r>
            <a:rPr lang="en-GB" sz="1600" b="1" dirty="0"/>
            <a:t>Exploring</a:t>
          </a:r>
        </a:p>
        <a:p>
          <a:r>
            <a:rPr lang="en-GB" sz="1600" b="1" dirty="0"/>
            <a:t>20%</a:t>
          </a:r>
        </a:p>
      </dgm:t>
    </dgm:pt>
    <dgm:pt modelId="{92D1C19C-A879-6143-B1F9-BE0313F6C57D}" type="parTrans" cxnId="{7DF4B550-9D5B-B748-B6B6-9C39795015DF}">
      <dgm:prSet/>
      <dgm:spPr/>
      <dgm:t>
        <a:bodyPr/>
        <a:lstStyle/>
        <a:p>
          <a:endParaRPr lang="en-GB"/>
        </a:p>
      </dgm:t>
    </dgm:pt>
    <dgm:pt modelId="{A68E211C-97DE-F54C-91D3-B30DEC7A66F9}" type="sibTrans" cxnId="{7DF4B550-9D5B-B748-B6B6-9C39795015DF}">
      <dgm:prSet/>
      <dgm:spPr/>
      <dgm:t>
        <a:bodyPr/>
        <a:lstStyle/>
        <a:p>
          <a:endParaRPr lang="en-GB"/>
        </a:p>
      </dgm:t>
    </dgm:pt>
    <dgm:pt modelId="{F288C5B6-A620-D547-B699-1EDC9B0F9A31}">
      <dgm:prSet phldrT="[Text]"/>
      <dgm:spPr>
        <a:ln w="44450">
          <a:solidFill>
            <a:schemeClr val="accent2"/>
          </a:solidFill>
        </a:ln>
      </dgm:spPr>
      <dgm:t>
        <a:bodyPr/>
        <a:lstStyle/>
        <a:p>
          <a:r>
            <a:rPr lang="en-GB" dirty="0">
              <a:solidFill>
                <a:srgbClr val="004BD2"/>
              </a:solidFill>
            </a:rPr>
            <a:t>Understanding how the knowledge links with other areas of the syllabus and the context in which it will appear in examination questions.</a:t>
          </a:r>
        </a:p>
      </dgm:t>
    </dgm:pt>
    <dgm:pt modelId="{54B2A3F2-EA5D-9242-8972-189CEF6A3A1A}" type="parTrans" cxnId="{EAAF7D5B-DC27-7D4F-813E-CF36E1C305B3}">
      <dgm:prSet/>
      <dgm:spPr/>
      <dgm:t>
        <a:bodyPr/>
        <a:lstStyle/>
        <a:p>
          <a:endParaRPr lang="en-GB"/>
        </a:p>
      </dgm:t>
    </dgm:pt>
    <dgm:pt modelId="{401E6199-FC35-1441-BA02-D72032A3D887}" type="sibTrans" cxnId="{EAAF7D5B-DC27-7D4F-813E-CF36E1C305B3}">
      <dgm:prSet/>
      <dgm:spPr/>
      <dgm:t>
        <a:bodyPr/>
        <a:lstStyle/>
        <a:p>
          <a:endParaRPr lang="en-GB"/>
        </a:p>
      </dgm:t>
    </dgm:pt>
    <dgm:pt modelId="{42CD5527-2AE3-8543-8688-EC3CB406B542}">
      <dgm:prSet phldrT="[Text]" custT="1"/>
      <dgm:spPr>
        <a:solidFill>
          <a:srgbClr val="004BD2"/>
        </a:solidFill>
      </dgm:spPr>
      <dgm:t>
        <a:bodyPr/>
        <a:lstStyle/>
        <a:p>
          <a:endParaRPr lang="en-GB" sz="1600" b="1" dirty="0"/>
        </a:p>
        <a:p>
          <a:r>
            <a:rPr lang="en-GB" sz="1600" b="1" dirty="0"/>
            <a:t>Practice</a:t>
          </a:r>
        </a:p>
        <a:p>
          <a:r>
            <a:rPr lang="en-GB" sz="1600" b="1" dirty="0"/>
            <a:t>40%</a:t>
          </a:r>
        </a:p>
      </dgm:t>
    </dgm:pt>
    <dgm:pt modelId="{9A514458-A7BF-E641-AF74-3CD9F9057879}" type="parTrans" cxnId="{78257900-83C9-B24A-A5B4-6805253448E8}">
      <dgm:prSet/>
      <dgm:spPr/>
      <dgm:t>
        <a:bodyPr/>
        <a:lstStyle/>
        <a:p>
          <a:endParaRPr lang="en-GB"/>
        </a:p>
      </dgm:t>
    </dgm:pt>
    <dgm:pt modelId="{96C54FE5-F1FB-C044-A038-504C33DB8959}" type="sibTrans" cxnId="{78257900-83C9-B24A-A5B4-6805253448E8}">
      <dgm:prSet/>
      <dgm:spPr/>
      <dgm:t>
        <a:bodyPr/>
        <a:lstStyle/>
        <a:p>
          <a:endParaRPr lang="en-GB"/>
        </a:p>
      </dgm:t>
    </dgm:pt>
    <dgm:pt modelId="{E6CDAA58-B18D-FA40-A4EA-23BC5090667A}">
      <dgm:prSet phldrT="[Text]"/>
      <dgm:spPr>
        <a:ln w="44450">
          <a:solidFill>
            <a:schemeClr val="accent2"/>
          </a:solidFill>
        </a:ln>
      </dgm:spPr>
      <dgm:t>
        <a:bodyPr/>
        <a:lstStyle/>
        <a:p>
          <a:r>
            <a:rPr lang="en-GB" dirty="0">
              <a:solidFill>
                <a:srgbClr val="004BD2"/>
              </a:solidFill>
            </a:rPr>
            <a:t>Practising examination questions</a:t>
          </a:r>
        </a:p>
      </dgm:t>
    </dgm:pt>
    <dgm:pt modelId="{B9021E2D-967B-EA4B-9BC7-D7AE6ACFA93C}" type="parTrans" cxnId="{B9C9B39D-DBF3-574F-B408-965825B982B2}">
      <dgm:prSet/>
      <dgm:spPr/>
      <dgm:t>
        <a:bodyPr/>
        <a:lstStyle/>
        <a:p>
          <a:endParaRPr lang="en-GB"/>
        </a:p>
      </dgm:t>
    </dgm:pt>
    <dgm:pt modelId="{5898CA28-8D6B-BE4C-A8A1-065D3A474112}" type="sibTrans" cxnId="{B9C9B39D-DBF3-574F-B408-965825B982B2}">
      <dgm:prSet/>
      <dgm:spPr/>
      <dgm:t>
        <a:bodyPr/>
        <a:lstStyle/>
        <a:p>
          <a:endParaRPr lang="en-GB"/>
        </a:p>
      </dgm:t>
    </dgm:pt>
    <dgm:pt modelId="{71D031F2-C52C-1141-A55A-4B86B665A682}" type="pres">
      <dgm:prSet presAssocID="{17DC04C2-585F-614F-A58A-D7A35B7C7A11}" presName="linearFlow" presStyleCnt="0">
        <dgm:presLayoutVars>
          <dgm:dir/>
          <dgm:animLvl val="lvl"/>
          <dgm:resizeHandles val="exact"/>
        </dgm:presLayoutVars>
      </dgm:prSet>
      <dgm:spPr/>
    </dgm:pt>
    <dgm:pt modelId="{437FD68C-EACE-4F43-93C2-463618ED6FC0}" type="pres">
      <dgm:prSet presAssocID="{0678A75A-75B9-4A49-8868-3616ABA0EDD2}" presName="composite" presStyleCnt="0"/>
      <dgm:spPr/>
    </dgm:pt>
    <dgm:pt modelId="{FE153495-7DEB-5E41-8E96-645C3A44FD32}" type="pres">
      <dgm:prSet presAssocID="{0678A75A-75B9-4A49-8868-3616ABA0EDD2}" presName="parentText" presStyleLbl="alignNode1" presStyleIdx="0" presStyleCnt="3" custScaleX="132573" custLinFactNeighborX="-1049" custLinFactNeighborY="2737">
        <dgm:presLayoutVars>
          <dgm:chMax val="1"/>
          <dgm:bulletEnabled val="1"/>
        </dgm:presLayoutVars>
      </dgm:prSet>
      <dgm:spPr/>
    </dgm:pt>
    <dgm:pt modelId="{F6574DBA-E104-074F-9E34-0F92D47A84D6}" type="pres">
      <dgm:prSet presAssocID="{0678A75A-75B9-4A49-8868-3616ABA0EDD2}" presName="descendantText" presStyleLbl="alignAcc1" presStyleIdx="0" presStyleCnt="3" custScaleX="91892">
        <dgm:presLayoutVars>
          <dgm:bulletEnabled val="1"/>
        </dgm:presLayoutVars>
      </dgm:prSet>
      <dgm:spPr/>
    </dgm:pt>
    <dgm:pt modelId="{90C4CB51-014B-6345-B88F-A6E8A55A8325}" type="pres">
      <dgm:prSet presAssocID="{1FF84C8B-657F-8243-BE2A-EA8226A6035A}" presName="sp" presStyleCnt="0"/>
      <dgm:spPr/>
    </dgm:pt>
    <dgm:pt modelId="{EF4C607D-D333-7140-AFE9-C488B06350FA}" type="pres">
      <dgm:prSet presAssocID="{5B201419-8101-D149-A7F6-4B66A826363F}" presName="composite" presStyleCnt="0"/>
      <dgm:spPr/>
    </dgm:pt>
    <dgm:pt modelId="{35D13E4D-D535-DA4B-AE84-9C3BD0E65435}" type="pres">
      <dgm:prSet presAssocID="{5B201419-8101-D149-A7F6-4B66A826363F}" presName="parentText" presStyleLbl="alignNode1" presStyleIdx="1" presStyleCnt="3" custScaleX="133996">
        <dgm:presLayoutVars>
          <dgm:chMax val="1"/>
          <dgm:bulletEnabled val="1"/>
        </dgm:presLayoutVars>
      </dgm:prSet>
      <dgm:spPr/>
    </dgm:pt>
    <dgm:pt modelId="{9F6F446B-8096-8441-B016-D23601F642C5}" type="pres">
      <dgm:prSet presAssocID="{5B201419-8101-D149-A7F6-4B66A826363F}" presName="descendantText" presStyleLbl="alignAcc1" presStyleIdx="1" presStyleCnt="3" custScaleX="90955">
        <dgm:presLayoutVars>
          <dgm:bulletEnabled val="1"/>
        </dgm:presLayoutVars>
      </dgm:prSet>
      <dgm:spPr/>
    </dgm:pt>
    <dgm:pt modelId="{A86865F0-C1DE-C740-9B69-8D6844E960C0}" type="pres">
      <dgm:prSet presAssocID="{A68E211C-97DE-F54C-91D3-B30DEC7A66F9}" presName="sp" presStyleCnt="0"/>
      <dgm:spPr/>
    </dgm:pt>
    <dgm:pt modelId="{022D9D85-8AE8-3F4A-BB02-FD4CCE11BA84}" type="pres">
      <dgm:prSet presAssocID="{42CD5527-2AE3-8543-8688-EC3CB406B542}" presName="composite" presStyleCnt="0"/>
      <dgm:spPr/>
    </dgm:pt>
    <dgm:pt modelId="{FFA23A63-6E17-AA45-A3D1-6B7C11008287}" type="pres">
      <dgm:prSet presAssocID="{42CD5527-2AE3-8543-8688-EC3CB406B542}" presName="parentText" presStyleLbl="alignNode1" presStyleIdx="2" presStyleCnt="3" custScaleX="128248">
        <dgm:presLayoutVars>
          <dgm:chMax val="1"/>
          <dgm:bulletEnabled val="1"/>
        </dgm:presLayoutVars>
      </dgm:prSet>
      <dgm:spPr/>
    </dgm:pt>
    <dgm:pt modelId="{6488BA9B-47D5-6445-BF24-87D7C233A605}" type="pres">
      <dgm:prSet presAssocID="{42CD5527-2AE3-8543-8688-EC3CB406B542}" presName="descendantText" presStyleLbl="alignAcc1" presStyleIdx="2" presStyleCnt="3" custScaleX="91912">
        <dgm:presLayoutVars>
          <dgm:bulletEnabled val="1"/>
        </dgm:presLayoutVars>
      </dgm:prSet>
      <dgm:spPr/>
    </dgm:pt>
  </dgm:ptLst>
  <dgm:cxnLst>
    <dgm:cxn modelId="{78257900-83C9-B24A-A5B4-6805253448E8}" srcId="{17DC04C2-585F-614F-A58A-D7A35B7C7A11}" destId="{42CD5527-2AE3-8543-8688-EC3CB406B542}" srcOrd="2" destOrd="0" parTransId="{9A514458-A7BF-E641-AF74-3CD9F9057879}" sibTransId="{96C54FE5-F1FB-C044-A038-504C33DB8959}"/>
    <dgm:cxn modelId="{9A97180B-27C4-9C4B-96DB-A3711FA6C090}" type="presOf" srcId="{17DC04C2-585F-614F-A58A-D7A35B7C7A11}" destId="{71D031F2-C52C-1141-A55A-4B86B665A682}" srcOrd="0" destOrd="0" presId="urn:microsoft.com/office/officeart/2005/8/layout/chevron2"/>
    <dgm:cxn modelId="{516F532F-9300-A946-B2A1-D990ACAB5E35}" type="presOf" srcId="{5B201419-8101-D149-A7F6-4B66A826363F}" destId="{35D13E4D-D535-DA4B-AE84-9C3BD0E65435}" srcOrd="0" destOrd="0" presId="urn:microsoft.com/office/officeart/2005/8/layout/chevron2"/>
    <dgm:cxn modelId="{E27E4D33-E8F3-E943-9DFF-BA053911C36B}" type="presOf" srcId="{E6CDAA58-B18D-FA40-A4EA-23BC5090667A}" destId="{6488BA9B-47D5-6445-BF24-87D7C233A605}" srcOrd="0" destOrd="0" presId="urn:microsoft.com/office/officeart/2005/8/layout/chevron2"/>
    <dgm:cxn modelId="{CBFAC940-2E48-4845-8AF5-578622A018FF}" srcId="{17DC04C2-585F-614F-A58A-D7A35B7C7A11}" destId="{0678A75A-75B9-4A49-8868-3616ABA0EDD2}" srcOrd="0" destOrd="0" parTransId="{82A0B609-C584-7A49-A819-B062944E8D56}" sibTransId="{1FF84C8B-657F-8243-BE2A-EA8226A6035A}"/>
    <dgm:cxn modelId="{7DF4B550-9D5B-B748-B6B6-9C39795015DF}" srcId="{17DC04C2-585F-614F-A58A-D7A35B7C7A11}" destId="{5B201419-8101-D149-A7F6-4B66A826363F}" srcOrd="1" destOrd="0" parTransId="{92D1C19C-A879-6143-B1F9-BE0313F6C57D}" sibTransId="{A68E211C-97DE-F54C-91D3-B30DEC7A66F9}"/>
    <dgm:cxn modelId="{EAAF7D5B-DC27-7D4F-813E-CF36E1C305B3}" srcId="{5B201419-8101-D149-A7F6-4B66A826363F}" destId="{F288C5B6-A620-D547-B699-1EDC9B0F9A31}" srcOrd="0" destOrd="0" parTransId="{54B2A3F2-EA5D-9242-8972-189CEF6A3A1A}" sibTransId="{401E6199-FC35-1441-BA02-D72032A3D887}"/>
    <dgm:cxn modelId="{D7087F97-21A0-B949-8D6D-E4405BADE3AF}" type="presOf" srcId="{0678A75A-75B9-4A49-8868-3616ABA0EDD2}" destId="{FE153495-7DEB-5E41-8E96-645C3A44FD32}" srcOrd="0" destOrd="0" presId="urn:microsoft.com/office/officeart/2005/8/layout/chevron2"/>
    <dgm:cxn modelId="{B9C9B39D-DBF3-574F-B408-965825B982B2}" srcId="{42CD5527-2AE3-8543-8688-EC3CB406B542}" destId="{E6CDAA58-B18D-FA40-A4EA-23BC5090667A}" srcOrd="0" destOrd="0" parTransId="{B9021E2D-967B-EA4B-9BC7-D7AE6ACFA93C}" sibTransId="{5898CA28-8D6B-BE4C-A8A1-065D3A474112}"/>
    <dgm:cxn modelId="{2C3514A0-C1D2-074B-BF85-C18A2EDFB9C0}" srcId="{0678A75A-75B9-4A49-8868-3616ABA0EDD2}" destId="{5784F687-50B2-8C49-9FB1-4EBF65FFD81B}" srcOrd="0" destOrd="0" parTransId="{52F55442-DE24-5C46-BE0D-56A06D0A874B}" sibTransId="{352A1404-D5B7-9C42-9B29-80531F7B220D}"/>
    <dgm:cxn modelId="{C18453AF-A912-3947-9F3C-F21436B6B463}" type="presOf" srcId="{42CD5527-2AE3-8543-8688-EC3CB406B542}" destId="{FFA23A63-6E17-AA45-A3D1-6B7C11008287}" srcOrd="0" destOrd="0" presId="urn:microsoft.com/office/officeart/2005/8/layout/chevron2"/>
    <dgm:cxn modelId="{7D8904B4-AB8A-0945-8AC6-C88A9F5981A1}" type="presOf" srcId="{F288C5B6-A620-D547-B699-1EDC9B0F9A31}" destId="{9F6F446B-8096-8441-B016-D23601F642C5}" srcOrd="0" destOrd="0" presId="urn:microsoft.com/office/officeart/2005/8/layout/chevron2"/>
    <dgm:cxn modelId="{3F3146EB-C2F0-A547-890E-3E6519F7497B}" type="presOf" srcId="{5784F687-50B2-8C49-9FB1-4EBF65FFD81B}" destId="{F6574DBA-E104-074F-9E34-0F92D47A84D6}" srcOrd="0" destOrd="0" presId="urn:microsoft.com/office/officeart/2005/8/layout/chevron2"/>
    <dgm:cxn modelId="{68F03B25-7AB0-754F-BC0E-5CDF1AA673D2}" type="presParOf" srcId="{71D031F2-C52C-1141-A55A-4B86B665A682}" destId="{437FD68C-EACE-4F43-93C2-463618ED6FC0}" srcOrd="0" destOrd="0" presId="urn:microsoft.com/office/officeart/2005/8/layout/chevron2"/>
    <dgm:cxn modelId="{8D4CFBF4-F21F-3C4E-96A5-7AE7D1BC0C14}" type="presParOf" srcId="{437FD68C-EACE-4F43-93C2-463618ED6FC0}" destId="{FE153495-7DEB-5E41-8E96-645C3A44FD32}" srcOrd="0" destOrd="0" presId="urn:microsoft.com/office/officeart/2005/8/layout/chevron2"/>
    <dgm:cxn modelId="{3D1F7D2B-A293-1745-83BC-6486A99C261A}" type="presParOf" srcId="{437FD68C-EACE-4F43-93C2-463618ED6FC0}" destId="{F6574DBA-E104-074F-9E34-0F92D47A84D6}" srcOrd="1" destOrd="0" presId="urn:microsoft.com/office/officeart/2005/8/layout/chevron2"/>
    <dgm:cxn modelId="{16719BE7-D0A5-154A-BD84-E13000FA7898}" type="presParOf" srcId="{71D031F2-C52C-1141-A55A-4B86B665A682}" destId="{90C4CB51-014B-6345-B88F-A6E8A55A8325}" srcOrd="1" destOrd="0" presId="urn:microsoft.com/office/officeart/2005/8/layout/chevron2"/>
    <dgm:cxn modelId="{EE3CF3C3-9573-004C-B4FB-F6B5F6C4241B}" type="presParOf" srcId="{71D031F2-C52C-1141-A55A-4B86B665A682}" destId="{EF4C607D-D333-7140-AFE9-C488B06350FA}" srcOrd="2" destOrd="0" presId="urn:microsoft.com/office/officeart/2005/8/layout/chevron2"/>
    <dgm:cxn modelId="{820ED5DE-B090-1341-9E0F-AE378536FE65}" type="presParOf" srcId="{EF4C607D-D333-7140-AFE9-C488B06350FA}" destId="{35D13E4D-D535-DA4B-AE84-9C3BD0E65435}" srcOrd="0" destOrd="0" presId="urn:microsoft.com/office/officeart/2005/8/layout/chevron2"/>
    <dgm:cxn modelId="{22343F5F-D4F6-4941-BA13-8C896F06274E}" type="presParOf" srcId="{EF4C607D-D333-7140-AFE9-C488B06350FA}" destId="{9F6F446B-8096-8441-B016-D23601F642C5}" srcOrd="1" destOrd="0" presId="urn:microsoft.com/office/officeart/2005/8/layout/chevron2"/>
    <dgm:cxn modelId="{581FDB09-7BF8-B14F-AAA7-77AE9652BA71}" type="presParOf" srcId="{71D031F2-C52C-1141-A55A-4B86B665A682}" destId="{A86865F0-C1DE-C740-9B69-8D6844E960C0}" srcOrd="3" destOrd="0" presId="urn:microsoft.com/office/officeart/2005/8/layout/chevron2"/>
    <dgm:cxn modelId="{959C6016-A2FA-BE42-B198-DD9E2291876A}" type="presParOf" srcId="{71D031F2-C52C-1141-A55A-4B86B665A682}" destId="{022D9D85-8AE8-3F4A-BB02-FD4CCE11BA84}" srcOrd="4" destOrd="0" presId="urn:microsoft.com/office/officeart/2005/8/layout/chevron2"/>
    <dgm:cxn modelId="{88D6B7FF-2CA3-074A-8E8B-F69ECED2A0CF}" type="presParOf" srcId="{022D9D85-8AE8-3F4A-BB02-FD4CCE11BA84}" destId="{FFA23A63-6E17-AA45-A3D1-6B7C11008287}" srcOrd="0" destOrd="0" presId="urn:microsoft.com/office/officeart/2005/8/layout/chevron2"/>
    <dgm:cxn modelId="{6708C9EF-A81F-9F44-BF77-A9D030E8D148}" type="presParOf" srcId="{022D9D85-8AE8-3F4A-BB02-FD4CCE11BA84}" destId="{6488BA9B-47D5-6445-BF24-87D7C233A60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53495-7DEB-5E41-8E96-645C3A44FD32}">
      <dsp:nvSpPr>
        <dsp:cNvPr id="0" name=""/>
        <dsp:cNvSpPr/>
      </dsp:nvSpPr>
      <dsp:spPr>
        <a:xfrm rot="5400000">
          <a:off x="-33456" y="97124"/>
          <a:ext cx="1482862" cy="1376113"/>
        </a:xfrm>
        <a:prstGeom prst="chevron">
          <a:avLst/>
        </a:prstGeom>
        <a:solidFill>
          <a:srgbClr val="004BD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100000"/>
            </a:lnSpc>
            <a:spcBef>
              <a:spcPct val="0"/>
            </a:spcBef>
            <a:spcAft>
              <a:spcPct val="35000"/>
            </a:spcAft>
            <a:buNone/>
          </a:pPr>
          <a:r>
            <a:rPr lang="en-GB" sz="1600" b="1" kern="1200" dirty="0"/>
            <a:t>Knowledge</a:t>
          </a:r>
        </a:p>
        <a:p>
          <a:pPr marL="0" lvl="0" indent="0" algn="ctr" defTabSz="711200">
            <a:lnSpc>
              <a:spcPct val="100000"/>
            </a:lnSpc>
            <a:spcBef>
              <a:spcPct val="0"/>
            </a:spcBef>
            <a:spcAft>
              <a:spcPct val="35000"/>
            </a:spcAft>
            <a:buNone/>
          </a:pPr>
          <a:r>
            <a:rPr lang="en-GB" sz="1600" b="1" kern="1200" dirty="0"/>
            <a:t>40%</a:t>
          </a:r>
        </a:p>
      </dsp:txBody>
      <dsp:txXfrm rot="-5400000">
        <a:off x="19919" y="731807"/>
        <a:ext cx="1376113" cy="106749"/>
      </dsp:txXfrm>
    </dsp:sp>
    <dsp:sp modelId="{F6574DBA-E104-074F-9E34-0F92D47A84D6}">
      <dsp:nvSpPr>
        <dsp:cNvPr id="0" name=""/>
        <dsp:cNvSpPr/>
      </dsp:nvSpPr>
      <dsp:spPr>
        <a:xfrm rot="5400000">
          <a:off x="3600631" y="-2128933"/>
          <a:ext cx="964367" cy="5228561"/>
        </a:xfrm>
        <a:prstGeom prst="round2SameRect">
          <a:avLst/>
        </a:prstGeom>
        <a:solidFill>
          <a:schemeClr val="lt1">
            <a:alpha val="90000"/>
            <a:hueOff val="0"/>
            <a:satOff val="0"/>
            <a:lumOff val="0"/>
            <a:alphaOff val="0"/>
          </a:schemeClr>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4BD2"/>
              </a:solidFill>
            </a:rPr>
            <a:t>Building</a:t>
          </a:r>
          <a:r>
            <a:rPr lang="en-GB" sz="1800" kern="1200" baseline="0" dirty="0">
              <a:solidFill>
                <a:srgbClr val="004BD2"/>
              </a:solidFill>
            </a:rPr>
            <a:t> &amp; Testing Knowledge</a:t>
          </a:r>
          <a:endParaRPr lang="en-GB" sz="1800" kern="1200" dirty="0">
            <a:solidFill>
              <a:srgbClr val="004BD2"/>
            </a:solidFill>
          </a:endParaRPr>
        </a:p>
      </dsp:txBody>
      <dsp:txXfrm rot="-5400000">
        <a:off x="1468535" y="50240"/>
        <a:ext cx="5181484" cy="870213"/>
      </dsp:txXfrm>
    </dsp:sp>
    <dsp:sp modelId="{35D13E4D-D535-DA4B-AE84-9C3BD0E65435}">
      <dsp:nvSpPr>
        <dsp:cNvPr id="0" name=""/>
        <dsp:cNvSpPr/>
      </dsp:nvSpPr>
      <dsp:spPr>
        <a:xfrm rot="5400000">
          <a:off x="-15182" y="1336558"/>
          <a:ext cx="1482862" cy="1390883"/>
        </a:xfrm>
        <a:prstGeom prst="chevron">
          <a:avLst/>
        </a:prstGeom>
        <a:solidFill>
          <a:srgbClr val="004BD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Exploring</a:t>
          </a:r>
        </a:p>
        <a:p>
          <a:pPr marL="0" lvl="0" indent="0" algn="ctr" defTabSz="711200">
            <a:lnSpc>
              <a:spcPct val="90000"/>
            </a:lnSpc>
            <a:spcBef>
              <a:spcPct val="0"/>
            </a:spcBef>
            <a:spcAft>
              <a:spcPct val="35000"/>
            </a:spcAft>
            <a:buNone/>
          </a:pPr>
          <a:r>
            <a:rPr lang="en-GB" sz="1600" b="1" kern="1200" dirty="0"/>
            <a:t>20%</a:t>
          </a:r>
        </a:p>
      </dsp:txBody>
      <dsp:txXfrm rot="-5400000">
        <a:off x="30808" y="1986011"/>
        <a:ext cx="1390883" cy="91979"/>
      </dsp:txXfrm>
    </dsp:sp>
    <dsp:sp modelId="{9F6F446B-8096-8441-B016-D23601F642C5}">
      <dsp:nvSpPr>
        <dsp:cNvPr id="0" name=""/>
        <dsp:cNvSpPr/>
      </dsp:nvSpPr>
      <dsp:spPr>
        <a:xfrm rot="5400000">
          <a:off x="3608269" y="-815124"/>
          <a:ext cx="963860" cy="5175247"/>
        </a:xfrm>
        <a:prstGeom prst="round2SameRect">
          <a:avLst/>
        </a:prstGeom>
        <a:solidFill>
          <a:schemeClr val="lt1">
            <a:alpha val="90000"/>
            <a:hueOff val="0"/>
            <a:satOff val="0"/>
            <a:lumOff val="0"/>
            <a:alphaOff val="0"/>
          </a:schemeClr>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4BD2"/>
              </a:solidFill>
            </a:rPr>
            <a:t>Understanding how the knowledge links with other areas of the syllabus and the context in which it will appear in examination questions.</a:t>
          </a:r>
        </a:p>
      </dsp:txBody>
      <dsp:txXfrm rot="-5400000">
        <a:off x="1502576" y="1337621"/>
        <a:ext cx="5128195" cy="869756"/>
      </dsp:txXfrm>
    </dsp:sp>
    <dsp:sp modelId="{FFA23A63-6E17-AA45-A3D1-6B7C11008287}">
      <dsp:nvSpPr>
        <dsp:cNvPr id="0" name=""/>
        <dsp:cNvSpPr/>
      </dsp:nvSpPr>
      <dsp:spPr>
        <a:xfrm rot="5400000">
          <a:off x="-45014" y="2653795"/>
          <a:ext cx="1482862" cy="1331219"/>
        </a:xfrm>
        <a:prstGeom prst="chevron">
          <a:avLst/>
        </a:prstGeom>
        <a:solidFill>
          <a:srgbClr val="004BD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Practice</a:t>
          </a:r>
        </a:p>
        <a:p>
          <a:pPr marL="0" lvl="0" indent="0" algn="ctr" defTabSz="711200">
            <a:lnSpc>
              <a:spcPct val="90000"/>
            </a:lnSpc>
            <a:spcBef>
              <a:spcPct val="0"/>
            </a:spcBef>
            <a:spcAft>
              <a:spcPct val="35000"/>
            </a:spcAft>
            <a:buNone/>
          </a:pPr>
          <a:r>
            <a:rPr lang="en-GB" sz="1600" b="1" kern="1200" dirty="0"/>
            <a:t>40%</a:t>
          </a:r>
        </a:p>
      </dsp:txBody>
      <dsp:txXfrm rot="-5400000">
        <a:off x="30808" y="3243584"/>
        <a:ext cx="1331219" cy="151643"/>
      </dsp:txXfrm>
    </dsp:sp>
    <dsp:sp modelId="{6488BA9B-47D5-6445-BF24-87D7C233A605}">
      <dsp:nvSpPr>
        <dsp:cNvPr id="0" name=""/>
        <dsp:cNvSpPr/>
      </dsp:nvSpPr>
      <dsp:spPr>
        <a:xfrm rot="5400000">
          <a:off x="3578437" y="445054"/>
          <a:ext cx="963860" cy="5229699"/>
        </a:xfrm>
        <a:prstGeom prst="round2SameRect">
          <a:avLst/>
        </a:prstGeom>
        <a:solidFill>
          <a:schemeClr val="lt1">
            <a:alpha val="90000"/>
            <a:hueOff val="0"/>
            <a:satOff val="0"/>
            <a:lumOff val="0"/>
            <a:alphaOff val="0"/>
          </a:schemeClr>
        </a:solidFill>
        <a:ln w="4445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rgbClr val="004BD2"/>
              </a:solidFill>
            </a:rPr>
            <a:t>Practising examination questions</a:t>
          </a:r>
        </a:p>
      </dsp:txBody>
      <dsp:txXfrm rot="-5400000">
        <a:off x="1445518" y="2625025"/>
        <a:ext cx="5182647" cy="8697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D1F97-9E90-734A-8216-A06AE012FCD3}" type="datetimeFigureOut">
              <a:rPr lang="en-US" smtClean="0"/>
              <a:t>10/9/23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5E2A2-E8E7-8245-97DF-D3F7E978A3D1}" type="slidenum">
              <a:rPr lang="en-US" smtClean="0"/>
              <a:t>‹#›</a:t>
            </a:fld>
            <a:endParaRPr lang="en-US"/>
          </a:p>
        </p:txBody>
      </p:sp>
    </p:spTree>
    <p:extLst>
      <p:ext uri="{BB962C8B-B14F-4D97-AF65-F5344CB8AC3E}">
        <p14:creationId xmlns:p14="http://schemas.microsoft.com/office/powerpoint/2010/main" val="1002371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rPr>
              <a:t>Accordingly, the sole proprietor owns all the business’s assets and is entitled to all the profit that the business generates. However, the sole proprietor is also liable for all the debts and liabilities of the business. Liability is personal and unlimited, so the sole proprietor’s personal assets can be seized in order to satisfy the sole proprietorship’s liabilities.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15</a:t>
            </a:fld>
            <a:endParaRPr lang="en-US"/>
          </a:p>
        </p:txBody>
      </p:sp>
    </p:spTree>
    <p:extLst>
      <p:ext uri="{BB962C8B-B14F-4D97-AF65-F5344CB8AC3E}">
        <p14:creationId xmlns:p14="http://schemas.microsoft.com/office/powerpoint/2010/main" val="4227757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The principal disadvantage of an ordinary partnership is the personal and unlimited liability of the partners. A limited partner’s liability is limited, but such partners cannot take part in the firm’s management. The partners of a number of professional firms were concerned regarding their liability for professional negligence for reasons demonstrated in the following example.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12CA55CE-53EC-B84A-9027-5FF159964A3D}" type="slidenum">
              <a:rPr lang="en-US" smtClean="0"/>
              <a:t>26</a:t>
            </a:fld>
            <a:endParaRPr lang="en-US"/>
          </a:p>
        </p:txBody>
      </p:sp>
    </p:spTree>
    <p:extLst>
      <p:ext uri="{BB962C8B-B14F-4D97-AF65-F5344CB8AC3E}">
        <p14:creationId xmlns:p14="http://schemas.microsoft.com/office/powerpoint/2010/main" val="525106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latin typeface="ArialMT"/>
              </a:rPr>
              <a:t>This amount will be stated in the statement of guarantee submitted to Companies House when the company was incorporated.</a:t>
            </a:r>
          </a:p>
          <a:p>
            <a:endParaRPr lang="en-US" dirty="0"/>
          </a:p>
          <a:p>
            <a:r>
              <a:rPr lang="en-GB" sz="1200" dirty="0">
                <a:solidFill>
                  <a:srgbClr val="004BD3"/>
                </a:solidFill>
                <a:latin typeface="ArialMT"/>
              </a:rPr>
              <a:t>or are engaged in some form of community-driven activity, so it is important that the members are not exposed to excessive liability upon liquidation.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29</a:t>
            </a:fld>
            <a:endParaRPr lang="en-US"/>
          </a:p>
        </p:txBody>
      </p:sp>
    </p:spTree>
    <p:extLst>
      <p:ext uri="{BB962C8B-B14F-4D97-AF65-F5344CB8AC3E}">
        <p14:creationId xmlns:p14="http://schemas.microsoft.com/office/powerpoint/2010/main" val="3656323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BD3"/>
                </a:solidFill>
              </a:rPr>
              <a:t>but are simply required to pay to the company the price they have agreed to pay for </a:t>
            </a:r>
            <a:r>
              <a:rPr lang="en-GB" sz="1200" dirty="0">
                <a:solidFill>
                  <a:srgbClr val="004BD3"/>
                </a:solidFill>
              </a:rPr>
              <a:t>their shares.</a:t>
            </a:r>
            <a:endParaRPr lang="en-US" sz="1200" dirty="0">
              <a:solidFill>
                <a:srgbClr val="004BD3"/>
              </a:solidFill>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30</a:t>
            </a:fld>
            <a:endParaRPr lang="en-US"/>
          </a:p>
        </p:txBody>
      </p:sp>
    </p:spTree>
    <p:extLst>
      <p:ext uri="{BB962C8B-B14F-4D97-AF65-F5344CB8AC3E}">
        <p14:creationId xmlns:p14="http://schemas.microsoft.com/office/powerpoint/2010/main" val="2087163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MT"/>
              </a:rPr>
              <a:t>The CIC Regulator will determine if the proposed CIC meets the ‘community interest test’, namely whether a reasonable person might consider that the company’s activities are being carried on for the benefit of the community (Companies (Audit, Investigations and Community Enterprise) Act 2004, s. 35(2)).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MT"/>
              </a:rPr>
              <a:t>For example, CICs must produce an annual ‘community interest company report’ which states out how the CIC’s activities have benefitted the community (Companies (Audit, Investigations and Community Enterprise) Act 2004, s. 34; Community Interest Company Regulations 2005 (SI 2005/1788), reg 26)).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35</a:t>
            </a:fld>
            <a:endParaRPr lang="en-US"/>
          </a:p>
        </p:txBody>
      </p:sp>
    </p:spTree>
    <p:extLst>
      <p:ext uri="{BB962C8B-B14F-4D97-AF65-F5344CB8AC3E}">
        <p14:creationId xmlns:p14="http://schemas.microsoft.com/office/powerpoint/2010/main" val="2237432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A CIC cannot register as a charity. A company that wishes to be registered as a charity might find it more </a:t>
            </a:r>
            <a:r>
              <a:rPr lang="en-GB" sz="1200" dirty="0" err="1">
                <a:effectLst/>
                <a:latin typeface="ArialMT"/>
              </a:rPr>
              <a:t>appropriateto</a:t>
            </a:r>
            <a:r>
              <a:rPr lang="en-GB" sz="1200" dirty="0">
                <a:effectLst/>
                <a:latin typeface="ArialMT"/>
              </a:rPr>
              <a:t> engage in business as a charitable incorporated organisation (CIO). They also only deal with one regulator, the Charity Commission, whereas charitable companies that are not CIOs must deal with the Charity Commission and Companies House. </a:t>
            </a:r>
            <a:endParaRPr lang="en-GB" dirty="0"/>
          </a:p>
          <a:p>
            <a:endParaRPr lang="en-US" dirty="0"/>
          </a:p>
        </p:txBody>
      </p:sp>
      <p:sp>
        <p:nvSpPr>
          <p:cNvPr id="4" name="Slide Number Placeholder 3"/>
          <p:cNvSpPr>
            <a:spLocks noGrp="1"/>
          </p:cNvSpPr>
          <p:nvPr>
            <p:ph type="sldNum" sz="quarter" idx="5"/>
          </p:nvPr>
        </p:nvSpPr>
        <p:spPr/>
        <p:txBody>
          <a:bodyPr/>
          <a:lstStyle/>
          <a:p>
            <a:fld id="{12CA55CE-53EC-B84A-9027-5FF159964A3D}" type="slidenum">
              <a:rPr lang="en-US" smtClean="0"/>
              <a:t>36</a:t>
            </a:fld>
            <a:endParaRPr lang="en-US"/>
          </a:p>
        </p:txBody>
      </p:sp>
    </p:spTree>
    <p:extLst>
      <p:ext uri="{BB962C8B-B14F-4D97-AF65-F5344CB8AC3E}">
        <p14:creationId xmlns:p14="http://schemas.microsoft.com/office/powerpoint/2010/main" val="2925842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MT"/>
              </a:rPr>
              <a:t>credit unions (which provide credit services to their members)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MT"/>
              </a:rPr>
              <a:t>friendly societies (which usually provide financial aid to their members during periods of sickness, unemployment or retirement)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37</a:t>
            </a:fld>
            <a:endParaRPr lang="en-US"/>
          </a:p>
        </p:txBody>
      </p:sp>
    </p:spTree>
    <p:extLst>
      <p:ext uri="{BB962C8B-B14F-4D97-AF65-F5344CB8AC3E}">
        <p14:creationId xmlns:p14="http://schemas.microsoft.com/office/powerpoint/2010/main" val="415578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is designed to test candidates’ ability to apply and explain their knowledge of alternative corporate forms. Therefore, although the legal issues arising are not especially sophisticated, answers should be rewarded for identifying the numerous legal issues and decision points arising and for their clarity of explanation and advice. Answers should focus on the specific circumstances of Lily and James, and should be tailored to their preferences and priorities, although other perspectives may be explored in order to offer the best advice overall.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50</a:t>
            </a:fld>
            <a:endParaRPr lang="en-US"/>
          </a:p>
        </p:txBody>
      </p:sp>
    </p:spTree>
    <p:extLst>
      <p:ext uri="{BB962C8B-B14F-4D97-AF65-F5344CB8AC3E}">
        <p14:creationId xmlns:p14="http://schemas.microsoft.com/office/powerpoint/2010/main" val="173585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is designed to test candidates’ ability to apply and explain their knowledge of alternative corporate forms. Therefore, although the legal issues arising are not especially sophisticated, answers should be rewarded for identifying the numerous legal issues and decision points arising and for their clarity of explanation and advice. Answers should focus on the specific circumstances of Lily and James, and should be tailored to their preferences and priorities, although other perspectives may be explored in order to offer the best advice overall.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51</a:t>
            </a:fld>
            <a:endParaRPr lang="en-US"/>
          </a:p>
        </p:txBody>
      </p:sp>
    </p:spTree>
    <p:extLst>
      <p:ext uri="{BB962C8B-B14F-4D97-AF65-F5344CB8AC3E}">
        <p14:creationId xmlns:p14="http://schemas.microsoft.com/office/powerpoint/2010/main" val="3702161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MT"/>
              </a:rPr>
              <a:t>A common seal is effectively a stamp that can be used to ‘sign’ or execute a document by embossing the company’s name onto the document in question. Companies are not legally required to have a common seal (CA2006, s. 45(1)) and most do not. Companies that trade internationally may retain their common seal as some overseas countries still require that a seal be used. </a:t>
            </a:r>
            <a:endParaRPr lang="en-GB" dirty="0"/>
          </a:p>
          <a:p>
            <a:r>
              <a:rPr lang="en-GB" sz="1800" dirty="0">
                <a:effectLst/>
                <a:latin typeface="ArialMT"/>
              </a:rPr>
              <a:t>Who may use the common seal and its use is a matter for the company’s articles. The model articles provide that a common seal can only be used with the directors’ authority. If the seal is affixed to a document, then the document should also be signed by an authorised person (namely a director, company secretary or any person authorised by the directors to sign documents to which the common seal is applied) (model articles for private companies, article 49; model articles for public companies, article 81). </a:t>
            </a:r>
          </a:p>
          <a:p>
            <a:r>
              <a:rPr lang="en-GB" sz="1800" dirty="0">
                <a:effectLst/>
                <a:latin typeface="ArialMT"/>
              </a:rPr>
              <a:t>Execution of documents </a:t>
            </a:r>
            <a:endParaRPr lang="en-GB" dirty="0"/>
          </a:p>
          <a:p>
            <a:r>
              <a:rPr lang="en-GB" sz="1800" dirty="0">
                <a:effectLst/>
                <a:latin typeface="ArialMT"/>
              </a:rPr>
              <a:t>A document (such as a contract) may be validly executed if it is signed on behalf of the company by (</a:t>
            </a:r>
            <a:r>
              <a:rPr lang="en-GB" sz="1800" dirty="0" err="1">
                <a:effectLst/>
                <a:latin typeface="ArialMT"/>
              </a:rPr>
              <a:t>i</a:t>
            </a:r>
            <a:r>
              <a:rPr lang="en-GB" sz="1800" dirty="0">
                <a:effectLst/>
                <a:latin typeface="ArialMT"/>
              </a:rPr>
              <a:t>) two authorised signatories; or (ii) a director of the company in the presence of a witness who attests the signature (CA2006, s. 44(2)). Every director of the company is an authorised signatory, as is the company secretary if the company has one (CA2006, s. 44(3)). </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58</a:t>
            </a:fld>
            <a:endParaRPr lang="en-US"/>
          </a:p>
        </p:txBody>
      </p:sp>
    </p:spTree>
    <p:extLst>
      <p:ext uri="{BB962C8B-B14F-4D97-AF65-F5344CB8AC3E}">
        <p14:creationId xmlns:p14="http://schemas.microsoft.com/office/powerpoint/2010/main" val="3387942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Historically, a company’s capacity was restricted by including an objects clause in its memorandum with this clause stating the purpose for which the company was set up. The benefit of having an objects clause was that (</a:t>
            </a:r>
            <a:r>
              <a:rPr lang="en-GB" sz="1200" dirty="0" err="1">
                <a:effectLst/>
                <a:latin typeface="ArialMT"/>
              </a:rPr>
              <a:t>i</a:t>
            </a:r>
            <a:r>
              <a:rPr lang="en-GB" sz="1200" dirty="0">
                <a:effectLst/>
                <a:latin typeface="ArialMT"/>
              </a:rPr>
              <a:t>) it would clearly indicate to relevant persons (e.g. members, creditors) why the company was set up; and (ii) it helped ensure that the company engaged in activities in its area of expertise. If a company entered into a contract that was outside the scope of its objects clause, then that contract would be </a:t>
            </a:r>
            <a:r>
              <a:rPr lang="en-GB" sz="1200" i="1" dirty="0">
                <a:effectLst/>
                <a:latin typeface="Arial" panose="020B0604020202020204" pitchFamily="34" charset="0"/>
              </a:rPr>
              <a:t>ultra vires </a:t>
            </a:r>
            <a:r>
              <a:rPr lang="en-GB" sz="1200" dirty="0">
                <a:effectLst/>
                <a:latin typeface="ArialMT"/>
              </a:rPr>
              <a:t>and void (</a:t>
            </a:r>
            <a:r>
              <a:rPr lang="en-GB" sz="1200" i="1" dirty="0">
                <a:effectLst/>
                <a:latin typeface="Arial" panose="020B0604020202020204" pitchFamily="34" charset="0"/>
              </a:rPr>
              <a:t>Ashbury Railway Carriage and Iron Co Ltd v Riche </a:t>
            </a:r>
            <a:r>
              <a:rPr lang="en-GB" sz="1200" dirty="0">
                <a:effectLst/>
                <a:latin typeface="ArialMT"/>
              </a:rPr>
              <a:t>(1874-75) LR 7 HL 653 (HL)).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59</a:t>
            </a:fld>
            <a:endParaRPr lang="en-US"/>
          </a:p>
        </p:txBody>
      </p:sp>
    </p:spTree>
    <p:extLst>
      <p:ext uri="{BB962C8B-B14F-4D97-AF65-F5344CB8AC3E}">
        <p14:creationId xmlns:p14="http://schemas.microsoft.com/office/powerpoint/2010/main" val="192390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4BD3"/>
                </a:solidFill>
              </a:rPr>
              <a:t>Most sole proprietors use some form of their own name (e.g. Watson, Karen Watson, or K Watson). </a:t>
            </a:r>
          </a:p>
          <a:p>
            <a:endParaRPr lang="en-GB" sz="1200" dirty="0">
              <a:solidFill>
                <a:srgbClr val="004BD3"/>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rPr>
              <a:t>Sole proprietorships are subject to much less regulation than partnerships and companies. However, sole proprietors are required to comply with the relevant rules regarding tax, namely: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16</a:t>
            </a:fld>
            <a:endParaRPr lang="en-US"/>
          </a:p>
        </p:txBody>
      </p:sp>
    </p:spTree>
    <p:extLst>
      <p:ext uri="{BB962C8B-B14F-4D97-AF65-F5344CB8AC3E}">
        <p14:creationId xmlns:p14="http://schemas.microsoft.com/office/powerpoint/2010/main" val="281916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The articles of association form the company’s principal constitutional document and set out the company’s internal rules. All companies must have a set of articles (CA2006, s. 18(1)). As companies can draft their own articles, this affords companies considerable flexibility in determining how the company is to be run. Further, the CA2006 allows a company, via its articles, to exclude or modify certain statutory rules (for example, a private company can disapply pre-emption rights by including a provision in its articles to such effect). </a:t>
            </a:r>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60</a:t>
            </a:fld>
            <a:endParaRPr lang="en-US"/>
          </a:p>
        </p:txBody>
      </p:sp>
    </p:spTree>
    <p:extLst>
      <p:ext uri="{BB962C8B-B14F-4D97-AF65-F5344CB8AC3E}">
        <p14:creationId xmlns:p14="http://schemas.microsoft.com/office/powerpoint/2010/main" val="263615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A shareholders’ agreement can be entered into when the company is first incorporated or post-incorporation. They are typically only used by companies with a small number of members. </a:t>
            </a:r>
            <a:endParaRPr lang="en-GB" dirty="0"/>
          </a:p>
          <a:p>
            <a:endParaRPr lang="en-GB" dirty="0"/>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61</a:t>
            </a:fld>
            <a:endParaRPr lang="en-US"/>
          </a:p>
        </p:txBody>
      </p:sp>
    </p:spTree>
    <p:extLst>
      <p:ext uri="{BB962C8B-B14F-4D97-AF65-F5344CB8AC3E}">
        <p14:creationId xmlns:p14="http://schemas.microsoft.com/office/powerpoint/2010/main" val="694588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62</a:t>
            </a:fld>
            <a:endParaRPr lang="en-US"/>
          </a:p>
        </p:txBody>
      </p:sp>
    </p:spTree>
    <p:extLst>
      <p:ext uri="{BB962C8B-B14F-4D97-AF65-F5344CB8AC3E}">
        <p14:creationId xmlns:p14="http://schemas.microsoft.com/office/powerpoint/2010/main" val="29551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GB" sz="1200" dirty="0">
                <a:effectLst/>
                <a:latin typeface="ArialMT"/>
              </a:rPr>
              <a:t>breach of duty (notably the duty to act in accordance with the constitution found in s. 171(a) of the CA2006). This might result in the company suing the directors or the members suing the directors via a </a:t>
            </a:r>
            <a:r>
              <a:rPr lang="en-GB" sz="1200" b="1" dirty="0">
                <a:effectLst/>
                <a:latin typeface="Arial" panose="020B0604020202020204" pitchFamily="34" charset="0"/>
              </a:rPr>
              <a:t>derivative claim</a:t>
            </a:r>
            <a:r>
              <a:rPr lang="en-GB" sz="1200" dirty="0">
                <a:effectLst/>
                <a:latin typeface="ArialMT"/>
              </a:rPr>
              <a:t>. </a:t>
            </a:r>
            <a:endParaRPr lang="en-GB" dirty="0"/>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a:p>
            <a:pPr>
              <a:buFont typeface="+mj-lt"/>
              <a:buAutoNum type="arabicPeriod"/>
            </a:pPr>
            <a:endParaRPr lang="en-GB" sz="1200" dirty="0">
              <a:effectLst/>
              <a:latin typeface="FrutigerLTStd"/>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63</a:t>
            </a:fld>
            <a:endParaRPr lang="en-US"/>
          </a:p>
        </p:txBody>
      </p:sp>
    </p:spTree>
    <p:extLst>
      <p:ext uri="{BB962C8B-B14F-4D97-AF65-F5344CB8AC3E}">
        <p14:creationId xmlns:p14="http://schemas.microsoft.com/office/powerpoint/2010/main" val="121748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64</a:t>
            </a:fld>
            <a:endParaRPr lang="en-US"/>
          </a:p>
        </p:txBody>
      </p:sp>
    </p:spTree>
    <p:extLst>
      <p:ext uri="{BB962C8B-B14F-4D97-AF65-F5344CB8AC3E}">
        <p14:creationId xmlns:p14="http://schemas.microsoft.com/office/powerpoint/2010/main" val="222698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65</a:t>
            </a:fld>
            <a:endParaRPr lang="en-US"/>
          </a:p>
        </p:txBody>
      </p:sp>
    </p:spTree>
    <p:extLst>
      <p:ext uri="{BB962C8B-B14F-4D97-AF65-F5344CB8AC3E}">
        <p14:creationId xmlns:p14="http://schemas.microsoft.com/office/powerpoint/2010/main" val="2139419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BD3"/>
                </a:solidFill>
                <a:effectLst/>
                <a:latin typeface="ArialMT"/>
              </a:rPr>
              <a:t>to the third party that the agent has authority to engage in the act in question and the third party then acts on that representation. </a:t>
            </a:r>
            <a:endParaRPr lang="en-GB" dirty="0">
              <a:solidFill>
                <a:srgbClr val="004BD3"/>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The third party must alter his position as a result of his reliance on the representation. </a:t>
            </a: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67</a:t>
            </a:fld>
            <a:endParaRPr lang="en-US"/>
          </a:p>
        </p:txBody>
      </p:sp>
    </p:spTree>
    <p:extLst>
      <p:ext uri="{BB962C8B-B14F-4D97-AF65-F5344CB8AC3E}">
        <p14:creationId xmlns:p14="http://schemas.microsoft.com/office/powerpoint/2010/main" val="3275534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A member is empowered to apply for an injunction preventing the directors from engaging in an act that is beyond their powers. However, in practice, this power is not especially useful as it can only be exercised if ‘no such proceedings lie in respect of an act to be done in fulfilment of a legal obligation arising from a previous act of the company’. Given that the members (especially members of larger companies) will likely not know of a transaction until after a legal obligation has arisen, the power granted to the members under s. 40(4) is severely limited in practice.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68</a:t>
            </a:fld>
            <a:endParaRPr lang="en-US"/>
          </a:p>
        </p:txBody>
      </p:sp>
    </p:spTree>
    <p:extLst>
      <p:ext uri="{BB962C8B-B14F-4D97-AF65-F5344CB8AC3E}">
        <p14:creationId xmlns:p14="http://schemas.microsoft.com/office/powerpoint/2010/main" val="543183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MT"/>
              </a:rPr>
              <a:t> and so it cannot be used by the company itself (such as to escape a contract entered into by directors who lacked the constitutional authority to do so). A person ‘deals’ with a company if ‘he is a party to any transaction or other act to which the company is a party’ (s. 40(2)(a)). </a:t>
            </a:r>
          </a:p>
          <a:p>
            <a:r>
              <a:rPr lang="en-GB" sz="1200" dirty="0">
                <a:effectLst/>
                <a:latin typeface="ArialMT"/>
              </a:rPr>
              <a:t>Section 41 provides that, where the validity of a transaction is dependent upon s. 40, then that transaction will be voidable at the company’s instance if the transaction is between the company and (</a:t>
            </a:r>
            <a:r>
              <a:rPr lang="en-GB" sz="1200" dirty="0" err="1">
                <a:effectLst/>
                <a:latin typeface="ArialMT"/>
              </a:rPr>
              <a:t>i</a:t>
            </a:r>
            <a:r>
              <a:rPr lang="en-GB" sz="1200" dirty="0">
                <a:effectLst/>
                <a:latin typeface="ArialMT"/>
              </a:rPr>
              <a:t>) a director of the company; or (ii) any person connected with such a director</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69</a:t>
            </a:fld>
            <a:endParaRPr lang="en-US"/>
          </a:p>
        </p:txBody>
      </p:sp>
    </p:spTree>
    <p:extLst>
      <p:ext uri="{BB962C8B-B14F-4D97-AF65-F5344CB8AC3E}">
        <p14:creationId xmlns:p14="http://schemas.microsoft.com/office/powerpoint/2010/main" val="1949998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MT"/>
              </a:rPr>
              <a:t>s.</a:t>
            </a:r>
            <a:r>
              <a:rPr lang="en-GB" sz="1200" dirty="0">
                <a:effectLst/>
                <a:latin typeface="ArialMT"/>
              </a:rPr>
              <a:t>40 refers to the power of ‘the directors’, whereas its predecessor (s. 35A of the Companies Act 1985) referred to the power of the ‘board of directors’. This reformulation would indicate that s. 40 applies to acts of the entire board and acts of multiple directors. </a:t>
            </a:r>
          </a:p>
          <a:p>
            <a:r>
              <a:rPr lang="en-GB" sz="1200" dirty="0">
                <a:effectLst/>
                <a:latin typeface="ArialMT"/>
              </a:rPr>
              <a:t>Pre-2006 case law held this to be the case (</a:t>
            </a:r>
            <a:r>
              <a:rPr lang="en-GB" sz="1200" i="1" dirty="0">
                <a:effectLst/>
                <a:latin typeface="Arial" panose="020B0604020202020204" pitchFamily="34" charset="0"/>
              </a:rPr>
              <a:t>Criterion Properties plc v Stratford UK Properties LLC </a:t>
            </a:r>
            <a:r>
              <a:rPr lang="en-GB" sz="1200" dirty="0">
                <a:effectLst/>
                <a:latin typeface="ArialMT"/>
              </a:rPr>
              <a:t>[2004] UKHL 28).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71</a:t>
            </a:fld>
            <a:endParaRPr lang="en-US"/>
          </a:p>
        </p:txBody>
      </p:sp>
    </p:spTree>
    <p:extLst>
      <p:ext uri="{BB962C8B-B14F-4D97-AF65-F5344CB8AC3E}">
        <p14:creationId xmlns:p14="http://schemas.microsoft.com/office/powerpoint/2010/main" val="339329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17</a:t>
            </a:fld>
            <a:endParaRPr lang="en-US"/>
          </a:p>
        </p:txBody>
      </p:sp>
    </p:spTree>
    <p:extLst>
      <p:ext uri="{BB962C8B-B14F-4D97-AF65-F5344CB8AC3E}">
        <p14:creationId xmlns:p14="http://schemas.microsoft.com/office/powerpoint/2010/main" val="309420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4BD3"/>
                </a:solidFill>
              </a:rPr>
              <a:t>Any leftover money belongs to the sole proprietor. </a:t>
            </a:r>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18</a:t>
            </a:fld>
            <a:endParaRPr lang="en-US"/>
          </a:p>
        </p:txBody>
      </p:sp>
    </p:spTree>
    <p:extLst>
      <p:ext uri="{BB962C8B-B14F-4D97-AF65-F5344CB8AC3E}">
        <p14:creationId xmlns:p14="http://schemas.microsoft.com/office/powerpoint/2010/main" val="260165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2060"/>
                </a:solidFill>
                <a:latin typeface="ArialMT"/>
              </a:rPr>
              <a:t>‘The relation which subsists between persons carrying on a business in common with a view of profit’ (PA1890, s. 1(1))</a:t>
            </a:r>
            <a:endParaRPr lang="en-GB" dirty="0">
              <a:solidFill>
                <a:srgbClr val="002060"/>
              </a:solidFill>
            </a:endParaRPr>
          </a:p>
          <a:p>
            <a:pPr>
              <a:buFont typeface="Arial" panose="020B0604020202020204" pitchFamily="34" charset="0"/>
              <a:buChar char="•"/>
            </a:pPr>
            <a:r>
              <a:rPr lang="en-GB" dirty="0">
                <a:solidFill>
                  <a:srgbClr val="002060"/>
                </a:solidFill>
                <a:latin typeface="ArialMT"/>
              </a:rPr>
              <a:t>‘Relation’ - based upon the relationship between the partners. </a:t>
            </a:r>
          </a:p>
          <a:p>
            <a:pPr>
              <a:buFont typeface="Arial" panose="020B0604020202020204" pitchFamily="34" charset="0"/>
              <a:buChar char="•"/>
            </a:pPr>
            <a:r>
              <a:rPr lang="en-GB" dirty="0">
                <a:solidFill>
                  <a:srgbClr val="002060"/>
                </a:solidFill>
                <a:latin typeface="ArialMT"/>
              </a:rPr>
              <a:t>‘Persons’ indicates that  a single person cannot form a partnership  and  the partners of a partnership can be natural persons and/or legal person (for example companies )</a:t>
            </a:r>
          </a:p>
          <a:p>
            <a:pPr>
              <a:buFont typeface="Arial" panose="020B0604020202020204" pitchFamily="34" charset="0"/>
              <a:buChar char="•"/>
            </a:pPr>
            <a:r>
              <a:rPr lang="en-GB" dirty="0">
                <a:solidFill>
                  <a:srgbClr val="002060"/>
                </a:solidFill>
                <a:latin typeface="ArialMT"/>
              </a:rPr>
              <a:t>‘Carrying on’ indicates some form of continuous activity is required, but the courts have stated that a partnership can be set up for a one-off transaction (</a:t>
            </a:r>
            <a:r>
              <a:rPr lang="en-GB" i="1" dirty="0">
                <a:solidFill>
                  <a:srgbClr val="002060"/>
                </a:solidFill>
                <a:latin typeface="Arial" panose="020B0604020202020204" pitchFamily="34" charset="0"/>
              </a:rPr>
              <a:t>George Hall &amp; Sons v Platt </a:t>
            </a:r>
            <a:r>
              <a:rPr lang="en-GB" dirty="0">
                <a:solidFill>
                  <a:srgbClr val="002060"/>
                </a:solidFill>
                <a:latin typeface="ArialMT"/>
              </a:rPr>
              <a:t>[1954] TLR 331). </a:t>
            </a:r>
          </a:p>
          <a:p>
            <a:pPr>
              <a:buFont typeface="Arial" panose="020B0604020202020204" pitchFamily="34" charset="0"/>
              <a:buChar char="•"/>
            </a:pPr>
            <a:r>
              <a:rPr lang="en-GB" dirty="0">
                <a:solidFill>
                  <a:srgbClr val="002060"/>
                </a:solidFill>
                <a:latin typeface="ArialMT"/>
              </a:rPr>
              <a:t>‘Business’ is defined as including ‘every trade, occupation or profession’ (PA1890, s. 45). </a:t>
            </a:r>
          </a:p>
          <a:p>
            <a:pPr>
              <a:buFont typeface="Arial" panose="020B0604020202020204" pitchFamily="34" charset="0"/>
              <a:buChar char="•"/>
            </a:pPr>
            <a:r>
              <a:rPr lang="en-GB" dirty="0">
                <a:solidFill>
                  <a:srgbClr val="002060"/>
                </a:solidFill>
                <a:latin typeface="ArialMT"/>
              </a:rPr>
              <a:t>The partners must be carrying on the business ‘in common’. If this is not the case, it may be the case that no partnership exists. </a:t>
            </a:r>
          </a:p>
          <a:p>
            <a:pPr>
              <a:buFont typeface="Arial" panose="020B0604020202020204" pitchFamily="34" charset="0"/>
              <a:buChar char="•"/>
            </a:pPr>
            <a:r>
              <a:rPr lang="en-GB" dirty="0">
                <a:solidFill>
                  <a:srgbClr val="002060"/>
                </a:solidFill>
                <a:latin typeface="ArialMT"/>
              </a:rPr>
              <a:t>The business must be carried on ‘with a view of profit’, indicating that a partnership cannot be set up for purely altruistic or benevolent purposes. </a:t>
            </a:r>
            <a:endParaRPr lang="en-US"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Ordinary partnership (also known as ‘general partnerships’ or simply ‘partnerships’) </a:t>
            </a:r>
          </a:p>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19</a:t>
            </a:fld>
            <a:endParaRPr lang="en-US"/>
          </a:p>
        </p:txBody>
      </p:sp>
    </p:spTree>
    <p:extLst>
      <p:ext uri="{BB962C8B-B14F-4D97-AF65-F5344CB8AC3E}">
        <p14:creationId xmlns:p14="http://schemas.microsoft.com/office/powerpoint/2010/main" val="26981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MT"/>
              </a:rPr>
              <a:t>but it need not be in writing – it can be oral or implied via the partners’ conduct. In order to avoid disputes, the agreement is usually in writing and will take the form of a contract.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12CA55CE-53EC-B84A-9027-5FF159964A3D}" type="slidenum">
              <a:rPr lang="en-US" smtClean="0"/>
              <a:t>21</a:t>
            </a:fld>
            <a:endParaRPr lang="en-US"/>
          </a:p>
        </p:txBody>
      </p:sp>
    </p:spTree>
    <p:extLst>
      <p:ext uri="{BB962C8B-B14F-4D97-AF65-F5344CB8AC3E}">
        <p14:creationId xmlns:p14="http://schemas.microsoft.com/office/powerpoint/2010/main" val="100963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i="0" u="none" strike="noStrike" dirty="0">
                <a:solidFill>
                  <a:srgbClr val="202124"/>
                </a:solidFill>
                <a:effectLst/>
                <a:latin typeface="Google Sans"/>
              </a:rPr>
              <a:t>Vicarious Liability is </a:t>
            </a:r>
            <a:r>
              <a:rPr lang="en-GB" b="0" i="0" u="none" strike="noStrike" dirty="0">
                <a:solidFill>
                  <a:srgbClr val="040C28"/>
                </a:solidFill>
                <a:effectLst/>
                <a:latin typeface="Google Sans"/>
              </a:rPr>
              <a:t>a rule of law that imposes strict liability on employers for the wrongdoings of their employees</a:t>
            </a:r>
            <a:r>
              <a:rPr lang="en-GB" b="0" i="0" u="none" strike="noStrike" dirty="0">
                <a:solidFill>
                  <a:srgbClr val="202124"/>
                </a:solidFill>
                <a:effectLst/>
                <a:latin typeface="Google Sans"/>
              </a:rPr>
              <a:t>. Generally, an employer can be held liable for any wrongful act committed while an employee is conducting their duties</a:t>
            </a:r>
            <a:endParaRPr lang="en-GB" dirty="0">
              <a:effectLst/>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US" dirty="0"/>
          </a:p>
        </p:txBody>
      </p:sp>
      <p:sp>
        <p:nvSpPr>
          <p:cNvPr id="4" name="Slide Number Placeholder 3"/>
          <p:cNvSpPr>
            <a:spLocks noGrp="1"/>
          </p:cNvSpPr>
          <p:nvPr>
            <p:ph type="sldNum" sz="quarter" idx="5"/>
          </p:nvPr>
        </p:nvSpPr>
        <p:spPr/>
        <p:txBody>
          <a:bodyPr/>
          <a:lstStyle/>
          <a:p>
            <a:fld id="{12CA55CE-53EC-B84A-9027-5FF159964A3D}" type="slidenum">
              <a:rPr lang="en-US" smtClean="0"/>
              <a:t>23</a:t>
            </a:fld>
            <a:endParaRPr lang="en-US"/>
          </a:p>
        </p:txBody>
      </p:sp>
    </p:spTree>
    <p:extLst>
      <p:ext uri="{BB962C8B-B14F-4D97-AF65-F5344CB8AC3E}">
        <p14:creationId xmlns:p14="http://schemas.microsoft.com/office/powerpoint/2010/main" val="339230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5E2A2-E8E7-8245-97DF-D3F7E978A3D1}" type="slidenum">
              <a:rPr lang="en-US" smtClean="0"/>
              <a:t>24</a:t>
            </a:fld>
            <a:endParaRPr lang="en-US"/>
          </a:p>
        </p:txBody>
      </p:sp>
    </p:spTree>
    <p:extLst>
      <p:ext uri="{BB962C8B-B14F-4D97-AF65-F5344CB8AC3E}">
        <p14:creationId xmlns:p14="http://schemas.microsoft.com/office/powerpoint/2010/main" val="261925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CA55CE-53EC-B84A-9027-5FF159964A3D}" type="slidenum">
              <a:rPr lang="en-US" smtClean="0"/>
              <a:t>25</a:t>
            </a:fld>
            <a:endParaRPr lang="en-US"/>
          </a:p>
        </p:txBody>
      </p:sp>
    </p:spTree>
    <p:extLst>
      <p:ext uri="{BB962C8B-B14F-4D97-AF65-F5344CB8AC3E}">
        <p14:creationId xmlns:p14="http://schemas.microsoft.com/office/powerpoint/2010/main" val="1946226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385819-4A14-754B-979E-B1618E960E97}"/>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DE6F87CE-DFE6-8142-B11D-977D35FDFAF4}"/>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2" name="Subtitle 2">
            <a:extLst>
              <a:ext uri="{FF2B5EF4-FFF2-40B4-BE49-F238E27FC236}">
                <a16:creationId xmlns:a16="http://schemas.microsoft.com/office/drawing/2014/main" id="{C58A13CF-F1C5-BE4A-9D28-A499295B9319}"/>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6" name="Picture 15" descr="Text&#10;&#10;Description automatically generated with medium confidence">
            <a:extLst>
              <a:ext uri="{FF2B5EF4-FFF2-40B4-BE49-F238E27FC236}">
                <a16:creationId xmlns:a16="http://schemas.microsoft.com/office/drawing/2014/main" id="{A9FDF6B0-135C-5C47-8B50-E5F8638A3F2D}"/>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A2E6490D-B921-6047-A943-9E962638639A}"/>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E373D55B-90C8-7B4C-A34E-A35E3CCBFD13}"/>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63005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600"/>
                                        <p:tgtEl>
                                          <p:spTgt spid="10"/>
                                        </p:tgtEl>
                                      </p:cBhvr>
                                    </p:animEffect>
                                  </p:childTnLst>
                                </p:cTn>
                              </p:par>
                              <p:par>
                                <p:cTn id="8" presetID="2" presetClass="entr" presetSubtype="8"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0-#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build="p">
        <p:tmplLst>
          <p:tmpl lvl="1">
            <p:tnLst>
              <p:par>
                <p:cTn presetID="10" presetClass="entr" presetSubtype="0" fill="hold" nodeType="withEffect">
                  <p:stCondLst>
                    <p:cond delay="16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inc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90D1FA3-32C8-D44A-8CC0-E8BADD15C17D}"/>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A28F46D5-C70A-E54E-9ECA-2FB650E2BC6E}"/>
              </a:ext>
            </a:extLst>
          </p:cNvPr>
          <p:cNvSpPr>
            <a:spLocks noGrp="1"/>
          </p:cNvSpPr>
          <p:nvPr>
            <p:ph type="ctrTitle"/>
          </p:nvPr>
        </p:nvSpPr>
        <p:spPr>
          <a:xfrm>
            <a:off x="368024" y="2332624"/>
            <a:ext cx="8280598" cy="1080120"/>
          </a:xfrm>
        </p:spPr>
        <p:txBody>
          <a:bodyPr anchor="b" anchorCtr="0"/>
          <a:lstStyle>
            <a:lvl1pPr>
              <a:defRPr sz="3800" b="0">
                <a:solidFill>
                  <a:schemeClr val="bg1"/>
                </a:solidFill>
              </a:defRPr>
            </a:lvl1pPr>
          </a:lstStyle>
          <a:p>
            <a:r>
              <a:rPr lang="en-US" dirty="0"/>
              <a:t>Click to edit Master title style</a:t>
            </a:r>
            <a:endParaRPr lang="en-GB" dirty="0"/>
          </a:p>
        </p:txBody>
      </p:sp>
      <p:sp>
        <p:nvSpPr>
          <p:cNvPr id="17" name="Subtitle 2">
            <a:extLst>
              <a:ext uri="{FF2B5EF4-FFF2-40B4-BE49-F238E27FC236}">
                <a16:creationId xmlns:a16="http://schemas.microsoft.com/office/drawing/2014/main" id="{FC8C8988-EED7-2545-9A1C-C9A820614A03}"/>
              </a:ext>
            </a:extLst>
          </p:cNvPr>
          <p:cNvSpPr>
            <a:spLocks noGrp="1"/>
          </p:cNvSpPr>
          <p:nvPr>
            <p:ph type="subTitle" idx="1"/>
          </p:nvPr>
        </p:nvSpPr>
        <p:spPr>
          <a:xfrm>
            <a:off x="368024" y="3664531"/>
            <a:ext cx="6912446" cy="997712"/>
          </a:xfrm>
        </p:spPr>
        <p:txBody>
          <a:bodyPr anchor="t" anchorCtr="0"/>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 name="Picture 19" descr="Text&#10;&#10;Description automatically generated with medium confidence">
            <a:extLst>
              <a:ext uri="{FF2B5EF4-FFF2-40B4-BE49-F238E27FC236}">
                <a16:creationId xmlns:a16="http://schemas.microsoft.com/office/drawing/2014/main" id="{ED368F8F-4F40-6C4B-91F5-EC1E582B4D2F}"/>
              </a:ext>
            </a:extLst>
          </p:cNvPr>
          <p:cNvPicPr>
            <a:picLocks noChangeAspect="1"/>
          </p:cNvPicPr>
          <p:nvPr userDrawn="1"/>
        </p:nvPicPr>
        <p:blipFill>
          <a:blip r:embed="rId2"/>
          <a:stretch>
            <a:fillRect/>
          </a:stretch>
        </p:blipFill>
        <p:spPr>
          <a:xfrm>
            <a:off x="377354" y="351143"/>
            <a:ext cx="2215153" cy="925838"/>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D2B5CC2-E1AE-B24D-A837-226908A3516E}"/>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08062F95-5349-F74F-8D3C-255D53022C7B}"/>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301955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600"/>
                                        <p:tgtEl>
                                          <p:spTgt spid="15"/>
                                        </p:tgtEl>
                                      </p:cBhvr>
                                    </p:animEffect>
                                  </p:childTnLst>
                                </p:cTn>
                              </p:par>
                              <p:par>
                                <p:cTn id="8" presetID="2" presetClass="entr" presetSubtype="8"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0-#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11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childTnLst>
                                </p:cTn>
                              </p:par>
                              <p:par>
                                <p:cTn id="18" presetID="22" presetClass="entr" presetSubtype="2" fill="hold" nodeType="withEffect">
                                  <p:stCondLst>
                                    <p:cond delay="200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build="p">
        <p:tmplLst>
          <p:tmpl lvl="1">
            <p:tnLst>
              <p:par>
                <p:cTn presetID="10" presetClass="entr" presetSubtype="0" fill="hold" nodeType="withEffect">
                  <p:stCondLst>
                    <p:cond delay="16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33382"/>
            <a:ext cx="11328400" cy="805329"/>
          </a:xfrm>
        </p:spPr>
        <p:txBody>
          <a:bodyPr/>
          <a:lstStyle>
            <a:lvl1pPr>
              <a:defRPr>
                <a:solidFill>
                  <a:srgbClr val="004BD2"/>
                </a:solidFill>
              </a:defRPr>
            </a:lvl1pPr>
          </a:lstStyle>
          <a:p>
            <a:r>
              <a:rPr lang="en-US" dirty="0"/>
              <a:t>Click to edit Master title style</a:t>
            </a:r>
            <a:endParaRPr lang="en-GB" dirty="0"/>
          </a:p>
        </p:txBody>
      </p:sp>
      <p:sp>
        <p:nvSpPr>
          <p:cNvPr id="9" name="Content Placeholder 2">
            <a:extLst>
              <a:ext uri="{FF2B5EF4-FFF2-40B4-BE49-F238E27FC236}">
                <a16:creationId xmlns:a16="http://schemas.microsoft.com/office/drawing/2014/main" id="{4D706038-6BBD-5B49-869D-44B1D336D0F5}"/>
              </a:ext>
            </a:extLst>
          </p:cNvPr>
          <p:cNvSpPr>
            <a:spLocks noGrp="1"/>
          </p:cNvSpPr>
          <p:nvPr>
            <p:ph sz="half" idx="10"/>
          </p:nvPr>
        </p:nvSpPr>
        <p:spPr>
          <a:xfrm>
            <a:off x="431800" y="1629940"/>
            <a:ext cx="11328400" cy="4751387"/>
          </a:xfrm>
        </p:spPr>
        <p:txBody>
          <a:bodyPr vert="horz" lIns="0" tIns="0" rIns="0" bIns="0" rtlCol="0" anchor="t" anchorCtr="0">
            <a:noAutofit/>
          </a:bodyPr>
          <a:lstStyle>
            <a:lvl1pPr>
              <a:defRPr lang="en-US" dirty="0" smtClean="0">
                <a:solidFill>
                  <a:srgbClr val="001A70"/>
                </a:solidFill>
              </a:defRPr>
            </a:lvl1pPr>
            <a:lvl2pPr>
              <a:defRPr lang="en-US" dirty="0" smtClean="0">
                <a:solidFill>
                  <a:srgbClr val="001A70"/>
                </a:solidFill>
              </a:defRPr>
            </a:lvl2pPr>
            <a:lvl3pPr>
              <a:defRPr lang="en-US" dirty="0" smtClean="0">
                <a:solidFill>
                  <a:srgbClr val="001A70"/>
                </a:solidFill>
              </a:defRPr>
            </a:lvl3pPr>
            <a:lvl4pPr>
              <a:defRPr lang="en-US" dirty="0" smtClean="0">
                <a:solidFill>
                  <a:srgbClr val="001A70"/>
                </a:solidFill>
              </a:defRPr>
            </a:lvl4pPr>
            <a:lvl5pPr>
              <a:defRPr lang="en-GB" dirty="0">
                <a:solidFill>
                  <a:srgbClr val="001A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816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31800" y="1629940"/>
            <a:ext cx="5424000" cy="4751387"/>
          </a:xfrm>
        </p:spPr>
        <p:txBody>
          <a:bodyPr vert="horz" lIns="0" tIns="0" rIns="0" bIns="0" rtlCol="0" anchor="t" anchorCtr="0">
            <a:no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36200" y="1629940"/>
            <a:ext cx="5424000" cy="4751387"/>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254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318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246112"/>
            <a:ext cx="5424000" cy="3951288"/>
          </a:xfrm>
        </p:spPr>
        <p:txBody>
          <a:bodyPr vert="horz" lIns="0" tIns="0" rIns="0" bIns="0" rtlCol="0" anchor="t" anchorCtr="0">
            <a:noAutofit/>
          </a:bodyPr>
          <a:lstStyle>
            <a:lvl1pPr>
              <a:defRPr lang="en-US" dirty="0" smtClean="0"/>
            </a:lvl1pPr>
            <a:lvl2pPr>
              <a:buClr>
                <a:srgbClr val="004BD2"/>
              </a:buClr>
              <a:defRPr lang="en-US" dirty="0" smtClean="0"/>
            </a:lvl2pPr>
            <a:lvl3pPr>
              <a:defRPr lang="en-US" dirty="0" smtClean="0"/>
            </a:lvl3pPr>
            <a:lvl4pPr>
              <a:defRPr lang="en-US" dirty="0" smtClean="0"/>
            </a:lvl4pPr>
            <a:lvl5pPr>
              <a:defRPr lang="en-GB"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336200" y="1606350"/>
            <a:ext cx="5424000" cy="639762"/>
          </a:xfrm>
        </p:spPr>
        <p:txBody>
          <a:bodyPr anchor="t" anchorCtr="0"/>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6200" y="2246112"/>
            <a:ext cx="5424000" cy="3951288"/>
          </a:xfrm>
        </p:spPr>
        <p:txBody>
          <a:bodyPr vert="horz" lIns="0" tIns="0" rIns="0" bIns="0" rtlCol="0" anchor="t" anchorCtr="0">
            <a:noAutofit/>
          </a:bodyPr>
          <a:lstStyle>
            <a:lvl1pPr>
              <a:defRPr lang="en-US" smtClean="0"/>
            </a:lvl1pPr>
            <a:lvl2pPr>
              <a:buClr>
                <a:srgbClr val="004BD2"/>
              </a:buClr>
              <a:defRPr lang="en-US" smtClean="0"/>
            </a:lvl2pPr>
            <a:lvl3pPr>
              <a:defRPr lang="en-US" smtClean="0"/>
            </a:lvl3pPr>
            <a:lvl4pPr>
              <a:defRPr lang="en-US" smtClean="0"/>
            </a:lvl4pPr>
            <a:lvl5pPr>
              <a:defRPr lang="en-GB"/>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5029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2EEB3D-4582-5547-87C6-D6FD52AE4B0F}"/>
              </a:ext>
            </a:extLst>
          </p:cNvPr>
          <p:cNvSpPr/>
          <p:nvPr userDrawn="1"/>
        </p:nvSpPr>
        <p:spPr>
          <a:xfrm>
            <a:off x="0" y="0"/>
            <a:ext cx="12192000" cy="6858000"/>
          </a:xfrm>
          <a:prstGeom prst="rect">
            <a:avLst/>
          </a:prstGeom>
          <a:solidFill>
            <a:srgbClr val="004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with medium confidence">
            <a:extLst>
              <a:ext uri="{FF2B5EF4-FFF2-40B4-BE49-F238E27FC236}">
                <a16:creationId xmlns:a16="http://schemas.microsoft.com/office/drawing/2014/main" id="{1417F59C-1780-004B-81E5-7182E018BCF1}"/>
              </a:ext>
            </a:extLst>
          </p:cNvPr>
          <p:cNvPicPr>
            <a:picLocks noChangeAspect="1"/>
          </p:cNvPicPr>
          <p:nvPr userDrawn="1"/>
        </p:nvPicPr>
        <p:blipFill>
          <a:blip r:embed="rId2"/>
          <a:stretch>
            <a:fillRect/>
          </a:stretch>
        </p:blipFill>
        <p:spPr>
          <a:xfrm>
            <a:off x="377354" y="351143"/>
            <a:ext cx="2215153" cy="925838"/>
          </a:xfrm>
          <a:prstGeom prst="rect">
            <a:avLst/>
          </a:prstGeom>
        </p:spPr>
      </p:pic>
      <p:sp>
        <p:nvSpPr>
          <p:cNvPr id="21" name="Title 1">
            <a:extLst>
              <a:ext uri="{FF2B5EF4-FFF2-40B4-BE49-F238E27FC236}">
                <a16:creationId xmlns:a16="http://schemas.microsoft.com/office/drawing/2014/main" id="{F9542533-43E6-854C-A02F-A8190C5ECCBA}"/>
              </a:ext>
            </a:extLst>
          </p:cNvPr>
          <p:cNvSpPr>
            <a:spLocks noGrp="1"/>
          </p:cNvSpPr>
          <p:nvPr>
            <p:ph type="ctrTitle" hasCustomPrompt="1"/>
          </p:nvPr>
        </p:nvSpPr>
        <p:spPr>
          <a:xfrm>
            <a:off x="490700" y="2636912"/>
            <a:ext cx="11040797" cy="1080120"/>
          </a:xfrm>
        </p:spPr>
        <p:txBody>
          <a:bodyPr anchor="b" anchorCtr="0"/>
          <a:lstStyle>
            <a:lvl1pPr>
              <a:defRPr sz="3800" b="0">
                <a:solidFill>
                  <a:schemeClr val="bg1"/>
                </a:solidFill>
              </a:defRPr>
            </a:lvl1pPr>
          </a:lstStyle>
          <a:p>
            <a:r>
              <a:rPr lang="en-US" dirty="0"/>
              <a:t>Click to edit Thank you message</a:t>
            </a:r>
            <a:endParaRPr lang="en-GB" dirty="0"/>
          </a:p>
        </p:txBody>
      </p:sp>
      <p:pic>
        <p:nvPicPr>
          <p:cNvPr id="8" name="Picture 7" descr="A picture containing text&#10;&#10;Description automatically generated">
            <a:extLst>
              <a:ext uri="{FF2B5EF4-FFF2-40B4-BE49-F238E27FC236}">
                <a16:creationId xmlns:a16="http://schemas.microsoft.com/office/drawing/2014/main" id="{C8D203B3-1AC7-3B4E-9BD2-3DCE25D718DB}"/>
              </a:ext>
            </a:extLst>
          </p:cNvPr>
          <p:cNvPicPr>
            <a:picLocks noChangeAspect="1"/>
          </p:cNvPicPr>
          <p:nvPr userDrawn="1"/>
        </p:nvPicPr>
        <p:blipFill>
          <a:blip r:embed="rId3"/>
          <a:stretch>
            <a:fillRect/>
          </a:stretch>
        </p:blipFill>
        <p:spPr>
          <a:xfrm>
            <a:off x="377354" y="5248483"/>
            <a:ext cx="1178899" cy="1258375"/>
          </a:xfrm>
          <a:prstGeom prst="rect">
            <a:avLst/>
          </a:prstGeom>
        </p:spPr>
      </p:pic>
      <p:pic>
        <p:nvPicPr>
          <p:cNvPr id="9" name="Picture 8" descr="Logo&#10;&#10;Description automatically generated">
            <a:extLst>
              <a:ext uri="{FF2B5EF4-FFF2-40B4-BE49-F238E27FC236}">
                <a16:creationId xmlns:a16="http://schemas.microsoft.com/office/drawing/2014/main" id="{163CD04A-072B-9C4B-A67C-6183C658A8CD}"/>
              </a:ext>
            </a:extLst>
          </p:cNvPr>
          <p:cNvPicPr>
            <a:picLocks noChangeAspect="1"/>
          </p:cNvPicPr>
          <p:nvPr userDrawn="1"/>
        </p:nvPicPr>
        <p:blipFill>
          <a:blip r:embed="rId4"/>
          <a:stretch>
            <a:fillRect/>
          </a:stretch>
        </p:blipFill>
        <p:spPr>
          <a:xfrm>
            <a:off x="9840416" y="0"/>
            <a:ext cx="2351584" cy="2268342"/>
          </a:xfrm>
          <a:prstGeom prst="rect">
            <a:avLst/>
          </a:prstGeom>
        </p:spPr>
      </p:pic>
    </p:spTree>
    <p:extLst>
      <p:ext uri="{BB962C8B-B14F-4D97-AF65-F5344CB8AC3E}">
        <p14:creationId xmlns:p14="http://schemas.microsoft.com/office/powerpoint/2010/main" val="23830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600"/>
                                        <p:tgtEl>
                                          <p:spTgt spid="7"/>
                                        </p:tgtEl>
                                      </p:cBhvr>
                                    </p:animEffect>
                                  </p:childTnLst>
                                </p:cTn>
                              </p:par>
                              <p:par>
                                <p:cTn id="11" presetID="2" presetClass="entr" presetSubtype="8"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par>
                                <p:cTn id="15" presetID="22" presetClass="entr" presetSubtype="2" fill="hold" nodeType="withEffect">
                                  <p:stCondLst>
                                    <p:cond delay="20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60D4-444B-E0AF-B2C8-668EEA749B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FAC7A-29AD-CA52-83FA-469B579B8C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3E433F-9786-2F2E-783C-022038B6B0AB}"/>
              </a:ext>
            </a:extLst>
          </p:cNvPr>
          <p:cNvSpPr>
            <a:spLocks noGrp="1"/>
          </p:cNvSpPr>
          <p:nvPr>
            <p:ph type="dt" sz="half" idx="10"/>
          </p:nvPr>
        </p:nvSpPr>
        <p:spPr/>
        <p:txBody>
          <a:bodyPr/>
          <a:lstStyle/>
          <a:p>
            <a:fld id="{0D155A8C-735B-F74C-971A-BB186A80631E}" type="datetimeFigureOut">
              <a:rPr lang="en-US" smtClean="0"/>
              <a:t>10/9/23</a:t>
            </a:fld>
            <a:endParaRPr lang="en-US"/>
          </a:p>
        </p:txBody>
      </p:sp>
      <p:sp>
        <p:nvSpPr>
          <p:cNvPr id="5" name="Footer Placeholder 4">
            <a:extLst>
              <a:ext uri="{FF2B5EF4-FFF2-40B4-BE49-F238E27FC236}">
                <a16:creationId xmlns:a16="http://schemas.microsoft.com/office/drawing/2014/main" id="{1BF24AC3-7E83-766F-C9FE-BF70D3A57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51BE7-CDA9-E4D2-8CE9-AB2AAE2CF96F}"/>
              </a:ext>
            </a:extLst>
          </p:cNvPr>
          <p:cNvSpPr>
            <a:spLocks noGrp="1"/>
          </p:cNvSpPr>
          <p:nvPr>
            <p:ph type="sldNum" sz="quarter" idx="12"/>
          </p:nvPr>
        </p:nvSpPr>
        <p:spPr/>
        <p:txBody>
          <a:bodyPr/>
          <a:lstStyle/>
          <a:p>
            <a:fld id="{35C370B7-36A9-6340-8E0E-F8BBC3106F05}" type="slidenum">
              <a:rPr lang="en-US" smtClean="0"/>
              <a:t>‹#›</a:t>
            </a:fld>
            <a:endParaRPr lang="en-US"/>
          </a:p>
        </p:txBody>
      </p:sp>
    </p:spTree>
    <p:extLst>
      <p:ext uri="{BB962C8B-B14F-4D97-AF65-F5344CB8AC3E}">
        <p14:creationId xmlns:p14="http://schemas.microsoft.com/office/powerpoint/2010/main" val="329716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0" y="333382"/>
            <a:ext cx="11328400" cy="805329"/>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1800" y="1629948"/>
            <a:ext cx="11328400" cy="4751387"/>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p:nvCxnSpPr>
        <p:spPr>
          <a:xfrm>
            <a:off x="431800" y="1268760"/>
            <a:ext cx="11328400" cy="0"/>
          </a:xfrm>
          <a:prstGeom prst="line">
            <a:avLst/>
          </a:prstGeom>
          <a:ln w="82550">
            <a:solidFill>
              <a:srgbClr val="FF6900">
                <a:alpha val="75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9EFAD8-5371-4D38-AB7D-929E48F49620}"/>
              </a:ext>
            </a:extLst>
          </p:cNvPr>
          <p:cNvSpPr txBox="1"/>
          <p:nvPr userDrawn="1"/>
        </p:nvSpPr>
        <p:spPr>
          <a:xfrm>
            <a:off x="11544176" y="6444044"/>
            <a:ext cx="600496" cy="369332"/>
          </a:xfrm>
          <a:prstGeom prst="rect">
            <a:avLst/>
          </a:prstGeom>
          <a:noFill/>
        </p:spPr>
        <p:txBody>
          <a:bodyPr wrap="square" rtlCol="0">
            <a:spAutoFit/>
          </a:bodyPr>
          <a:lstStyle/>
          <a:p>
            <a:pPr algn="r"/>
            <a:fld id="{445C6DDE-086C-D945-94D9-3996B0598A36}" type="slidenum">
              <a:rPr lang="en-US" smtClean="0">
                <a:solidFill>
                  <a:srgbClr val="004BD2"/>
                </a:solidFill>
              </a:rPr>
              <a:pPr algn="r"/>
              <a:t>‹#›</a:t>
            </a:fld>
            <a:endParaRPr lang="en-US" dirty="0">
              <a:solidFill>
                <a:srgbClr val="004BD2"/>
              </a:solidFill>
            </a:endParaRPr>
          </a:p>
        </p:txBody>
      </p:sp>
    </p:spTree>
    <p:extLst>
      <p:ext uri="{BB962C8B-B14F-4D97-AF65-F5344CB8AC3E}">
        <p14:creationId xmlns:p14="http://schemas.microsoft.com/office/powerpoint/2010/main" val="39036902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704" r:id="rId7"/>
  </p:sldLayoutIdLst>
  <p:hf sldNum="0" hdr="0" ftr="0" dt="0"/>
  <p:txStyles>
    <p:titleStyle>
      <a:lvl1pPr algn="l" defTabSz="914377" rtl="0" eaLnBrk="1" latinLnBrk="0" hangingPunct="1">
        <a:lnSpc>
          <a:spcPct val="90000"/>
        </a:lnSpc>
        <a:spcBef>
          <a:spcPct val="0"/>
        </a:spcBef>
        <a:buNone/>
        <a:defRPr sz="2800" b="0" kern="1200">
          <a:solidFill>
            <a:srgbClr val="004BD2"/>
          </a:solidFill>
          <a:latin typeface="+mn-lt"/>
          <a:ea typeface="+mj-ea"/>
          <a:cs typeface="+mj-cs"/>
        </a:defRPr>
      </a:lvl1pPr>
    </p:titleStyle>
    <p:body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eill@kcb.ac.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ur01.safelinks.protection.outlook.com/?url=https%3A%2F%2Fwww.cgi.org.uk%2Fmy_cg%2Fqualifying-programme-part-1-2&amp;data=05%7C01%7Clauren%40kcb.ac.uk%7C42547d7b45764466611f08da590d8b4e%7Cc00cde4c65b04c26afd7071f799c3d1c%7C0%7C0%7C637920211965446211%7CUnknown%7CTWFpbGZsb3d8eyJWIjoiMC4wLjAwMDAiLCJQIjoiV2luMzIiLCJBTiI6Ik1haWwiLCJXVCI6Mn0%3D%7C3000%7C%7C%7C&amp;sdata=wQdw%2BnmVUco42%2FlpBcNbX0iZWZ6u3N%2B3dq1NAI31SoM%3D&amp;reserved=0"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a:xfrm>
            <a:off x="368024" y="1908081"/>
            <a:ext cx="8280598" cy="1080120"/>
          </a:xfrm>
        </p:spPr>
        <p:txBody>
          <a:bodyPr/>
          <a:lstStyle/>
          <a:p>
            <a:r>
              <a:rPr lang="en-US" dirty="0"/>
              <a:t>Company Law Examination Revision – Session 1</a:t>
            </a:r>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2930144"/>
            <a:ext cx="9328376" cy="997712"/>
          </a:xfrm>
        </p:spPr>
        <p:txBody>
          <a:bodyPr/>
          <a:lstStyle/>
          <a:p>
            <a:endParaRPr lang="en-US" dirty="0"/>
          </a:p>
          <a:p>
            <a:r>
              <a:rPr lang="en-US" dirty="0"/>
              <a:t>Neill McWilliams MSc, MBA, FCG</a:t>
            </a:r>
          </a:p>
          <a:p>
            <a:endParaRPr lang="en-US" dirty="0"/>
          </a:p>
        </p:txBody>
      </p:sp>
      <p:pic>
        <p:nvPicPr>
          <p:cNvPr id="4" name="Picture 3" descr="A picture containing text, clipart, vector graphics&#10;&#10;Description automatically generated">
            <a:extLst>
              <a:ext uri="{FF2B5EF4-FFF2-40B4-BE49-F238E27FC236}">
                <a16:creationId xmlns:a16="http://schemas.microsoft.com/office/drawing/2014/main" id="{DC5F7E3E-C32C-277E-51FA-E41093FAD3E1}"/>
              </a:ext>
            </a:extLst>
          </p:cNvPr>
          <p:cNvPicPr>
            <a:picLocks noChangeAspect="1"/>
          </p:cNvPicPr>
          <p:nvPr/>
        </p:nvPicPr>
        <p:blipFill>
          <a:blip r:embed="rId2"/>
          <a:stretch>
            <a:fillRect/>
          </a:stretch>
        </p:blipFill>
        <p:spPr>
          <a:xfrm>
            <a:off x="9342018" y="5935146"/>
            <a:ext cx="2261363" cy="562610"/>
          </a:xfrm>
          <a:prstGeom prst="rect">
            <a:avLst/>
          </a:prstGeom>
        </p:spPr>
      </p:pic>
      <p:sp>
        <p:nvSpPr>
          <p:cNvPr id="6" name="TextBox 5">
            <a:extLst>
              <a:ext uri="{FF2B5EF4-FFF2-40B4-BE49-F238E27FC236}">
                <a16:creationId xmlns:a16="http://schemas.microsoft.com/office/drawing/2014/main" id="{1E289E17-9FCF-83B8-514B-642A2418BD4D}"/>
              </a:ext>
            </a:extLst>
          </p:cNvPr>
          <p:cNvSpPr txBox="1"/>
          <p:nvPr/>
        </p:nvSpPr>
        <p:spPr>
          <a:xfrm>
            <a:off x="368024" y="3927856"/>
            <a:ext cx="6096000" cy="923330"/>
          </a:xfrm>
          <a:prstGeom prst="rect">
            <a:avLst/>
          </a:prstGeom>
          <a:noFill/>
        </p:spPr>
        <p:txBody>
          <a:bodyPr wrap="square">
            <a:spAutoFit/>
          </a:bodyPr>
          <a:lstStyle/>
          <a:p>
            <a:r>
              <a:rPr lang="en-US" sz="1800" dirty="0">
                <a:solidFill>
                  <a:schemeClr val="bg1"/>
                </a:solidFill>
                <a:hlinkClick r:id="rId3">
                  <a:extLst>
                    <a:ext uri="{A12FA001-AC4F-418D-AE19-62706E023703}">
                      <ahyp:hlinkClr xmlns:ahyp="http://schemas.microsoft.com/office/drawing/2018/hyperlinkcolor" val="tx"/>
                    </a:ext>
                  </a:extLst>
                </a:hlinkClick>
              </a:rPr>
              <a:t>neill@kcb.ac.uk</a:t>
            </a:r>
            <a:endParaRPr lang="en-US" sz="1800" dirty="0">
              <a:solidFill>
                <a:schemeClr val="bg1"/>
              </a:solidFill>
            </a:endParaRPr>
          </a:p>
          <a:p>
            <a:endParaRPr lang="en-US" sz="1800" dirty="0">
              <a:solidFill>
                <a:schemeClr val="bg1"/>
              </a:solidFill>
            </a:endParaRPr>
          </a:p>
          <a:p>
            <a:r>
              <a:rPr lang="en-US" sz="1800" dirty="0" err="1">
                <a:solidFill>
                  <a:schemeClr val="bg1"/>
                </a:solidFill>
              </a:rPr>
              <a:t>Kcbglobal.net</a:t>
            </a:r>
            <a:endParaRPr lang="en-US" sz="1800" dirty="0">
              <a:solidFill>
                <a:schemeClr val="bg1"/>
              </a:solidFill>
            </a:endParaRPr>
          </a:p>
        </p:txBody>
      </p:sp>
      <p:sp>
        <p:nvSpPr>
          <p:cNvPr id="7" name="TextBox 6">
            <a:extLst>
              <a:ext uri="{FF2B5EF4-FFF2-40B4-BE49-F238E27FC236}">
                <a16:creationId xmlns:a16="http://schemas.microsoft.com/office/drawing/2014/main" id="{742EE6BB-C87F-B343-410A-F94EE3AB458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spTree>
    <p:extLst>
      <p:ext uri="{BB962C8B-B14F-4D97-AF65-F5344CB8AC3E}">
        <p14:creationId xmlns:p14="http://schemas.microsoft.com/office/powerpoint/2010/main" val="292179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4A2F-021D-D428-875E-DDA31C27EF7B}"/>
              </a:ext>
            </a:extLst>
          </p:cNvPr>
          <p:cNvSpPr>
            <a:spLocks noGrp="1"/>
          </p:cNvSpPr>
          <p:nvPr>
            <p:ph type="title"/>
          </p:nvPr>
        </p:nvSpPr>
        <p:spPr/>
        <p:txBody>
          <a:bodyPr/>
          <a:lstStyle/>
          <a:p>
            <a:r>
              <a:rPr lang="en-US" sz="3200" b="1" dirty="0"/>
              <a:t>Companies Act 2006</a:t>
            </a:r>
          </a:p>
        </p:txBody>
      </p:sp>
      <p:pic>
        <p:nvPicPr>
          <p:cNvPr id="5" name="Content Placeholder 4" descr="A screenshot of a web page&#10;&#10;Description automatically generated">
            <a:extLst>
              <a:ext uri="{FF2B5EF4-FFF2-40B4-BE49-F238E27FC236}">
                <a16:creationId xmlns:a16="http://schemas.microsoft.com/office/drawing/2014/main" id="{6BC8F00E-2A7C-78C2-E508-5D2D44D3AC50}"/>
              </a:ext>
            </a:extLst>
          </p:cNvPr>
          <p:cNvPicPr>
            <a:picLocks noGrp="1" noChangeAspect="1"/>
          </p:cNvPicPr>
          <p:nvPr>
            <p:ph idx="1"/>
          </p:nvPr>
        </p:nvPicPr>
        <p:blipFill>
          <a:blip r:embed="rId2"/>
          <a:stretch>
            <a:fillRect/>
          </a:stretch>
        </p:blipFill>
        <p:spPr>
          <a:xfrm>
            <a:off x="3160257" y="1630363"/>
            <a:ext cx="5871485" cy="4751387"/>
          </a:xfrm>
        </p:spPr>
      </p:pic>
    </p:spTree>
    <p:extLst>
      <p:ext uri="{BB962C8B-B14F-4D97-AF65-F5344CB8AC3E}">
        <p14:creationId xmlns:p14="http://schemas.microsoft.com/office/powerpoint/2010/main" val="198423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
        <p:nvSpPr>
          <p:cNvPr id="5" name="Title 4">
            <a:extLst>
              <a:ext uri="{FF2B5EF4-FFF2-40B4-BE49-F238E27FC236}">
                <a16:creationId xmlns:a16="http://schemas.microsoft.com/office/drawing/2014/main" id="{F12121CF-1636-418F-D696-F99C127D9F00}"/>
              </a:ext>
            </a:extLst>
          </p:cNvPr>
          <p:cNvSpPr>
            <a:spLocks noGrp="1"/>
          </p:cNvSpPr>
          <p:nvPr>
            <p:ph type="ctrTitle"/>
          </p:nvPr>
        </p:nvSpPr>
        <p:spPr/>
        <p:txBody>
          <a:bodyPr/>
          <a:lstStyle/>
          <a:p>
            <a:r>
              <a:rPr lang="en-US" dirty="0"/>
              <a:t>Business Structures</a:t>
            </a:r>
          </a:p>
        </p:txBody>
      </p:sp>
    </p:spTree>
    <p:extLst>
      <p:ext uri="{BB962C8B-B14F-4D97-AF65-F5344CB8AC3E}">
        <p14:creationId xmlns:p14="http://schemas.microsoft.com/office/powerpoint/2010/main" val="341259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Agenda</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800" y="1492431"/>
            <a:ext cx="8229600" cy="4469130"/>
          </a:xfrm>
        </p:spPr>
        <p:txBody>
          <a:bodyPr>
            <a:normAutofit/>
          </a:bodyPr>
          <a:lstStyle/>
          <a:p>
            <a:pPr marL="342900" indent="-342900">
              <a:buClr>
                <a:srgbClr val="004BD3"/>
              </a:buClr>
              <a:buFont typeface="Arial" panose="020B0604020202020204" pitchFamily="34" charset="0"/>
              <a:buChar char="•"/>
            </a:pPr>
            <a:r>
              <a:rPr lang="en-US" sz="2400" dirty="0">
                <a:solidFill>
                  <a:srgbClr val="004BD3"/>
                </a:solidFill>
              </a:rPr>
              <a:t>Factors affecting the structure of a business</a:t>
            </a:r>
          </a:p>
          <a:p>
            <a:pPr marL="342900" indent="-342900">
              <a:buClr>
                <a:srgbClr val="004BD3"/>
              </a:buClr>
              <a:buFont typeface="Arial" panose="020B0604020202020204" pitchFamily="34" charset="0"/>
              <a:buChar char="•"/>
            </a:pPr>
            <a:r>
              <a:rPr lang="en-US" sz="2400" dirty="0">
                <a:solidFill>
                  <a:srgbClr val="004BD3"/>
                </a:solidFill>
              </a:rPr>
              <a:t>Business Structures</a:t>
            </a:r>
          </a:p>
          <a:p>
            <a:pPr lvl="3">
              <a:buClr>
                <a:srgbClr val="004BD3"/>
              </a:buClr>
            </a:pPr>
            <a:r>
              <a:rPr lang="en-GB" sz="2000" dirty="0">
                <a:solidFill>
                  <a:srgbClr val="004BD3"/>
                </a:solidFill>
              </a:rPr>
              <a:t>Sole proprietorship </a:t>
            </a:r>
          </a:p>
          <a:p>
            <a:pPr lvl="3">
              <a:buClr>
                <a:srgbClr val="004BD3"/>
              </a:buClr>
            </a:pPr>
            <a:r>
              <a:rPr lang="en-GB" sz="2000" dirty="0">
                <a:solidFill>
                  <a:srgbClr val="004BD3"/>
                </a:solidFill>
              </a:rPr>
              <a:t>Partnerships</a:t>
            </a:r>
          </a:p>
          <a:p>
            <a:pPr lvl="3">
              <a:buClr>
                <a:srgbClr val="004BD3"/>
              </a:buClr>
            </a:pPr>
            <a:r>
              <a:rPr lang="en-GB" sz="2000" dirty="0">
                <a:solidFill>
                  <a:srgbClr val="004BD3"/>
                </a:solidFill>
              </a:rPr>
              <a:t>The Company </a:t>
            </a:r>
          </a:p>
          <a:p>
            <a:pPr lvl="3">
              <a:buClr>
                <a:srgbClr val="004BD3"/>
              </a:buClr>
            </a:pPr>
            <a:r>
              <a:rPr lang="en-GB" sz="2000" dirty="0">
                <a:solidFill>
                  <a:srgbClr val="004BD3"/>
                </a:solidFill>
              </a:rPr>
              <a:t>The Mutual Organisation </a:t>
            </a:r>
          </a:p>
          <a:p>
            <a:pPr marL="342900" indent="-342900">
              <a:buClr>
                <a:srgbClr val="004BD3"/>
              </a:buClr>
              <a:buFont typeface="Arial" panose="020B0604020202020204" pitchFamily="34" charset="0"/>
              <a:buChar char="•"/>
            </a:pPr>
            <a:r>
              <a:rPr lang="en-GB" sz="2400" dirty="0">
                <a:solidFill>
                  <a:srgbClr val="004BD3"/>
                </a:solidFill>
              </a:rPr>
              <a:t>Examination Question</a:t>
            </a:r>
          </a:p>
          <a:p>
            <a:endParaRPr lang="en-US" dirty="0"/>
          </a:p>
        </p:txBody>
      </p:sp>
    </p:spTree>
    <p:extLst>
      <p:ext uri="{BB962C8B-B14F-4D97-AF65-F5344CB8AC3E}">
        <p14:creationId xmlns:p14="http://schemas.microsoft.com/office/powerpoint/2010/main" val="320629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25FE-272E-F2A2-56DB-B500CD5E8F50}"/>
              </a:ext>
            </a:extLst>
          </p:cNvPr>
          <p:cNvSpPr>
            <a:spLocks noGrp="1"/>
          </p:cNvSpPr>
          <p:nvPr>
            <p:ph type="title"/>
          </p:nvPr>
        </p:nvSpPr>
        <p:spPr>
          <a:xfrm>
            <a:off x="424543" y="0"/>
            <a:ext cx="8570890" cy="1143000"/>
          </a:xfrm>
        </p:spPr>
        <p:txBody>
          <a:bodyPr>
            <a:normAutofit/>
          </a:bodyPr>
          <a:lstStyle/>
          <a:p>
            <a:pPr algn="l"/>
            <a:r>
              <a:rPr lang="en-US" sz="3200" b="1" dirty="0">
                <a:solidFill>
                  <a:srgbClr val="004BD3"/>
                </a:solidFill>
              </a:rPr>
              <a:t>Factors affecting the structure of a business</a:t>
            </a:r>
          </a:p>
        </p:txBody>
      </p:sp>
      <p:sp>
        <p:nvSpPr>
          <p:cNvPr id="3" name="Content Placeholder 2">
            <a:extLst>
              <a:ext uri="{FF2B5EF4-FFF2-40B4-BE49-F238E27FC236}">
                <a16:creationId xmlns:a16="http://schemas.microsoft.com/office/drawing/2014/main" id="{64341983-CFD2-60C9-6C2C-EC4BD668F49B}"/>
              </a:ext>
            </a:extLst>
          </p:cNvPr>
          <p:cNvSpPr>
            <a:spLocks noGrp="1"/>
          </p:cNvSpPr>
          <p:nvPr>
            <p:ph idx="1"/>
          </p:nvPr>
        </p:nvSpPr>
        <p:spPr>
          <a:xfrm>
            <a:off x="424543" y="1567544"/>
            <a:ext cx="5399314" cy="4525963"/>
          </a:xfrm>
        </p:spPr>
        <p:txBody>
          <a:bodyPr>
            <a:normAutofit/>
          </a:bodyPr>
          <a:lstStyle/>
          <a:p>
            <a:pPr marL="514350" indent="-514350">
              <a:buFont typeface="+mj-lt"/>
              <a:buAutoNum type="arabicPeriod"/>
            </a:pPr>
            <a:r>
              <a:rPr lang="en-US" sz="2800" dirty="0">
                <a:solidFill>
                  <a:srgbClr val="004BD3"/>
                </a:solidFill>
              </a:rPr>
              <a:t>Ownership</a:t>
            </a:r>
          </a:p>
          <a:p>
            <a:pPr marL="514350" indent="-514350">
              <a:buFont typeface="+mj-lt"/>
              <a:buAutoNum type="arabicPeriod"/>
            </a:pPr>
            <a:r>
              <a:rPr lang="en-US" sz="2800" dirty="0">
                <a:solidFill>
                  <a:srgbClr val="004BD3"/>
                </a:solidFill>
              </a:rPr>
              <a:t>Liability</a:t>
            </a:r>
          </a:p>
          <a:p>
            <a:pPr marL="514350" indent="-514350">
              <a:buFont typeface="+mj-lt"/>
              <a:buAutoNum type="arabicPeriod"/>
            </a:pPr>
            <a:r>
              <a:rPr lang="en-US" sz="2800" dirty="0">
                <a:solidFill>
                  <a:srgbClr val="004BD3"/>
                </a:solidFill>
              </a:rPr>
              <a:t>Regulation</a:t>
            </a:r>
          </a:p>
          <a:p>
            <a:pPr marL="514350" indent="-514350">
              <a:buFont typeface="+mj-lt"/>
              <a:buAutoNum type="arabicPeriod"/>
            </a:pPr>
            <a:r>
              <a:rPr lang="en-US" sz="2800" dirty="0">
                <a:solidFill>
                  <a:srgbClr val="004BD3"/>
                </a:solidFill>
              </a:rPr>
              <a:t>Ability to raise money</a:t>
            </a:r>
          </a:p>
          <a:p>
            <a:pPr marL="514350" indent="-514350">
              <a:buFont typeface="+mj-lt"/>
              <a:buAutoNum type="arabicPeriod"/>
            </a:pPr>
            <a:r>
              <a:rPr lang="en-US" sz="2800" dirty="0">
                <a:solidFill>
                  <a:srgbClr val="004BD3"/>
                </a:solidFill>
              </a:rPr>
              <a:t>Taxation</a:t>
            </a:r>
          </a:p>
          <a:p>
            <a:pPr marL="514350" indent="-514350">
              <a:buFont typeface="+mj-lt"/>
              <a:buAutoNum type="arabicPeriod"/>
            </a:pPr>
            <a:r>
              <a:rPr lang="en-US" sz="2800" dirty="0">
                <a:solidFill>
                  <a:srgbClr val="004BD3"/>
                </a:solidFill>
              </a:rPr>
              <a:t>Purpose</a:t>
            </a:r>
          </a:p>
        </p:txBody>
      </p:sp>
    </p:spTree>
    <p:extLst>
      <p:ext uri="{BB962C8B-B14F-4D97-AF65-F5344CB8AC3E}">
        <p14:creationId xmlns:p14="http://schemas.microsoft.com/office/powerpoint/2010/main" val="353248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25FE-272E-F2A2-56DB-B500CD5E8F50}"/>
              </a:ext>
            </a:extLst>
          </p:cNvPr>
          <p:cNvSpPr>
            <a:spLocks noGrp="1"/>
          </p:cNvSpPr>
          <p:nvPr>
            <p:ph type="title"/>
          </p:nvPr>
        </p:nvSpPr>
        <p:spPr>
          <a:xfrm>
            <a:off x="447368" y="0"/>
            <a:ext cx="8570890" cy="1143000"/>
          </a:xfrm>
        </p:spPr>
        <p:txBody>
          <a:bodyPr>
            <a:normAutofit/>
          </a:bodyPr>
          <a:lstStyle/>
          <a:p>
            <a:pPr algn="l"/>
            <a:r>
              <a:rPr lang="en-US" sz="3200" b="1" dirty="0">
                <a:solidFill>
                  <a:srgbClr val="004BD3"/>
                </a:solidFill>
              </a:rPr>
              <a:t>Factors affecting the structure of a business</a:t>
            </a:r>
          </a:p>
        </p:txBody>
      </p:sp>
      <p:sp>
        <p:nvSpPr>
          <p:cNvPr id="3" name="Content Placeholder 2">
            <a:extLst>
              <a:ext uri="{FF2B5EF4-FFF2-40B4-BE49-F238E27FC236}">
                <a16:creationId xmlns:a16="http://schemas.microsoft.com/office/drawing/2014/main" id="{64341983-CFD2-60C9-6C2C-EC4BD668F49B}"/>
              </a:ext>
            </a:extLst>
          </p:cNvPr>
          <p:cNvSpPr>
            <a:spLocks noGrp="1"/>
          </p:cNvSpPr>
          <p:nvPr>
            <p:ph idx="1"/>
          </p:nvPr>
        </p:nvSpPr>
        <p:spPr>
          <a:xfrm>
            <a:off x="457201" y="1616413"/>
            <a:ext cx="3715555" cy="4525963"/>
          </a:xfrm>
        </p:spPr>
        <p:txBody>
          <a:bodyPr>
            <a:normAutofit/>
          </a:bodyPr>
          <a:lstStyle/>
          <a:p>
            <a:pPr marL="514350" indent="-514350">
              <a:buFont typeface="+mj-lt"/>
              <a:buAutoNum type="arabicPeriod"/>
            </a:pPr>
            <a:r>
              <a:rPr lang="en-US" sz="2800" dirty="0">
                <a:solidFill>
                  <a:srgbClr val="004BD3"/>
                </a:solidFill>
              </a:rPr>
              <a:t>Ownership</a:t>
            </a:r>
          </a:p>
          <a:p>
            <a:pPr marL="514350" indent="-514350">
              <a:buFont typeface="+mj-lt"/>
              <a:buAutoNum type="arabicPeriod"/>
            </a:pPr>
            <a:r>
              <a:rPr lang="en-US" sz="2800" dirty="0">
                <a:solidFill>
                  <a:srgbClr val="004BD3"/>
                </a:solidFill>
              </a:rPr>
              <a:t>Liability</a:t>
            </a:r>
          </a:p>
          <a:p>
            <a:pPr marL="514350" indent="-514350">
              <a:buFont typeface="+mj-lt"/>
              <a:buAutoNum type="arabicPeriod"/>
            </a:pPr>
            <a:r>
              <a:rPr lang="en-US" sz="2800" dirty="0">
                <a:solidFill>
                  <a:srgbClr val="004BD3"/>
                </a:solidFill>
              </a:rPr>
              <a:t>Regulation</a:t>
            </a:r>
          </a:p>
          <a:p>
            <a:pPr marL="514350" indent="-514350">
              <a:buFont typeface="+mj-lt"/>
              <a:buAutoNum type="arabicPeriod"/>
            </a:pPr>
            <a:r>
              <a:rPr lang="en-US" sz="2800" dirty="0">
                <a:solidFill>
                  <a:srgbClr val="004BD3"/>
                </a:solidFill>
              </a:rPr>
              <a:t>Ability to raise money</a:t>
            </a:r>
          </a:p>
          <a:p>
            <a:pPr marL="514350" indent="-514350">
              <a:buFont typeface="+mj-lt"/>
              <a:buAutoNum type="arabicPeriod"/>
            </a:pPr>
            <a:r>
              <a:rPr lang="en-US" sz="2800" dirty="0">
                <a:solidFill>
                  <a:srgbClr val="004BD3"/>
                </a:solidFill>
              </a:rPr>
              <a:t>Taxation</a:t>
            </a:r>
          </a:p>
          <a:p>
            <a:pPr marL="514350" indent="-514350">
              <a:buFont typeface="+mj-lt"/>
              <a:buAutoNum type="arabicPeriod"/>
            </a:pPr>
            <a:r>
              <a:rPr lang="en-US" sz="2800" dirty="0">
                <a:solidFill>
                  <a:srgbClr val="004BD3"/>
                </a:solidFill>
              </a:rPr>
              <a:t>Purpose</a:t>
            </a:r>
          </a:p>
        </p:txBody>
      </p:sp>
      <p:sp>
        <p:nvSpPr>
          <p:cNvPr id="6" name="TextBox 5">
            <a:extLst>
              <a:ext uri="{FF2B5EF4-FFF2-40B4-BE49-F238E27FC236}">
                <a16:creationId xmlns:a16="http://schemas.microsoft.com/office/drawing/2014/main" id="{09456A8E-2A6B-0FDE-5F61-94365782EEFF}"/>
              </a:ext>
            </a:extLst>
          </p:cNvPr>
          <p:cNvSpPr txBox="1"/>
          <p:nvPr/>
        </p:nvSpPr>
        <p:spPr>
          <a:xfrm>
            <a:off x="5501649" y="1409936"/>
            <a:ext cx="5279421" cy="2597762"/>
          </a:xfrm>
          <a:prstGeom prst="rect">
            <a:avLst/>
          </a:prstGeom>
          <a:noFill/>
        </p:spPr>
        <p:txBody>
          <a:bodyPr wrap="square">
            <a:spAutoFit/>
          </a:bodyPr>
          <a:lstStyle/>
          <a:p>
            <a:pPr marL="971550" lvl="1" indent="-514350">
              <a:lnSpc>
                <a:spcPct val="150000"/>
              </a:lnSpc>
              <a:buFont typeface="+mj-lt"/>
              <a:buAutoNum type="arabicPeriod"/>
            </a:pPr>
            <a:r>
              <a:rPr lang="en-GB" sz="2800" dirty="0">
                <a:solidFill>
                  <a:srgbClr val="004BD3"/>
                </a:solidFill>
              </a:rPr>
              <a:t>Sole proprietorship </a:t>
            </a:r>
          </a:p>
          <a:p>
            <a:pPr marL="971550" lvl="1" indent="-514350">
              <a:lnSpc>
                <a:spcPct val="150000"/>
              </a:lnSpc>
              <a:buFont typeface="+mj-lt"/>
              <a:buAutoNum type="arabicPeriod"/>
            </a:pPr>
            <a:r>
              <a:rPr lang="en-GB" sz="2800" dirty="0">
                <a:solidFill>
                  <a:srgbClr val="004BD3"/>
                </a:solidFill>
              </a:rPr>
              <a:t>Partnerships</a:t>
            </a:r>
          </a:p>
          <a:p>
            <a:pPr marL="971550" lvl="1" indent="-514350">
              <a:lnSpc>
                <a:spcPct val="150000"/>
              </a:lnSpc>
              <a:buFont typeface="+mj-lt"/>
              <a:buAutoNum type="arabicPeriod"/>
            </a:pPr>
            <a:r>
              <a:rPr lang="en-GB" sz="2800" dirty="0">
                <a:solidFill>
                  <a:srgbClr val="004BD3"/>
                </a:solidFill>
              </a:rPr>
              <a:t>The Company </a:t>
            </a:r>
          </a:p>
          <a:p>
            <a:pPr marL="971550" lvl="1" indent="-514350">
              <a:lnSpc>
                <a:spcPct val="150000"/>
              </a:lnSpc>
              <a:buFont typeface="+mj-lt"/>
              <a:buAutoNum type="arabicPeriod"/>
            </a:pPr>
            <a:r>
              <a:rPr lang="en-GB" sz="2800" dirty="0">
                <a:solidFill>
                  <a:srgbClr val="004BD3"/>
                </a:solidFill>
              </a:rPr>
              <a:t>The Mutual Organisation </a:t>
            </a:r>
          </a:p>
        </p:txBody>
      </p:sp>
      <p:sp>
        <p:nvSpPr>
          <p:cNvPr id="4" name="Right Arrow 3">
            <a:extLst>
              <a:ext uri="{FF2B5EF4-FFF2-40B4-BE49-F238E27FC236}">
                <a16:creationId xmlns:a16="http://schemas.microsoft.com/office/drawing/2014/main" id="{437E0335-5180-454E-BCD7-1C91FF2C05D4}"/>
              </a:ext>
            </a:extLst>
          </p:cNvPr>
          <p:cNvSpPr/>
          <p:nvPr/>
        </p:nvSpPr>
        <p:spPr>
          <a:xfrm>
            <a:off x="4275517" y="3145665"/>
            <a:ext cx="982014" cy="566670"/>
          </a:xfrm>
          <a:prstGeom prst="rightArrow">
            <a:avLst/>
          </a:prstGeom>
          <a:solidFill>
            <a:srgbClr val="FF9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5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Sole proprietorship</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799" y="1645183"/>
            <a:ext cx="10423013" cy="4469130"/>
          </a:xfrm>
        </p:spPr>
        <p:txBody>
          <a:bodyPr>
            <a:normAutofit fontScale="92500" lnSpcReduction="10000"/>
          </a:bodyPr>
          <a:lstStyle/>
          <a:p>
            <a:r>
              <a:rPr lang="en-GB" sz="2600" dirty="0">
                <a:solidFill>
                  <a:srgbClr val="004BD3"/>
                </a:solidFill>
              </a:rPr>
              <a:t> An individual carrying out business activity on their own account</a:t>
            </a:r>
          </a:p>
          <a:p>
            <a:r>
              <a:rPr lang="en-GB" sz="2400" b="1" dirty="0">
                <a:solidFill>
                  <a:srgbClr val="FF9057"/>
                </a:solidFill>
              </a:rPr>
              <a:t>Benefits</a:t>
            </a:r>
          </a:p>
          <a:p>
            <a:pPr marL="457200" indent="-457200">
              <a:buFont typeface="+mj-lt"/>
              <a:buAutoNum type="arabicPeriod"/>
            </a:pPr>
            <a:r>
              <a:rPr lang="en-GB" sz="2400" dirty="0">
                <a:solidFill>
                  <a:srgbClr val="004BD3"/>
                </a:solidFill>
              </a:rPr>
              <a:t>Simple to operate</a:t>
            </a:r>
          </a:p>
          <a:p>
            <a:pPr marL="457200" indent="-457200">
              <a:buFont typeface="+mj-lt"/>
              <a:buAutoNum type="arabicPeriod"/>
            </a:pPr>
            <a:r>
              <a:rPr lang="en-GB" sz="2400" dirty="0">
                <a:solidFill>
                  <a:srgbClr val="004BD3"/>
                </a:solidFill>
              </a:rPr>
              <a:t>Able to take on employees</a:t>
            </a:r>
          </a:p>
          <a:p>
            <a:pPr marL="457200" indent="-457200">
              <a:buFont typeface="+mj-lt"/>
              <a:buAutoNum type="arabicPeriod"/>
            </a:pPr>
            <a:r>
              <a:rPr lang="en-GB" sz="2400" dirty="0">
                <a:solidFill>
                  <a:srgbClr val="004BD3"/>
                </a:solidFill>
              </a:rPr>
              <a:t>Not required to disclose business information</a:t>
            </a:r>
          </a:p>
          <a:p>
            <a:pPr marL="457200" indent="-457200">
              <a:buFont typeface="+mj-lt"/>
              <a:buAutoNum type="arabicPeriod"/>
            </a:pPr>
            <a:r>
              <a:rPr lang="en-GB" sz="2400" dirty="0">
                <a:solidFill>
                  <a:srgbClr val="004BD3"/>
                </a:solidFill>
              </a:rPr>
              <a:t>Less regulation</a:t>
            </a:r>
          </a:p>
          <a:p>
            <a:endParaRPr lang="en-GB" sz="2400" b="1" dirty="0">
              <a:solidFill>
                <a:srgbClr val="FF9057"/>
              </a:solidFill>
            </a:endParaRPr>
          </a:p>
          <a:p>
            <a:r>
              <a:rPr lang="en-GB" sz="2400" b="1" dirty="0">
                <a:solidFill>
                  <a:srgbClr val="FF9057"/>
                </a:solidFill>
              </a:rPr>
              <a:t>Potential drawbacks</a:t>
            </a:r>
          </a:p>
          <a:p>
            <a:pPr marL="457200" indent="-457200">
              <a:buFont typeface="+mj-lt"/>
              <a:buAutoNum type="arabicPeriod"/>
            </a:pPr>
            <a:r>
              <a:rPr lang="en-GB" sz="2400" dirty="0">
                <a:solidFill>
                  <a:srgbClr val="004BD3"/>
                </a:solidFill>
              </a:rPr>
              <a:t>No separate personality. Liability is personal and unlimited</a:t>
            </a:r>
          </a:p>
          <a:p>
            <a:endParaRPr lang="en-US" dirty="0"/>
          </a:p>
        </p:txBody>
      </p:sp>
    </p:spTree>
    <p:extLst>
      <p:ext uri="{BB962C8B-B14F-4D97-AF65-F5344CB8AC3E}">
        <p14:creationId xmlns:p14="http://schemas.microsoft.com/office/powerpoint/2010/main" val="690553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7297-9C5F-532A-B3C3-6C87A8219DF8}"/>
              </a:ext>
            </a:extLst>
          </p:cNvPr>
          <p:cNvSpPr>
            <a:spLocks noGrp="1"/>
          </p:cNvSpPr>
          <p:nvPr>
            <p:ph type="title"/>
          </p:nvPr>
        </p:nvSpPr>
        <p:spPr/>
        <p:txBody>
          <a:bodyPr/>
          <a:lstStyle/>
          <a:p>
            <a:pPr algn="l"/>
            <a:r>
              <a:rPr lang="en-US" sz="3200" b="1" dirty="0">
                <a:solidFill>
                  <a:srgbClr val="004BD3"/>
                </a:solidFill>
              </a:rPr>
              <a:t>Sole proprietorship</a:t>
            </a:r>
          </a:p>
        </p:txBody>
      </p:sp>
      <p:sp>
        <p:nvSpPr>
          <p:cNvPr id="3" name="Content Placeholder 2">
            <a:extLst>
              <a:ext uri="{FF2B5EF4-FFF2-40B4-BE49-F238E27FC236}">
                <a16:creationId xmlns:a16="http://schemas.microsoft.com/office/drawing/2014/main" id="{9EEF3363-78A7-312E-F64E-DF4EA0D3CC53}"/>
              </a:ext>
            </a:extLst>
          </p:cNvPr>
          <p:cNvSpPr>
            <a:spLocks noGrp="1"/>
          </p:cNvSpPr>
          <p:nvPr>
            <p:ph idx="1"/>
          </p:nvPr>
        </p:nvSpPr>
        <p:spPr>
          <a:xfrm>
            <a:off x="431799" y="1527799"/>
            <a:ext cx="11328399" cy="4525963"/>
          </a:xfrm>
        </p:spPr>
        <p:txBody>
          <a:bodyPr>
            <a:normAutofit/>
          </a:bodyPr>
          <a:lstStyle/>
          <a:p>
            <a:r>
              <a:rPr lang="en-GB" sz="2400" b="1" dirty="0">
                <a:solidFill>
                  <a:srgbClr val="FF9057"/>
                </a:solidFill>
              </a:rPr>
              <a:t>Formation and operation </a:t>
            </a:r>
          </a:p>
          <a:p>
            <a:pPr marL="342900" indent="-342900">
              <a:buClr>
                <a:srgbClr val="004BD3"/>
              </a:buClr>
              <a:buSzPct val="100000"/>
              <a:buFont typeface="Arial" panose="020B0604020202020204" pitchFamily="34" charset="0"/>
              <a:buChar char="•"/>
            </a:pPr>
            <a:r>
              <a:rPr lang="en-GB" sz="2000" dirty="0">
                <a:solidFill>
                  <a:srgbClr val="004BD3"/>
                </a:solidFill>
              </a:rPr>
              <a:t>Required to register as self-employed with Her Majesty’s Revenue and Customs (HMRC). </a:t>
            </a:r>
          </a:p>
          <a:p>
            <a:pPr marL="342900" indent="-342900">
              <a:buClr>
                <a:srgbClr val="004BD3"/>
              </a:buClr>
              <a:buSzPct val="100000"/>
              <a:buFont typeface="Arial" panose="020B0604020202020204" pitchFamily="34" charset="0"/>
              <a:buChar char="•"/>
            </a:pPr>
            <a:r>
              <a:rPr lang="en-GB" sz="2000" dirty="0">
                <a:solidFill>
                  <a:srgbClr val="004BD3"/>
                </a:solidFill>
              </a:rPr>
              <a:t>Choose a name for the sole proprietorship. </a:t>
            </a:r>
          </a:p>
          <a:p>
            <a:pPr lvl="1">
              <a:buClr>
                <a:srgbClr val="004BD3"/>
              </a:buClr>
              <a:buSzPct val="100000"/>
            </a:pPr>
            <a:r>
              <a:rPr lang="en-GB" sz="2000" dirty="0">
                <a:solidFill>
                  <a:srgbClr val="004BD3"/>
                </a:solidFill>
              </a:rPr>
              <a:t>  Must file tax returns, so must maintain adequate records of all sales and purchases.</a:t>
            </a:r>
          </a:p>
          <a:p>
            <a:pPr lvl="1">
              <a:buClr>
                <a:srgbClr val="004BD3"/>
              </a:buClr>
              <a:buSzPct val="100000"/>
            </a:pPr>
            <a:r>
              <a:rPr lang="en-GB" sz="2000" dirty="0">
                <a:solidFill>
                  <a:srgbClr val="004BD3"/>
                </a:solidFill>
              </a:rPr>
              <a:t>  If revenue reaches a certain amount, the sole proprietor must register for VAT purposes.</a:t>
            </a:r>
          </a:p>
          <a:p>
            <a:pPr lvl="1">
              <a:buClr>
                <a:srgbClr val="004BD3"/>
              </a:buClr>
              <a:buSzPct val="100000"/>
            </a:pPr>
            <a:r>
              <a:rPr lang="en-GB" sz="2000" dirty="0">
                <a:solidFill>
                  <a:srgbClr val="004BD3"/>
                </a:solidFill>
              </a:rPr>
              <a:t>  If the sole proprietor takes on any employees, they must register with HMRC for Pay As You Earn   (PAYE) purposes. </a:t>
            </a:r>
          </a:p>
          <a:p>
            <a:endParaRPr lang="en-US" dirty="0"/>
          </a:p>
        </p:txBody>
      </p:sp>
    </p:spTree>
    <p:extLst>
      <p:ext uri="{BB962C8B-B14F-4D97-AF65-F5344CB8AC3E}">
        <p14:creationId xmlns:p14="http://schemas.microsoft.com/office/powerpoint/2010/main" val="247494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DCD0-2347-7FE3-AE61-E7860ECDF531}"/>
              </a:ext>
            </a:extLst>
          </p:cNvPr>
          <p:cNvSpPr>
            <a:spLocks noGrp="1"/>
          </p:cNvSpPr>
          <p:nvPr>
            <p:ph type="title"/>
          </p:nvPr>
        </p:nvSpPr>
        <p:spPr/>
        <p:txBody>
          <a:bodyPr/>
          <a:lstStyle/>
          <a:p>
            <a:pPr algn="l"/>
            <a:r>
              <a:rPr lang="en-US" sz="3200" b="1" dirty="0">
                <a:solidFill>
                  <a:srgbClr val="004BD3"/>
                </a:solidFill>
              </a:rPr>
              <a:t>Sole proprietorship</a:t>
            </a:r>
          </a:p>
        </p:txBody>
      </p:sp>
      <p:sp>
        <p:nvSpPr>
          <p:cNvPr id="3" name="Content Placeholder 2">
            <a:extLst>
              <a:ext uri="{FF2B5EF4-FFF2-40B4-BE49-F238E27FC236}">
                <a16:creationId xmlns:a16="http://schemas.microsoft.com/office/drawing/2014/main" id="{66E3DAD5-EE0B-2B21-1019-8DFD5C0A120B}"/>
              </a:ext>
            </a:extLst>
          </p:cNvPr>
          <p:cNvSpPr>
            <a:spLocks noGrp="1"/>
          </p:cNvSpPr>
          <p:nvPr>
            <p:ph idx="1"/>
          </p:nvPr>
        </p:nvSpPr>
        <p:spPr/>
        <p:txBody>
          <a:bodyPr>
            <a:normAutofit/>
          </a:bodyPr>
          <a:lstStyle/>
          <a:p>
            <a:r>
              <a:rPr lang="en-GB" sz="2400" b="1" dirty="0">
                <a:solidFill>
                  <a:srgbClr val="FF9057"/>
                </a:solidFill>
              </a:rPr>
              <a:t>Finance </a:t>
            </a:r>
          </a:p>
          <a:p>
            <a:pPr marL="342900" indent="-342900">
              <a:buClr>
                <a:srgbClr val="004BD3"/>
              </a:buClr>
              <a:buSzPct val="100000"/>
              <a:buFont typeface="Arial" panose="020B0604020202020204" pitchFamily="34" charset="0"/>
              <a:buChar char="•"/>
            </a:pPr>
            <a:r>
              <a:rPr lang="en-GB" sz="2400" dirty="0">
                <a:solidFill>
                  <a:srgbClr val="004BD3"/>
                </a:solidFill>
              </a:rPr>
              <a:t>Can be difficult to raise finance. </a:t>
            </a:r>
            <a:endParaRPr lang="en-GB" sz="2400" b="1" dirty="0">
              <a:solidFill>
                <a:srgbClr val="FF9057"/>
              </a:solidFill>
            </a:endParaRPr>
          </a:p>
          <a:p>
            <a:pPr marL="558895" lvl="1" indent="-342900">
              <a:buClr>
                <a:srgbClr val="004BD3"/>
              </a:buClr>
              <a:buSzPct val="100000"/>
            </a:pPr>
            <a:r>
              <a:rPr lang="en-GB" sz="2400" dirty="0">
                <a:solidFill>
                  <a:srgbClr val="004BD3"/>
                </a:solidFill>
              </a:rPr>
              <a:t>Personal investment  - Risk?</a:t>
            </a:r>
          </a:p>
          <a:p>
            <a:pPr marL="558895" lvl="1" indent="-342900">
              <a:buClr>
                <a:srgbClr val="004BD3"/>
              </a:buClr>
              <a:buSzPct val="100000"/>
            </a:pPr>
            <a:r>
              <a:rPr lang="en-GB" sz="2400" dirty="0">
                <a:solidFill>
                  <a:srgbClr val="004BD3"/>
                </a:solidFill>
              </a:rPr>
              <a:t>Obtain a loan – Risk?</a:t>
            </a:r>
          </a:p>
          <a:p>
            <a:pPr marL="342900" indent="-342900">
              <a:buClr>
                <a:srgbClr val="004BD3"/>
              </a:buClr>
              <a:buSzPct val="100000"/>
              <a:buFont typeface="Arial" panose="020B0604020202020204" pitchFamily="34" charset="0"/>
              <a:buChar char="•"/>
            </a:pPr>
            <a:r>
              <a:rPr lang="en-US" sz="2400" dirty="0">
                <a:solidFill>
                  <a:srgbClr val="004BD3"/>
                </a:solidFill>
              </a:rPr>
              <a:t>Cannot sell shares</a:t>
            </a:r>
          </a:p>
        </p:txBody>
      </p:sp>
    </p:spTree>
    <p:extLst>
      <p:ext uri="{BB962C8B-B14F-4D97-AF65-F5344CB8AC3E}">
        <p14:creationId xmlns:p14="http://schemas.microsoft.com/office/powerpoint/2010/main" val="34692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6CFB-E50E-9B24-86EE-E97DA06E9612}"/>
              </a:ext>
            </a:extLst>
          </p:cNvPr>
          <p:cNvSpPr>
            <a:spLocks noGrp="1"/>
          </p:cNvSpPr>
          <p:nvPr>
            <p:ph type="title"/>
          </p:nvPr>
        </p:nvSpPr>
        <p:spPr/>
        <p:txBody>
          <a:bodyPr/>
          <a:lstStyle/>
          <a:p>
            <a:pPr algn="l"/>
            <a:r>
              <a:rPr lang="en-US" sz="3200" b="1" dirty="0">
                <a:solidFill>
                  <a:srgbClr val="004BD3"/>
                </a:solidFill>
              </a:rPr>
              <a:t>Sole proprietorship</a:t>
            </a:r>
          </a:p>
        </p:txBody>
      </p:sp>
      <p:sp>
        <p:nvSpPr>
          <p:cNvPr id="3" name="Content Placeholder 2">
            <a:extLst>
              <a:ext uri="{FF2B5EF4-FFF2-40B4-BE49-F238E27FC236}">
                <a16:creationId xmlns:a16="http://schemas.microsoft.com/office/drawing/2014/main" id="{0218D82F-3F47-3D30-455E-5F1600ED6A04}"/>
              </a:ext>
            </a:extLst>
          </p:cNvPr>
          <p:cNvSpPr>
            <a:spLocks noGrp="1"/>
          </p:cNvSpPr>
          <p:nvPr>
            <p:ph idx="1"/>
          </p:nvPr>
        </p:nvSpPr>
        <p:spPr/>
        <p:txBody>
          <a:bodyPr/>
          <a:lstStyle/>
          <a:p>
            <a:r>
              <a:rPr lang="en-GB" sz="2400" dirty="0">
                <a:solidFill>
                  <a:srgbClr val="FF9057"/>
                </a:solidFill>
              </a:rPr>
              <a:t>Dissolution</a:t>
            </a:r>
          </a:p>
          <a:p>
            <a:pPr marL="342900" indent="-342900">
              <a:buFont typeface="Arial" panose="020B0604020202020204" pitchFamily="34" charset="0"/>
              <a:buChar char="•"/>
            </a:pPr>
            <a:r>
              <a:rPr lang="en-GB" sz="2400" dirty="0">
                <a:solidFill>
                  <a:srgbClr val="004BD3"/>
                </a:solidFill>
              </a:rPr>
              <a:t>Conclude operations and administration (Collect any debts owed, pay off creditors, lay off employees and so on). </a:t>
            </a:r>
          </a:p>
          <a:p>
            <a:pPr marL="342900" indent="-342900">
              <a:buFont typeface="Arial" panose="020B0604020202020204" pitchFamily="34" charset="0"/>
              <a:buChar char="•"/>
            </a:pPr>
            <a:r>
              <a:rPr lang="en-GB" sz="2400" dirty="0">
                <a:solidFill>
                  <a:srgbClr val="004BD3"/>
                </a:solidFill>
              </a:rPr>
              <a:t>Inform HMRC </a:t>
            </a:r>
          </a:p>
          <a:p>
            <a:pPr marL="342900" indent="-342900">
              <a:buFont typeface="Arial" panose="020B0604020202020204" pitchFamily="34" charset="0"/>
              <a:buChar char="•"/>
            </a:pPr>
            <a:endParaRPr lang="en-GB" sz="2400" dirty="0">
              <a:solidFill>
                <a:srgbClr val="004BD3"/>
              </a:solidFill>
            </a:endParaRPr>
          </a:p>
          <a:p>
            <a:endParaRPr lang="en-US" dirty="0"/>
          </a:p>
        </p:txBody>
      </p:sp>
    </p:spTree>
    <p:extLst>
      <p:ext uri="{BB962C8B-B14F-4D97-AF65-F5344CB8AC3E}">
        <p14:creationId xmlns:p14="http://schemas.microsoft.com/office/powerpoint/2010/main" val="274297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EAC4-230E-C52E-4E33-1E1E60DFE328}"/>
              </a:ext>
            </a:extLst>
          </p:cNvPr>
          <p:cNvSpPr>
            <a:spLocks noGrp="1"/>
          </p:cNvSpPr>
          <p:nvPr>
            <p:ph type="title"/>
          </p:nvPr>
        </p:nvSpPr>
        <p:spPr/>
        <p:txBody>
          <a:bodyPr>
            <a:normAutofit/>
          </a:bodyPr>
          <a:lstStyle/>
          <a:p>
            <a:pPr algn="l"/>
            <a:r>
              <a:rPr lang="en-GB" sz="3200" b="1" dirty="0">
                <a:solidFill>
                  <a:srgbClr val="004BD3"/>
                </a:solidFill>
              </a:rPr>
              <a:t>Partnerships</a:t>
            </a:r>
            <a:r>
              <a:rPr lang="en-GB" sz="3200" b="1" dirty="0"/>
              <a:t> </a:t>
            </a:r>
            <a:endParaRPr lang="en-US" sz="3200" b="1" dirty="0"/>
          </a:p>
        </p:txBody>
      </p:sp>
      <p:sp>
        <p:nvSpPr>
          <p:cNvPr id="3" name="Content Placeholder 2">
            <a:extLst>
              <a:ext uri="{FF2B5EF4-FFF2-40B4-BE49-F238E27FC236}">
                <a16:creationId xmlns:a16="http://schemas.microsoft.com/office/drawing/2014/main" id="{31FA66BB-9BC0-A8EC-E2B2-026D4DF7B782}"/>
              </a:ext>
            </a:extLst>
          </p:cNvPr>
          <p:cNvSpPr>
            <a:spLocks noGrp="1"/>
          </p:cNvSpPr>
          <p:nvPr>
            <p:ph idx="1"/>
          </p:nvPr>
        </p:nvSpPr>
        <p:spPr/>
        <p:txBody>
          <a:bodyPr/>
          <a:lstStyle/>
          <a:p>
            <a:r>
              <a:rPr lang="en-GB" sz="2400" dirty="0">
                <a:solidFill>
                  <a:srgbClr val="004BD3"/>
                </a:solidFill>
              </a:rPr>
              <a:t>A partnership is defined as ‘the </a:t>
            </a:r>
            <a:r>
              <a:rPr lang="en-GB" sz="2400" dirty="0">
                <a:solidFill>
                  <a:srgbClr val="FF9057"/>
                </a:solidFill>
              </a:rPr>
              <a:t>relation</a:t>
            </a:r>
            <a:r>
              <a:rPr lang="en-GB" sz="2400" dirty="0">
                <a:solidFill>
                  <a:srgbClr val="004BD3"/>
                </a:solidFill>
              </a:rPr>
              <a:t> which subsists </a:t>
            </a:r>
            <a:r>
              <a:rPr lang="en-GB" sz="2400" dirty="0">
                <a:solidFill>
                  <a:srgbClr val="FF9057"/>
                </a:solidFill>
              </a:rPr>
              <a:t>between persons</a:t>
            </a:r>
            <a:r>
              <a:rPr lang="en-GB" sz="2400" dirty="0">
                <a:solidFill>
                  <a:srgbClr val="004BD3"/>
                </a:solidFill>
              </a:rPr>
              <a:t> carrying on a business in common with a </a:t>
            </a:r>
            <a:r>
              <a:rPr lang="en-GB" sz="2400" dirty="0">
                <a:solidFill>
                  <a:srgbClr val="FF9057"/>
                </a:solidFill>
              </a:rPr>
              <a:t>view of profit</a:t>
            </a:r>
            <a:r>
              <a:rPr lang="en-GB" sz="2400" dirty="0">
                <a:solidFill>
                  <a:srgbClr val="004BD3"/>
                </a:solidFill>
              </a:rPr>
              <a:t>’</a:t>
            </a:r>
          </a:p>
          <a:p>
            <a:pPr algn="r"/>
            <a:r>
              <a:rPr lang="en-GB" dirty="0">
                <a:solidFill>
                  <a:srgbClr val="004BD3"/>
                </a:solidFill>
                <a:latin typeface="ArialMT"/>
              </a:rPr>
              <a:t>The Partnership Act 1890 (PA1890)</a:t>
            </a:r>
          </a:p>
          <a:p>
            <a:endParaRPr lang="en-GB" sz="2400" dirty="0">
              <a:solidFill>
                <a:srgbClr val="004BD3"/>
              </a:solidFill>
            </a:endParaRPr>
          </a:p>
          <a:p>
            <a:r>
              <a:rPr lang="en-GB" sz="2400" dirty="0">
                <a:solidFill>
                  <a:srgbClr val="004BD3"/>
                </a:solidFill>
              </a:rPr>
              <a:t>There are three different types of partnership: </a:t>
            </a:r>
          </a:p>
          <a:p>
            <a:pPr>
              <a:buFont typeface="+mj-lt"/>
              <a:buAutoNum type="arabicPeriod"/>
            </a:pPr>
            <a:r>
              <a:rPr lang="en-GB" sz="2400" dirty="0">
                <a:solidFill>
                  <a:srgbClr val="004BD3"/>
                </a:solidFill>
              </a:rPr>
              <a:t>Ordinary partnership</a:t>
            </a:r>
          </a:p>
          <a:p>
            <a:pPr>
              <a:buFont typeface="+mj-lt"/>
              <a:buAutoNum type="arabicPeriod"/>
            </a:pPr>
            <a:r>
              <a:rPr lang="en-GB" sz="2400" dirty="0">
                <a:solidFill>
                  <a:srgbClr val="004BD3"/>
                </a:solidFill>
              </a:rPr>
              <a:t>Limited partnership </a:t>
            </a:r>
          </a:p>
          <a:p>
            <a:pPr>
              <a:buFont typeface="+mj-lt"/>
              <a:buAutoNum type="arabicPeriod"/>
            </a:pPr>
            <a:r>
              <a:rPr lang="en-GB" sz="2400" dirty="0">
                <a:solidFill>
                  <a:srgbClr val="004BD3"/>
                </a:solidFill>
              </a:rPr>
              <a:t>Limited liability partnership (LLP) </a:t>
            </a:r>
          </a:p>
          <a:p>
            <a:endParaRPr lang="en-US" dirty="0"/>
          </a:p>
        </p:txBody>
      </p:sp>
    </p:spTree>
    <p:extLst>
      <p:ext uri="{BB962C8B-B14F-4D97-AF65-F5344CB8AC3E}">
        <p14:creationId xmlns:p14="http://schemas.microsoft.com/office/powerpoint/2010/main" val="99923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0A6C-6B9C-D7E8-C7D5-3551FEDE27CE}"/>
              </a:ext>
            </a:extLst>
          </p:cNvPr>
          <p:cNvSpPr>
            <a:spLocks noGrp="1"/>
          </p:cNvSpPr>
          <p:nvPr>
            <p:ph type="title"/>
          </p:nvPr>
        </p:nvSpPr>
        <p:spPr/>
        <p:txBody>
          <a:bodyPr/>
          <a:lstStyle/>
          <a:p>
            <a:r>
              <a:rPr lang="en-US" sz="3200" b="1" dirty="0">
                <a:solidFill>
                  <a:srgbClr val="004BD3"/>
                </a:solidFill>
              </a:rPr>
              <a:t>Agenda</a:t>
            </a:r>
          </a:p>
        </p:txBody>
      </p:sp>
      <p:sp>
        <p:nvSpPr>
          <p:cNvPr id="3" name="Content Placeholder 2">
            <a:extLst>
              <a:ext uri="{FF2B5EF4-FFF2-40B4-BE49-F238E27FC236}">
                <a16:creationId xmlns:a16="http://schemas.microsoft.com/office/drawing/2014/main" id="{94F6D006-D1A2-F812-E6C5-87FBB4829C22}"/>
              </a:ext>
            </a:extLst>
          </p:cNvPr>
          <p:cNvSpPr>
            <a:spLocks noGrp="1"/>
          </p:cNvSpPr>
          <p:nvPr>
            <p:ph idx="1"/>
          </p:nvPr>
        </p:nvSpPr>
        <p:spPr>
          <a:xfrm>
            <a:off x="431800" y="1497213"/>
            <a:ext cx="11328400" cy="4751387"/>
          </a:xfrm>
        </p:spPr>
        <p:txBody>
          <a:bodyPr/>
          <a:lstStyle/>
          <a:p>
            <a:pPr>
              <a:lnSpc>
                <a:spcPct val="100000"/>
              </a:lnSpc>
            </a:pPr>
            <a:r>
              <a:rPr lang="en-US" sz="2000" dirty="0">
                <a:solidFill>
                  <a:srgbClr val="004BD3"/>
                </a:solidFill>
              </a:rPr>
              <a:t>Examination Advice</a:t>
            </a:r>
          </a:p>
          <a:p>
            <a:pPr>
              <a:lnSpc>
                <a:spcPct val="100000"/>
              </a:lnSpc>
            </a:pPr>
            <a:r>
              <a:rPr lang="en-US" sz="2000" dirty="0">
                <a:solidFill>
                  <a:srgbClr val="004BD3"/>
                </a:solidFill>
              </a:rPr>
              <a:t>Business Structures</a:t>
            </a:r>
          </a:p>
          <a:p>
            <a:pPr marL="285750" indent="-285750">
              <a:lnSpc>
                <a:spcPct val="100000"/>
              </a:lnSpc>
              <a:buFont typeface="Arial" panose="020B0604020202020204" pitchFamily="34" charset="0"/>
              <a:buChar char="•"/>
            </a:pPr>
            <a:r>
              <a:rPr lang="en-US" sz="2000" dirty="0">
                <a:solidFill>
                  <a:srgbClr val="004BD3"/>
                </a:solidFill>
              </a:rPr>
              <a:t>Overview of knowledge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r>
              <a:rPr lang="en-US" sz="2000" dirty="0">
                <a:solidFill>
                  <a:srgbClr val="004BD3"/>
                </a:solidFill>
              </a:rPr>
              <a:t>Examination practice</a:t>
            </a:r>
          </a:p>
          <a:p>
            <a:pPr marL="285750" indent="-285750">
              <a:lnSpc>
                <a:spcPct val="100000"/>
              </a:lnSpc>
              <a:buFont typeface="Arial" panose="020B0604020202020204" pitchFamily="34" charset="0"/>
              <a:buChar char="•"/>
            </a:pPr>
            <a:r>
              <a:rPr lang="en-US" sz="2000" dirty="0">
                <a:solidFill>
                  <a:srgbClr val="004BD3"/>
                </a:solidFill>
              </a:rPr>
              <a:t>Questions</a:t>
            </a:r>
          </a:p>
          <a:p>
            <a:pPr>
              <a:lnSpc>
                <a:spcPct val="100000"/>
              </a:lnSpc>
            </a:pPr>
            <a:r>
              <a:rPr lang="en-GB" sz="2000" dirty="0">
                <a:solidFill>
                  <a:srgbClr val="004BD3"/>
                </a:solidFill>
              </a:rPr>
              <a:t>L</a:t>
            </a:r>
            <a:r>
              <a:rPr lang="en-GB" sz="2000" b="0" i="0" u="none" strike="noStrike" dirty="0">
                <a:solidFill>
                  <a:srgbClr val="004BD3"/>
                </a:solidFill>
                <a:effectLst/>
              </a:rPr>
              <a:t>egally binding the company</a:t>
            </a:r>
            <a:r>
              <a:rPr lang="en-GB" sz="2000" b="1" i="0" u="none" strike="noStrike" dirty="0">
                <a:solidFill>
                  <a:srgbClr val="004BD3"/>
                </a:solidFill>
                <a:effectLst/>
              </a:rPr>
              <a:t> </a:t>
            </a:r>
            <a:endParaRPr lang="en-US" sz="2000" dirty="0">
              <a:solidFill>
                <a:srgbClr val="004BD3"/>
              </a:solidFill>
            </a:endParaRPr>
          </a:p>
          <a:p>
            <a:pPr>
              <a:lnSpc>
                <a:spcPct val="100000"/>
              </a:lnSpc>
            </a:pPr>
            <a:r>
              <a:rPr lang="en-US" sz="2000" dirty="0">
                <a:solidFill>
                  <a:srgbClr val="004BD3"/>
                </a:solidFill>
              </a:rPr>
              <a:t>Overview of knowledge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lnSpc>
                <a:spcPct val="100000"/>
              </a:lnSpc>
              <a:buFont typeface="Arial" panose="020B0604020202020204" pitchFamily="34" charset="0"/>
              <a:buChar char="•"/>
            </a:pPr>
            <a:r>
              <a:rPr lang="en-US" sz="2000" dirty="0">
                <a:solidFill>
                  <a:srgbClr val="004BD3"/>
                </a:solidFill>
              </a:rPr>
              <a:t>Examination practice</a:t>
            </a:r>
          </a:p>
          <a:p>
            <a:pPr marL="285750" indent="-285750">
              <a:lnSpc>
                <a:spcPct val="100000"/>
              </a:lnSpc>
              <a:buFont typeface="Arial" panose="020B0604020202020204" pitchFamily="34" charset="0"/>
              <a:buChar char="•"/>
            </a:pPr>
            <a:r>
              <a:rPr lang="en-US" sz="2000" dirty="0">
                <a:solidFill>
                  <a:srgbClr val="004BD3"/>
                </a:solidFill>
              </a:rPr>
              <a:t>Questions</a:t>
            </a:r>
          </a:p>
          <a:p>
            <a:pPr marL="285750" indent="-285750">
              <a:buFont typeface="Arial" panose="020B0604020202020204" pitchFamily="34" charset="0"/>
              <a:buChar char="•"/>
            </a:pPr>
            <a:endParaRPr lang="en-US" dirty="0">
              <a:solidFill>
                <a:srgbClr val="004BD3"/>
              </a:solidFill>
            </a:endParaRPr>
          </a:p>
          <a:p>
            <a:endParaRPr lang="en-US" b="1" dirty="0">
              <a:solidFill>
                <a:srgbClr val="004BD3"/>
              </a:solidFill>
            </a:endParaRPr>
          </a:p>
        </p:txBody>
      </p:sp>
    </p:spTree>
    <p:extLst>
      <p:ext uri="{BB962C8B-B14F-4D97-AF65-F5344CB8AC3E}">
        <p14:creationId xmlns:p14="http://schemas.microsoft.com/office/powerpoint/2010/main" val="261629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F4D1-0B0C-D3DD-2D3C-7C55473BEB2B}"/>
              </a:ext>
            </a:extLst>
          </p:cNvPr>
          <p:cNvSpPr>
            <a:spLocks noGrp="1"/>
          </p:cNvSpPr>
          <p:nvPr>
            <p:ph type="title"/>
          </p:nvPr>
        </p:nvSpPr>
        <p:spPr/>
        <p:txBody>
          <a:bodyPr/>
          <a:lstStyle/>
          <a:p>
            <a:pPr algn="l"/>
            <a:r>
              <a:rPr lang="en-GB" sz="3200" b="1" dirty="0">
                <a:solidFill>
                  <a:srgbClr val="004BD3"/>
                </a:solidFill>
                <a:latin typeface="ArialMT"/>
              </a:rPr>
              <a:t>Ordinary partnerships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5F61DC5A-E862-BBB8-D380-D37E6E25A5C0}"/>
              </a:ext>
            </a:extLst>
          </p:cNvPr>
          <p:cNvSpPr>
            <a:spLocks noGrp="1"/>
          </p:cNvSpPr>
          <p:nvPr>
            <p:ph idx="1"/>
          </p:nvPr>
        </p:nvSpPr>
        <p:spPr>
          <a:xfrm>
            <a:off x="431800" y="1516308"/>
            <a:ext cx="11328400" cy="4525963"/>
          </a:xfrm>
        </p:spPr>
        <p:txBody>
          <a:bodyPr/>
          <a:lstStyle/>
          <a:p>
            <a:r>
              <a:rPr lang="en-GB" sz="2400" b="1" dirty="0">
                <a:solidFill>
                  <a:srgbClr val="FF9057"/>
                </a:solidFill>
                <a:latin typeface="ArialMT"/>
              </a:rPr>
              <a:t>Liability</a:t>
            </a:r>
            <a:endParaRPr lang="en-GB" sz="2400" dirty="0">
              <a:solidFill>
                <a:srgbClr val="FF9057"/>
              </a:solidFill>
              <a:latin typeface="ArialMT"/>
            </a:endParaRPr>
          </a:p>
          <a:p>
            <a:pPr marL="342900" indent="-342900">
              <a:buFont typeface="Arial" panose="020B0604020202020204" pitchFamily="34" charset="0"/>
              <a:buChar char="•"/>
            </a:pPr>
            <a:r>
              <a:rPr lang="en-GB" sz="2400" dirty="0">
                <a:solidFill>
                  <a:srgbClr val="004BD3"/>
                </a:solidFill>
                <a:latin typeface="ArialMT"/>
              </a:rPr>
              <a:t>Every partner is liable jointly with the other partners for all the debts and obligations of the partnership incurred while they are partners (PA1890, s. 9). </a:t>
            </a:r>
          </a:p>
          <a:p>
            <a:pPr marL="342900" indent="-342900">
              <a:buFont typeface="Arial" panose="020B0604020202020204" pitchFamily="34" charset="0"/>
              <a:buChar char="•"/>
            </a:pPr>
            <a:r>
              <a:rPr lang="en-GB" sz="2400" dirty="0">
                <a:solidFill>
                  <a:srgbClr val="004BD3"/>
                </a:solidFill>
                <a:latin typeface="ArialMT"/>
              </a:rPr>
              <a:t>If a partner dies, their estate is liable for such debts and obligations (PA1890, s. 9). </a:t>
            </a:r>
          </a:p>
          <a:p>
            <a:pPr marL="342900" indent="-342900">
              <a:buFont typeface="Arial" panose="020B0604020202020204" pitchFamily="34" charset="0"/>
              <a:buChar char="•"/>
            </a:pPr>
            <a:r>
              <a:rPr lang="en-GB" sz="2400" dirty="0">
                <a:solidFill>
                  <a:srgbClr val="004BD3"/>
                </a:solidFill>
                <a:latin typeface="ArialMT"/>
              </a:rPr>
              <a:t>The liability of the partners is unlimited. </a:t>
            </a:r>
          </a:p>
          <a:p>
            <a:endParaRPr lang="en-US" dirty="0"/>
          </a:p>
        </p:txBody>
      </p:sp>
    </p:spTree>
    <p:extLst>
      <p:ext uri="{BB962C8B-B14F-4D97-AF65-F5344CB8AC3E}">
        <p14:creationId xmlns:p14="http://schemas.microsoft.com/office/powerpoint/2010/main" val="367797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F04C-BE72-089B-102C-EEE6BA2D774D}"/>
              </a:ext>
            </a:extLst>
          </p:cNvPr>
          <p:cNvSpPr>
            <a:spLocks noGrp="1"/>
          </p:cNvSpPr>
          <p:nvPr>
            <p:ph type="title"/>
          </p:nvPr>
        </p:nvSpPr>
        <p:spPr/>
        <p:txBody>
          <a:bodyPr/>
          <a:lstStyle/>
          <a:p>
            <a:pPr algn="l"/>
            <a:r>
              <a:rPr lang="en-GB" sz="3200" b="1" dirty="0">
                <a:solidFill>
                  <a:srgbClr val="004BD3"/>
                </a:solidFill>
                <a:latin typeface="ArialMT"/>
              </a:rPr>
              <a:t>Ordinary partnerships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E49EF190-2938-1575-5EC5-9F0C0EEBA20D}"/>
              </a:ext>
            </a:extLst>
          </p:cNvPr>
          <p:cNvSpPr>
            <a:spLocks noGrp="1"/>
          </p:cNvSpPr>
          <p:nvPr>
            <p:ph idx="1"/>
          </p:nvPr>
        </p:nvSpPr>
        <p:spPr>
          <a:xfrm>
            <a:off x="431799" y="1530045"/>
            <a:ext cx="11328399" cy="4525963"/>
          </a:xfrm>
        </p:spPr>
        <p:txBody>
          <a:bodyPr>
            <a:noAutofit/>
          </a:bodyPr>
          <a:lstStyle/>
          <a:p>
            <a:r>
              <a:rPr lang="en-GB" sz="2400" b="1" dirty="0">
                <a:solidFill>
                  <a:srgbClr val="FF9057"/>
                </a:solidFill>
              </a:rPr>
              <a:t>The relationship between the partners</a:t>
            </a:r>
          </a:p>
          <a:p>
            <a:pPr marL="342900" indent="-342900">
              <a:buClr>
                <a:srgbClr val="004BD3"/>
              </a:buClr>
              <a:buSzPct val="100000"/>
              <a:buFont typeface="Arial" panose="020B0604020202020204" pitchFamily="34" charset="0"/>
              <a:buChar char="•"/>
            </a:pPr>
            <a:r>
              <a:rPr lang="en-GB" sz="2000" dirty="0">
                <a:solidFill>
                  <a:srgbClr val="004BD3"/>
                </a:solidFill>
              </a:rPr>
              <a:t>Usually determined by a written partnership agreement agreed by the partners, which includes:</a:t>
            </a:r>
          </a:p>
          <a:p>
            <a:pPr marL="774889" lvl="2" indent="-342900">
              <a:buClr>
                <a:srgbClr val="004BD3"/>
              </a:buClr>
              <a:buSzPct val="100000"/>
            </a:pPr>
            <a:r>
              <a:rPr lang="en-GB" sz="2000" dirty="0">
                <a:solidFill>
                  <a:srgbClr val="004BD3"/>
                </a:solidFill>
              </a:rPr>
              <a:t>The right to an equal share in the partnership’s profits </a:t>
            </a:r>
          </a:p>
          <a:p>
            <a:pPr marL="774889" lvl="2" indent="-342900">
              <a:buClr>
                <a:srgbClr val="004BD3"/>
              </a:buClr>
              <a:buSzPct val="100000"/>
            </a:pPr>
            <a:r>
              <a:rPr lang="en-GB" sz="2000" dirty="0">
                <a:solidFill>
                  <a:srgbClr val="004BD3"/>
                </a:solidFill>
              </a:rPr>
              <a:t>The right to take part in the management of the partnership</a:t>
            </a:r>
          </a:p>
          <a:p>
            <a:pPr marL="774889" lvl="2" indent="-342900">
              <a:buClr>
                <a:srgbClr val="004BD3"/>
              </a:buClr>
              <a:buSzPct val="100000"/>
            </a:pPr>
            <a:r>
              <a:rPr lang="en-GB" sz="2000" dirty="0">
                <a:solidFill>
                  <a:srgbClr val="004BD3"/>
                </a:solidFill>
              </a:rPr>
              <a:t>A prohibition on any person being admitted as a partner without the consent of all the other partners</a:t>
            </a:r>
          </a:p>
          <a:p>
            <a:pPr marL="774889" lvl="2" indent="-342900">
              <a:buClr>
                <a:srgbClr val="004BD3"/>
              </a:buClr>
              <a:buSzPct val="100000"/>
            </a:pPr>
            <a:r>
              <a:rPr lang="en-GB" sz="2000" dirty="0">
                <a:solidFill>
                  <a:srgbClr val="004BD3"/>
                </a:solidFill>
              </a:rPr>
              <a:t>A prohibition on a partner being expelled from the partnership unless all the other partners so agree. </a:t>
            </a:r>
          </a:p>
          <a:p>
            <a:pPr marL="774889" lvl="2" indent="-342900">
              <a:buClr>
                <a:srgbClr val="004BD3"/>
              </a:buClr>
              <a:buSzPct val="100000"/>
            </a:pPr>
            <a:r>
              <a:rPr lang="en-GB" sz="2000" dirty="0">
                <a:solidFill>
                  <a:srgbClr val="004BD3"/>
                </a:solidFill>
              </a:rPr>
              <a:t>The terms of a partnership agreement can be altered if all the partners consent. </a:t>
            </a:r>
          </a:p>
        </p:txBody>
      </p:sp>
    </p:spTree>
    <p:extLst>
      <p:ext uri="{BB962C8B-B14F-4D97-AF65-F5344CB8AC3E}">
        <p14:creationId xmlns:p14="http://schemas.microsoft.com/office/powerpoint/2010/main" val="409737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AE87-D400-A758-5B50-F2B456C95D88}"/>
              </a:ext>
            </a:extLst>
          </p:cNvPr>
          <p:cNvSpPr>
            <a:spLocks noGrp="1"/>
          </p:cNvSpPr>
          <p:nvPr>
            <p:ph type="title"/>
          </p:nvPr>
        </p:nvSpPr>
        <p:spPr/>
        <p:txBody>
          <a:bodyPr/>
          <a:lstStyle/>
          <a:p>
            <a:r>
              <a:rPr lang="en-GB" sz="2800" b="1" dirty="0">
                <a:solidFill>
                  <a:srgbClr val="004BD3"/>
                </a:solidFill>
                <a:latin typeface="ArialMT"/>
              </a:rPr>
              <a:t>Ordinary partnerships </a:t>
            </a:r>
            <a:endParaRPr lang="en-US" dirty="0"/>
          </a:p>
        </p:txBody>
      </p:sp>
      <p:sp>
        <p:nvSpPr>
          <p:cNvPr id="3" name="Content Placeholder 2">
            <a:extLst>
              <a:ext uri="{FF2B5EF4-FFF2-40B4-BE49-F238E27FC236}">
                <a16:creationId xmlns:a16="http://schemas.microsoft.com/office/drawing/2014/main" id="{DADF3B75-B93A-4696-7E48-A315DFBE3B3B}"/>
              </a:ext>
            </a:extLst>
          </p:cNvPr>
          <p:cNvSpPr>
            <a:spLocks noGrp="1"/>
          </p:cNvSpPr>
          <p:nvPr>
            <p:ph idx="1"/>
          </p:nvPr>
        </p:nvSpPr>
        <p:spPr/>
        <p:txBody>
          <a:bodyPr/>
          <a:lstStyle/>
          <a:p>
            <a:r>
              <a:rPr lang="en-GB" sz="2000" b="1" dirty="0">
                <a:solidFill>
                  <a:srgbClr val="FF9057"/>
                </a:solidFill>
              </a:rPr>
              <a:t>The relationship between the partners</a:t>
            </a:r>
          </a:p>
          <a:p>
            <a:r>
              <a:rPr lang="en-GB" sz="2000" dirty="0">
                <a:solidFill>
                  <a:srgbClr val="004BD3"/>
                </a:solidFill>
                <a:latin typeface="ArialMT"/>
              </a:rPr>
              <a:t>T</a:t>
            </a:r>
            <a:r>
              <a:rPr lang="en-GB" sz="2000" dirty="0">
                <a:solidFill>
                  <a:srgbClr val="004BD3"/>
                </a:solidFill>
                <a:effectLst/>
                <a:latin typeface="ArialMT"/>
              </a:rPr>
              <a:t>here is no requirement for a partnership to have a partnership agreement. </a:t>
            </a:r>
            <a:r>
              <a:rPr lang="en-GB" sz="2000" dirty="0">
                <a:solidFill>
                  <a:srgbClr val="004BD3"/>
                </a:solidFill>
              </a:rPr>
              <a:t>ss 24 and 25  of </a:t>
            </a:r>
            <a:r>
              <a:rPr lang="en-GB" sz="2000" dirty="0">
                <a:solidFill>
                  <a:srgbClr val="004BD3"/>
                </a:solidFill>
                <a:effectLst/>
                <a:latin typeface="ArialMT"/>
              </a:rPr>
              <a:t>PA1890 sets out 10 rules that determine the relationship between the partners and how the partnership is to be run </a:t>
            </a:r>
            <a:r>
              <a:rPr lang="en-GB" sz="2000" dirty="0">
                <a:solidFill>
                  <a:srgbClr val="004BD3"/>
                </a:solidFill>
              </a:rPr>
              <a:t>including: </a:t>
            </a:r>
          </a:p>
          <a:p>
            <a:r>
              <a:rPr lang="en-GB" sz="2000" dirty="0">
                <a:solidFill>
                  <a:srgbClr val="004BD3"/>
                </a:solidFill>
              </a:rPr>
              <a:t>• All partners share equally in profits and are jointly and severally liable for losses </a:t>
            </a:r>
          </a:p>
          <a:p>
            <a:r>
              <a:rPr lang="en-GB" sz="2000" dirty="0">
                <a:solidFill>
                  <a:srgbClr val="004BD3"/>
                </a:solidFill>
              </a:rPr>
              <a:t>• Every partner is entitled to take part in the management of the company </a:t>
            </a:r>
          </a:p>
          <a:p>
            <a:r>
              <a:rPr lang="en-GB" sz="2000" dirty="0">
                <a:solidFill>
                  <a:srgbClr val="004BD3"/>
                </a:solidFill>
              </a:rPr>
              <a:t>• All partners must agree before a new partner is admitted </a:t>
            </a:r>
          </a:p>
          <a:p>
            <a:r>
              <a:rPr lang="en-GB" sz="2000" dirty="0">
                <a:solidFill>
                  <a:srgbClr val="004BD3"/>
                </a:solidFill>
              </a:rPr>
              <a:t>• All must agree before a partner is expelled </a:t>
            </a:r>
          </a:p>
          <a:p>
            <a:endParaRPr lang="en-US" sz="1800" dirty="0">
              <a:solidFill>
                <a:srgbClr val="004BD3"/>
              </a:solidFill>
            </a:endParaRPr>
          </a:p>
          <a:p>
            <a:endParaRPr lang="en-US" dirty="0"/>
          </a:p>
        </p:txBody>
      </p:sp>
    </p:spTree>
    <p:extLst>
      <p:ext uri="{BB962C8B-B14F-4D97-AF65-F5344CB8AC3E}">
        <p14:creationId xmlns:p14="http://schemas.microsoft.com/office/powerpoint/2010/main" val="399626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98C28-6ECA-88DB-25B3-5F0D255A8316}"/>
              </a:ext>
            </a:extLst>
          </p:cNvPr>
          <p:cNvSpPr>
            <a:spLocks noGrp="1"/>
          </p:cNvSpPr>
          <p:nvPr>
            <p:ph type="title"/>
          </p:nvPr>
        </p:nvSpPr>
        <p:spPr/>
        <p:txBody>
          <a:bodyPr/>
          <a:lstStyle/>
          <a:p>
            <a:pPr algn="l"/>
            <a:r>
              <a:rPr lang="en-GB" sz="3200" b="1" dirty="0">
                <a:solidFill>
                  <a:srgbClr val="004BD3"/>
                </a:solidFill>
                <a:latin typeface="ArialMT"/>
              </a:rPr>
              <a:t>Ordinary partnerships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ED02D855-F223-02E6-7363-F3F2699A120B}"/>
              </a:ext>
            </a:extLst>
          </p:cNvPr>
          <p:cNvSpPr>
            <a:spLocks noGrp="1"/>
          </p:cNvSpPr>
          <p:nvPr>
            <p:ph idx="1"/>
          </p:nvPr>
        </p:nvSpPr>
        <p:spPr>
          <a:xfrm>
            <a:off x="431800" y="1578598"/>
            <a:ext cx="11328400" cy="4774842"/>
          </a:xfrm>
        </p:spPr>
        <p:txBody>
          <a:bodyPr>
            <a:normAutofit/>
          </a:bodyPr>
          <a:lstStyle/>
          <a:p>
            <a:r>
              <a:rPr lang="en-GB" sz="2400" b="1" dirty="0">
                <a:solidFill>
                  <a:srgbClr val="FF9057"/>
                </a:solidFill>
                <a:latin typeface="ArialMT"/>
              </a:rPr>
              <a:t>The relationship between the partners and third parties</a:t>
            </a:r>
          </a:p>
          <a:p>
            <a:r>
              <a:rPr lang="en-GB" sz="2400" dirty="0">
                <a:solidFill>
                  <a:srgbClr val="004BD3"/>
                </a:solidFill>
                <a:latin typeface="ArialMT"/>
              </a:rPr>
              <a:t>Every partner is an agent of the firm and their acts bind the firm and all partners.</a:t>
            </a:r>
          </a:p>
          <a:p>
            <a:r>
              <a:rPr lang="en-GB" sz="2400" dirty="0">
                <a:solidFill>
                  <a:srgbClr val="004BD3"/>
                </a:solidFill>
                <a:latin typeface="ArialMT"/>
              </a:rPr>
              <a:t>Where any wrongful act or omission of any partner acting in the ordinary causes loss or injury, or a penalty to be incurred, the firm is liable therefore to the same extent as the partner - </a:t>
            </a:r>
            <a:r>
              <a:rPr lang="en-GB" sz="2400" b="1" dirty="0">
                <a:solidFill>
                  <a:srgbClr val="004BD3"/>
                </a:solidFill>
                <a:latin typeface="Arial" panose="020B0604020202020204" pitchFamily="34" charset="0"/>
              </a:rPr>
              <a:t>vicarious liability.</a:t>
            </a:r>
            <a:endParaRPr lang="en-GB" sz="2400" dirty="0">
              <a:solidFill>
                <a:srgbClr val="004BD3"/>
              </a:solidFill>
            </a:endParaRPr>
          </a:p>
          <a:p>
            <a:endParaRPr lang="en-US" dirty="0"/>
          </a:p>
        </p:txBody>
      </p:sp>
    </p:spTree>
    <p:extLst>
      <p:ext uri="{BB962C8B-B14F-4D97-AF65-F5344CB8AC3E}">
        <p14:creationId xmlns:p14="http://schemas.microsoft.com/office/powerpoint/2010/main" val="295066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3EE5A-846E-98CE-C55A-AA7A66FDB3C5}"/>
              </a:ext>
            </a:extLst>
          </p:cNvPr>
          <p:cNvSpPr>
            <a:spLocks noGrp="1"/>
          </p:cNvSpPr>
          <p:nvPr>
            <p:ph type="title"/>
          </p:nvPr>
        </p:nvSpPr>
        <p:spPr/>
        <p:txBody>
          <a:bodyPr/>
          <a:lstStyle/>
          <a:p>
            <a:pPr algn="l"/>
            <a:r>
              <a:rPr lang="en-GB" sz="3200" b="1" dirty="0">
                <a:solidFill>
                  <a:srgbClr val="004BD3"/>
                </a:solidFill>
                <a:latin typeface="ArialMT"/>
              </a:rPr>
              <a:t>Ordinary partnerships </a:t>
            </a:r>
            <a:endParaRPr lang="en-US" sz="3200" b="1" dirty="0">
              <a:solidFill>
                <a:srgbClr val="004BD3"/>
              </a:solidFill>
            </a:endParaRPr>
          </a:p>
        </p:txBody>
      </p:sp>
      <p:sp>
        <p:nvSpPr>
          <p:cNvPr id="3" name="Content Placeholder 2">
            <a:extLst>
              <a:ext uri="{FF2B5EF4-FFF2-40B4-BE49-F238E27FC236}">
                <a16:creationId xmlns:a16="http://schemas.microsoft.com/office/drawing/2014/main" id="{B26ACE8F-283F-14BD-253D-D7339B97C08C}"/>
              </a:ext>
            </a:extLst>
          </p:cNvPr>
          <p:cNvSpPr>
            <a:spLocks noGrp="1"/>
          </p:cNvSpPr>
          <p:nvPr>
            <p:ph idx="1"/>
          </p:nvPr>
        </p:nvSpPr>
        <p:spPr/>
        <p:txBody>
          <a:bodyPr>
            <a:normAutofit fontScale="92500" lnSpcReduction="10000"/>
          </a:bodyPr>
          <a:lstStyle/>
          <a:p>
            <a:r>
              <a:rPr lang="en-GB" sz="2400" b="1" dirty="0">
                <a:solidFill>
                  <a:srgbClr val="FF9057"/>
                </a:solidFill>
              </a:rPr>
              <a:t>Dissolution</a:t>
            </a:r>
            <a:br>
              <a:rPr lang="en-GB" sz="2400" dirty="0">
                <a:solidFill>
                  <a:srgbClr val="FF9057"/>
                </a:solidFill>
              </a:rPr>
            </a:br>
            <a:r>
              <a:rPr lang="en-GB" sz="2400" dirty="0">
                <a:solidFill>
                  <a:srgbClr val="004BD3"/>
                </a:solidFill>
              </a:rPr>
              <a:t>A partnership can be dissolved in a number of ways, including the following:</a:t>
            </a:r>
          </a:p>
          <a:p>
            <a:pPr marL="342900" indent="-342900">
              <a:buFont typeface="Arial" panose="020B0604020202020204" pitchFamily="34" charset="0"/>
              <a:buChar char="•"/>
            </a:pPr>
            <a:r>
              <a:rPr lang="en-GB" sz="2400" dirty="0">
                <a:solidFill>
                  <a:srgbClr val="004BD3"/>
                </a:solidFill>
              </a:rPr>
              <a:t>If all the partners agree to dissolve.</a:t>
            </a:r>
          </a:p>
          <a:p>
            <a:pPr marL="342900" indent="-342900">
              <a:buFont typeface="Arial" panose="020B0604020202020204" pitchFamily="34" charset="0"/>
              <a:buChar char="•"/>
            </a:pPr>
            <a:r>
              <a:rPr lang="en-GB" sz="2400" dirty="0">
                <a:solidFill>
                  <a:srgbClr val="004BD3"/>
                </a:solidFill>
              </a:rPr>
              <a:t>The partnership agreement might provide that the partnership will be dissolved upon the occurrence of a particular event. </a:t>
            </a:r>
          </a:p>
          <a:p>
            <a:pPr marL="342900" indent="-342900">
              <a:buFont typeface="Arial" panose="020B0604020202020204" pitchFamily="34" charset="0"/>
              <a:buChar char="•"/>
            </a:pPr>
            <a:r>
              <a:rPr lang="en-GB" sz="2400" dirty="0">
                <a:solidFill>
                  <a:srgbClr val="004BD3"/>
                </a:solidFill>
              </a:rPr>
              <a:t>A partnership will be dissolved if an event occurs that makes it unlawful for the business of the partnership to carry on (PA 1890, s. 34). </a:t>
            </a:r>
          </a:p>
          <a:p>
            <a:pPr marL="342900" indent="-342900">
              <a:buFont typeface="Arial" panose="020B0604020202020204" pitchFamily="34" charset="0"/>
              <a:buChar char="•"/>
            </a:pPr>
            <a:r>
              <a:rPr lang="en-GB" sz="2400" dirty="0">
                <a:solidFill>
                  <a:srgbClr val="004BD3"/>
                </a:solidFill>
              </a:rPr>
              <a:t>Following an application from a partner, the courts can dissolve a partnership in certain cases (PA 1890, s. 35). </a:t>
            </a:r>
          </a:p>
          <a:p>
            <a:pPr marL="342900" indent="-342900">
              <a:buFont typeface="Arial" panose="020B0604020202020204" pitchFamily="34" charset="0"/>
              <a:buChar char="•"/>
            </a:pPr>
            <a:r>
              <a:rPr lang="en-GB" sz="2400" dirty="0">
                <a:solidFill>
                  <a:srgbClr val="004BD3"/>
                </a:solidFill>
              </a:rPr>
              <a:t>The relationship between the partners may break down and result in the partnership‘s dissolution. </a:t>
            </a:r>
          </a:p>
          <a:p>
            <a:endParaRPr lang="en-US" dirty="0"/>
          </a:p>
        </p:txBody>
      </p:sp>
    </p:spTree>
    <p:extLst>
      <p:ext uri="{BB962C8B-B14F-4D97-AF65-F5344CB8AC3E}">
        <p14:creationId xmlns:p14="http://schemas.microsoft.com/office/powerpoint/2010/main" val="2645944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8229600" cy="1143000"/>
          </a:xfrm>
        </p:spPr>
        <p:txBody>
          <a:bodyPr>
            <a:normAutofit/>
          </a:bodyPr>
          <a:lstStyle/>
          <a:p>
            <a:r>
              <a:rPr lang="en-US" sz="3200" b="1" dirty="0">
                <a:solidFill>
                  <a:srgbClr val="004BD3"/>
                </a:solidFill>
              </a:rPr>
              <a:t>Limited Partnerships</a:t>
            </a:r>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GB" sz="2000" dirty="0">
                <a:solidFill>
                  <a:srgbClr val="004BD3"/>
                </a:solidFill>
                <a:latin typeface="ArialMT"/>
              </a:rPr>
              <a:t>Created under the Limited Partnerships Act 1907 (LPA 1907) </a:t>
            </a:r>
          </a:p>
          <a:p>
            <a:pPr marL="457200" indent="-457200">
              <a:buFont typeface="Arial" panose="020B0604020202020204" pitchFamily="34" charset="0"/>
              <a:buChar char="•"/>
            </a:pPr>
            <a:r>
              <a:rPr lang="en-GB" sz="2000" dirty="0">
                <a:solidFill>
                  <a:srgbClr val="004BD3"/>
                </a:solidFill>
                <a:latin typeface="ArialMT"/>
              </a:rPr>
              <a:t>Register specified documentation with Companies House</a:t>
            </a:r>
          </a:p>
          <a:p>
            <a:pPr marL="457200" indent="-457200">
              <a:buFont typeface="Arial" panose="020B0604020202020204" pitchFamily="34" charset="0"/>
              <a:buChar char="•"/>
            </a:pPr>
            <a:r>
              <a:rPr lang="en-US" sz="2000" dirty="0">
                <a:solidFill>
                  <a:srgbClr val="004BD3"/>
                </a:solidFill>
              </a:rPr>
              <a:t>Have at least one General Partner and one or more limited partners.</a:t>
            </a:r>
          </a:p>
          <a:p>
            <a:pPr marL="457200" indent="-457200">
              <a:buFont typeface="Arial" panose="020B0604020202020204" pitchFamily="34" charset="0"/>
              <a:buChar char="•"/>
            </a:pPr>
            <a:r>
              <a:rPr lang="en-US" sz="2000" dirty="0">
                <a:solidFill>
                  <a:srgbClr val="004BD3"/>
                </a:solidFill>
              </a:rPr>
              <a:t>Limited Partners contribute an agreed sum to the partnership and are not liable for the debts and obligations of the firm beyond that amount. Limited partners may not participate in management of the partnership and have no power to bind the firm.</a:t>
            </a:r>
            <a:r>
              <a:rPr lang="en-GB" sz="2000" dirty="0">
                <a:solidFill>
                  <a:srgbClr val="004BD3"/>
                </a:solidFill>
                <a:latin typeface="ArialMT"/>
              </a:rPr>
              <a:t> </a:t>
            </a:r>
          </a:p>
          <a:p>
            <a:pPr marL="457200" indent="-457200">
              <a:buFont typeface="Arial" panose="020B0604020202020204" pitchFamily="34" charset="0"/>
              <a:buChar char="•"/>
            </a:pPr>
            <a:r>
              <a:rPr lang="en-GB" sz="2000" dirty="0">
                <a:solidFill>
                  <a:srgbClr val="004BD3"/>
                </a:solidFill>
                <a:effectLst/>
                <a:latin typeface="ArialMT"/>
              </a:rPr>
              <a:t>Limited partnerships, although not common, do play an important role in certain areas of business (for example, venture capital, equity investment and</a:t>
            </a:r>
            <a:r>
              <a:rPr lang="en-GB" sz="2000" dirty="0">
                <a:solidFill>
                  <a:srgbClr val="004BD3"/>
                </a:solidFill>
                <a:latin typeface="ArialMT"/>
              </a:rPr>
              <a:t> ‘private fund limited partnership’. </a:t>
            </a:r>
            <a:endParaRPr lang="en-GB" sz="2000" dirty="0">
              <a:solidFill>
                <a:srgbClr val="004BD3"/>
              </a:solidFill>
              <a:effectLst/>
            </a:endParaRPr>
          </a:p>
          <a:p>
            <a:endParaRPr lang="en-GB" dirty="0">
              <a:solidFill>
                <a:srgbClr val="002060"/>
              </a:solidFill>
            </a:endParaRPr>
          </a:p>
        </p:txBody>
      </p:sp>
    </p:spTree>
    <p:extLst>
      <p:ext uri="{BB962C8B-B14F-4D97-AF65-F5344CB8AC3E}">
        <p14:creationId xmlns:p14="http://schemas.microsoft.com/office/powerpoint/2010/main" val="2404588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F8B2-797E-2B61-1D66-1BC3AEA70DB8}"/>
              </a:ext>
            </a:extLst>
          </p:cNvPr>
          <p:cNvSpPr>
            <a:spLocks noGrp="1"/>
          </p:cNvSpPr>
          <p:nvPr>
            <p:ph type="title"/>
          </p:nvPr>
        </p:nvSpPr>
        <p:spPr/>
        <p:txBody>
          <a:bodyPr/>
          <a:lstStyle/>
          <a:p>
            <a:pPr algn="l"/>
            <a:r>
              <a:rPr lang="en-GB" sz="3200" b="1" dirty="0">
                <a:latin typeface="ArialMT"/>
              </a:rPr>
              <a:t>Limited liability partnerships </a:t>
            </a:r>
            <a:endParaRPr lang="en-US" sz="3200" b="1" dirty="0"/>
          </a:p>
        </p:txBody>
      </p:sp>
      <p:sp>
        <p:nvSpPr>
          <p:cNvPr id="3" name="Content Placeholder 2">
            <a:extLst>
              <a:ext uri="{FF2B5EF4-FFF2-40B4-BE49-F238E27FC236}">
                <a16:creationId xmlns:a16="http://schemas.microsoft.com/office/drawing/2014/main" id="{5D14ADD2-FBC0-69E6-36AA-7F381ACE9993}"/>
              </a:ext>
            </a:extLst>
          </p:cNvPr>
          <p:cNvSpPr>
            <a:spLocks noGrp="1"/>
          </p:cNvSpPr>
          <p:nvPr>
            <p:ph idx="1"/>
          </p:nvPr>
        </p:nvSpPr>
        <p:spPr/>
        <p:txBody>
          <a:bodyPr>
            <a:normAutofit/>
          </a:bodyPr>
          <a:lstStyle/>
          <a:p>
            <a:r>
              <a:rPr lang="en-GB" sz="2400" b="1" dirty="0">
                <a:solidFill>
                  <a:srgbClr val="FF9057"/>
                </a:solidFill>
              </a:rPr>
              <a:t>Liability</a:t>
            </a:r>
          </a:p>
          <a:p>
            <a:pPr marL="342900" indent="-342900">
              <a:buFont typeface="Arial" panose="020B0604020202020204" pitchFamily="34" charset="0"/>
              <a:buChar char="•"/>
            </a:pPr>
            <a:r>
              <a:rPr lang="en-GB" sz="2400" dirty="0">
                <a:solidFill>
                  <a:srgbClr val="004BD3"/>
                </a:solidFill>
              </a:rPr>
              <a:t>An LLP is a body corporate (LLPA2000) and so has a separate personality. </a:t>
            </a:r>
          </a:p>
          <a:p>
            <a:pPr marL="342900" indent="-342900">
              <a:buFont typeface="Arial" panose="020B0604020202020204" pitchFamily="34" charset="0"/>
              <a:buChar char="•"/>
            </a:pPr>
            <a:r>
              <a:rPr lang="en-GB" sz="2400" dirty="0">
                <a:solidFill>
                  <a:srgbClr val="004BD3"/>
                </a:solidFill>
              </a:rPr>
              <a:t>The LLP is liable for the debts and liabilities of the LLP, and the LLP’s members are protected.</a:t>
            </a:r>
          </a:p>
          <a:p>
            <a:pPr marL="342900" indent="-342900">
              <a:buFont typeface="Arial" panose="020B0604020202020204" pitchFamily="34" charset="0"/>
              <a:buChar char="•"/>
            </a:pPr>
            <a:r>
              <a:rPr lang="en-GB" sz="2400" dirty="0">
                <a:solidFill>
                  <a:srgbClr val="004BD3"/>
                </a:solidFill>
              </a:rPr>
              <a:t>When an LLP is wound up, every member is liable to contribute to the LLP an agreed amount</a:t>
            </a:r>
          </a:p>
          <a:p>
            <a:endParaRPr lang="en-US" dirty="0"/>
          </a:p>
        </p:txBody>
      </p:sp>
    </p:spTree>
    <p:extLst>
      <p:ext uri="{BB962C8B-B14F-4D97-AF65-F5344CB8AC3E}">
        <p14:creationId xmlns:p14="http://schemas.microsoft.com/office/powerpoint/2010/main" val="1846906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31E5-DB76-2757-99C7-E95ED6ED8C8A}"/>
              </a:ext>
            </a:extLst>
          </p:cNvPr>
          <p:cNvSpPr>
            <a:spLocks noGrp="1"/>
          </p:cNvSpPr>
          <p:nvPr>
            <p:ph type="title"/>
          </p:nvPr>
        </p:nvSpPr>
        <p:spPr/>
        <p:txBody>
          <a:bodyPr/>
          <a:lstStyle/>
          <a:p>
            <a:r>
              <a:rPr lang="en-GB" sz="3200" b="1" dirty="0">
                <a:solidFill>
                  <a:srgbClr val="004BD3"/>
                </a:solidFill>
                <a:latin typeface="ArialMT"/>
              </a:rPr>
              <a:t>Companies</a:t>
            </a:r>
            <a:endParaRPr lang="en-US" sz="3200" b="1" dirty="0">
              <a:solidFill>
                <a:srgbClr val="004BD3"/>
              </a:solidFill>
            </a:endParaRPr>
          </a:p>
        </p:txBody>
      </p:sp>
      <p:sp>
        <p:nvSpPr>
          <p:cNvPr id="6" name="Rounded Rectangle 5">
            <a:extLst>
              <a:ext uri="{FF2B5EF4-FFF2-40B4-BE49-F238E27FC236}">
                <a16:creationId xmlns:a16="http://schemas.microsoft.com/office/drawing/2014/main" id="{2F1537A8-FA75-78AE-B819-D4215DB932B8}"/>
              </a:ext>
            </a:extLst>
          </p:cNvPr>
          <p:cNvSpPr/>
          <p:nvPr/>
        </p:nvSpPr>
        <p:spPr>
          <a:xfrm>
            <a:off x="8521489" y="2071410"/>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7" name="Rounded Rectangle 6">
            <a:extLst>
              <a:ext uri="{FF2B5EF4-FFF2-40B4-BE49-F238E27FC236}">
                <a16:creationId xmlns:a16="http://schemas.microsoft.com/office/drawing/2014/main" id="{3CBA1DA0-2D0E-465D-E449-9EACAFC1D44B}"/>
              </a:ext>
            </a:extLst>
          </p:cNvPr>
          <p:cNvSpPr/>
          <p:nvPr/>
        </p:nvSpPr>
        <p:spPr>
          <a:xfrm>
            <a:off x="7735878" y="307211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8" name="Rounded Rectangle 7">
            <a:extLst>
              <a:ext uri="{FF2B5EF4-FFF2-40B4-BE49-F238E27FC236}">
                <a16:creationId xmlns:a16="http://schemas.microsoft.com/office/drawing/2014/main" id="{EAAF250B-5E96-9EED-3902-B28CD74FF5E7}"/>
              </a:ext>
            </a:extLst>
          </p:cNvPr>
          <p:cNvSpPr/>
          <p:nvPr/>
        </p:nvSpPr>
        <p:spPr>
          <a:xfrm>
            <a:off x="9336076" y="305338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9" name="Rounded Rectangle 8">
            <a:extLst>
              <a:ext uri="{FF2B5EF4-FFF2-40B4-BE49-F238E27FC236}">
                <a16:creationId xmlns:a16="http://schemas.microsoft.com/office/drawing/2014/main" id="{8E9AA198-794E-8BB2-3D03-31F6FADCC578}"/>
              </a:ext>
            </a:extLst>
          </p:cNvPr>
          <p:cNvSpPr/>
          <p:nvPr/>
        </p:nvSpPr>
        <p:spPr>
          <a:xfrm>
            <a:off x="6820956" y="408472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10" name="Rounded Rectangle 9">
            <a:extLst>
              <a:ext uri="{FF2B5EF4-FFF2-40B4-BE49-F238E27FC236}">
                <a16:creationId xmlns:a16="http://schemas.microsoft.com/office/drawing/2014/main" id="{30700135-41F9-C55B-2D5B-04ED71B628B2}"/>
              </a:ext>
            </a:extLst>
          </p:cNvPr>
          <p:cNvSpPr/>
          <p:nvPr/>
        </p:nvSpPr>
        <p:spPr>
          <a:xfrm>
            <a:off x="8585742" y="408196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1" name="Rounded Rectangle 10">
            <a:extLst>
              <a:ext uri="{FF2B5EF4-FFF2-40B4-BE49-F238E27FC236}">
                <a16:creationId xmlns:a16="http://schemas.microsoft.com/office/drawing/2014/main" id="{7144D519-7BED-8B7B-0DE1-07D512EA03C0}"/>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2" name="Rounded Rectangle 11">
            <a:extLst>
              <a:ext uri="{FF2B5EF4-FFF2-40B4-BE49-F238E27FC236}">
                <a16:creationId xmlns:a16="http://schemas.microsoft.com/office/drawing/2014/main" id="{E1154F5F-0EDE-B5C1-0574-36146A35CF97}"/>
              </a:ext>
            </a:extLst>
          </p:cNvPr>
          <p:cNvSpPr/>
          <p:nvPr/>
        </p:nvSpPr>
        <p:spPr>
          <a:xfrm>
            <a:off x="9511533" y="506050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3" name="Straight Connector 12">
            <a:extLst>
              <a:ext uri="{FF2B5EF4-FFF2-40B4-BE49-F238E27FC236}">
                <a16:creationId xmlns:a16="http://schemas.microsoft.com/office/drawing/2014/main" id="{4E711131-51F7-AB19-5F50-803AEC9F1BAF}"/>
              </a:ext>
            </a:extLst>
          </p:cNvPr>
          <p:cNvCxnSpPr>
            <a:cxnSpLocks/>
            <a:stCxn id="6"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70A56D4-09F0-1B55-38E1-79BDA2FA617E}"/>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AD8A42-8088-5C2B-2BE9-F85432E46B86}"/>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DBD042-FC16-C449-90EF-639A49DC0FFB}"/>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A021F36-A549-4E8C-BC89-D750FF616EEC}"/>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950AD6F-D0B5-7A3B-249B-2EC4C59ADEDA}"/>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3B92840-29B0-F36B-588C-68235AAEEE16}"/>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CA4BECD-38A2-F878-B7A8-EBA9D9CDC014}"/>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DA2BD7-A5CD-BC21-6FBE-EE441BD25B92}"/>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1367C7B-7E2C-7CA5-41B0-D101E09550A0}"/>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79C3B2-105C-E285-9360-7FDDFD2BD3D5}"/>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FCC1125-6781-997D-B003-F6B2CBA86C10}"/>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2448F9DC-74D1-7994-DABF-357CAFC525AC}"/>
              </a:ext>
            </a:extLst>
          </p:cNvPr>
          <p:cNvSpPr>
            <a:spLocks noGrp="1"/>
          </p:cNvSpPr>
          <p:nvPr>
            <p:ph idx="1"/>
          </p:nvPr>
        </p:nvSpPr>
        <p:spPr>
          <a:xfrm>
            <a:off x="566152" y="1681254"/>
            <a:ext cx="6036873" cy="4751387"/>
          </a:xfrm>
        </p:spPr>
        <p:txBody>
          <a:bodyPr/>
          <a:lstStyle/>
          <a:p>
            <a:pPr algn="just">
              <a:lnSpc>
                <a:spcPct val="100000"/>
              </a:lnSpc>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2400" dirty="0">
              <a:ea typeface="Calibri" panose="020F0502020204030204" pitchFamily="34" charset="0"/>
              <a:cs typeface="Times New Roman" panose="02020603050405020304" pitchFamily="18" charset="0"/>
            </a:endParaRPr>
          </a:p>
          <a:p>
            <a:pPr>
              <a:lnSpc>
                <a:spcPct val="100000"/>
              </a:lnSpc>
            </a:pPr>
            <a:r>
              <a:rPr lang="en-GB" sz="2400" dirty="0">
                <a:solidFill>
                  <a:srgbClr val="004BD3"/>
                </a:solidFill>
                <a:ea typeface="Calibri" panose="020F0502020204030204" pitchFamily="34" charset="0"/>
                <a:cs typeface="Times New Roman" panose="02020603050405020304" pitchFamily="18" charset="0"/>
              </a:rPr>
              <a:t>In deciding which type of company to form the choices lies between the following:</a:t>
            </a:r>
          </a:p>
          <a:p>
            <a:pPr>
              <a:lnSpc>
                <a:spcPct val="100000"/>
              </a:lnSpc>
            </a:pPr>
            <a:endParaRPr lang="en-GB" sz="2400" dirty="0">
              <a:solidFill>
                <a:srgbClr val="004BD3"/>
              </a:solidFill>
              <a:ea typeface="Calibri" panose="020F0502020204030204" pitchFamily="34" charset="0"/>
              <a:cs typeface="Times New Roman" panose="02020603050405020304" pitchFamily="18" charset="0"/>
            </a:endParaRPr>
          </a:p>
          <a:p>
            <a:pPr marL="342900" indent="-342900">
              <a:lnSpc>
                <a:spcPct val="100000"/>
              </a:lnSpc>
              <a:spcBef>
                <a:spcPts val="600"/>
              </a:spcBef>
              <a:buFont typeface="Arial" panose="020B0604020202020204" pitchFamily="34" charset="0"/>
              <a:buChar char="•"/>
            </a:pPr>
            <a:r>
              <a:rPr lang="en-GB" sz="2400" dirty="0">
                <a:solidFill>
                  <a:srgbClr val="004BD3"/>
                </a:solidFill>
                <a:ea typeface="Times New Roman" panose="02020603050405020304" pitchFamily="18" charset="0"/>
                <a:cs typeface="Times New Roman" panose="02020603050405020304" pitchFamily="18" charset="0"/>
              </a:rPr>
              <a:t>A </a:t>
            </a:r>
            <a:r>
              <a:rPr lang="en-GB" sz="2400" dirty="0">
                <a:solidFill>
                  <a:srgbClr val="FF9057"/>
                </a:solidFill>
                <a:ea typeface="Times New Roman" panose="02020603050405020304" pitchFamily="18" charset="0"/>
                <a:cs typeface="Times New Roman" panose="02020603050405020304" pitchFamily="18" charset="0"/>
              </a:rPr>
              <a:t>limited</a:t>
            </a:r>
            <a:r>
              <a:rPr lang="en-GB" sz="2400" dirty="0">
                <a:solidFill>
                  <a:srgbClr val="004BD3"/>
                </a:solidFill>
                <a:ea typeface="Times New Roman" panose="02020603050405020304" pitchFamily="18" charset="0"/>
                <a:cs typeface="Times New Roman" panose="02020603050405020304" pitchFamily="18" charset="0"/>
              </a:rPr>
              <a:t> or </a:t>
            </a:r>
            <a:r>
              <a:rPr lang="en-GB" sz="2400" dirty="0">
                <a:solidFill>
                  <a:srgbClr val="FF9057"/>
                </a:solidFill>
                <a:ea typeface="Times New Roman" panose="02020603050405020304" pitchFamily="18" charset="0"/>
                <a:cs typeface="Times New Roman" panose="02020603050405020304" pitchFamily="18" charset="0"/>
              </a:rPr>
              <a:t>unlimited</a:t>
            </a:r>
            <a:r>
              <a:rPr lang="en-GB" sz="2400" dirty="0">
                <a:solidFill>
                  <a:srgbClr val="004BD3"/>
                </a:solidFill>
                <a:ea typeface="Times New Roman" panose="02020603050405020304" pitchFamily="18" charset="0"/>
                <a:cs typeface="Times New Roman" panose="02020603050405020304" pitchFamily="18" charset="0"/>
              </a:rPr>
              <a:t> company</a:t>
            </a:r>
          </a:p>
          <a:p>
            <a:pPr marL="342900" indent="-342900">
              <a:lnSpc>
                <a:spcPct val="100000"/>
              </a:lnSpc>
              <a:spcBef>
                <a:spcPts val="300"/>
              </a:spcBef>
              <a:buFont typeface="Arial" panose="020B0604020202020204" pitchFamily="34" charset="0"/>
              <a:buChar char="•"/>
            </a:pPr>
            <a:r>
              <a:rPr lang="en-GB" sz="2400" dirty="0">
                <a:solidFill>
                  <a:srgbClr val="004BD3"/>
                </a:solidFill>
                <a:ea typeface="Times New Roman" panose="02020603050405020304" pitchFamily="18" charset="0"/>
                <a:cs typeface="Times New Roman" panose="02020603050405020304" pitchFamily="18" charset="0"/>
              </a:rPr>
              <a:t>If limited, between a </a:t>
            </a:r>
            <a:r>
              <a:rPr lang="en-GB" sz="2400" dirty="0">
                <a:solidFill>
                  <a:srgbClr val="FF9057"/>
                </a:solidFill>
                <a:ea typeface="Times New Roman" panose="02020603050405020304" pitchFamily="18" charset="0"/>
                <a:cs typeface="Times New Roman" panose="02020603050405020304" pitchFamily="18" charset="0"/>
              </a:rPr>
              <a:t>company limited by guarantee </a:t>
            </a:r>
            <a:r>
              <a:rPr lang="en-GB" sz="2400" dirty="0">
                <a:solidFill>
                  <a:srgbClr val="004BD3"/>
                </a:solidFill>
                <a:ea typeface="Times New Roman" panose="02020603050405020304" pitchFamily="18" charset="0"/>
                <a:cs typeface="Times New Roman" panose="02020603050405020304" pitchFamily="18" charset="0"/>
              </a:rPr>
              <a:t>and a </a:t>
            </a:r>
            <a:r>
              <a:rPr lang="en-GB" sz="2400" dirty="0">
                <a:solidFill>
                  <a:srgbClr val="FF9057"/>
                </a:solidFill>
                <a:ea typeface="Times New Roman" panose="02020603050405020304" pitchFamily="18" charset="0"/>
                <a:cs typeface="Times New Roman" panose="02020603050405020304" pitchFamily="18" charset="0"/>
              </a:rPr>
              <a:t>company limited by shares </a:t>
            </a:r>
          </a:p>
          <a:p>
            <a:pPr marL="342900" indent="-342900">
              <a:lnSpc>
                <a:spcPct val="100000"/>
              </a:lnSpc>
              <a:spcBef>
                <a:spcPts val="300"/>
              </a:spcBef>
              <a:buFont typeface="Arial" panose="020B0604020202020204" pitchFamily="34" charset="0"/>
              <a:buChar char="•"/>
            </a:pPr>
            <a:r>
              <a:rPr lang="en-GB" sz="2400" dirty="0">
                <a:solidFill>
                  <a:srgbClr val="004BD3"/>
                </a:solidFill>
                <a:ea typeface="Times New Roman" panose="02020603050405020304" pitchFamily="18" charset="0"/>
                <a:cs typeface="Times New Roman" panose="02020603050405020304" pitchFamily="18" charset="0"/>
              </a:rPr>
              <a:t>If limited by shares, between a </a:t>
            </a:r>
            <a:r>
              <a:rPr lang="en-GB" sz="2400" dirty="0">
                <a:solidFill>
                  <a:srgbClr val="FF9057"/>
                </a:solidFill>
                <a:ea typeface="Times New Roman" panose="02020603050405020304" pitchFamily="18" charset="0"/>
                <a:cs typeface="Times New Roman" panose="02020603050405020304" pitchFamily="18" charset="0"/>
              </a:rPr>
              <a:t>private</a:t>
            </a:r>
            <a:r>
              <a:rPr lang="en-GB" sz="2400" dirty="0">
                <a:solidFill>
                  <a:srgbClr val="004BD3"/>
                </a:solidFill>
                <a:ea typeface="Times New Roman" panose="02020603050405020304" pitchFamily="18" charset="0"/>
                <a:cs typeface="Times New Roman" panose="02020603050405020304" pitchFamily="18" charset="0"/>
              </a:rPr>
              <a:t> </a:t>
            </a:r>
            <a:r>
              <a:rPr lang="en-GB" sz="2400" dirty="0">
                <a:solidFill>
                  <a:srgbClr val="FF9057"/>
                </a:solidFill>
                <a:ea typeface="Times New Roman" panose="02020603050405020304" pitchFamily="18" charset="0"/>
                <a:cs typeface="Times New Roman" panose="02020603050405020304" pitchFamily="18" charset="0"/>
              </a:rPr>
              <a:t>company </a:t>
            </a:r>
            <a:r>
              <a:rPr lang="en-GB" sz="2400" dirty="0">
                <a:solidFill>
                  <a:srgbClr val="004BD3"/>
                </a:solidFill>
                <a:ea typeface="Times New Roman" panose="02020603050405020304" pitchFamily="18" charset="0"/>
                <a:cs typeface="Times New Roman" panose="02020603050405020304" pitchFamily="18" charset="0"/>
              </a:rPr>
              <a:t>and a</a:t>
            </a:r>
            <a:r>
              <a:rPr lang="en-GB" sz="2400" dirty="0">
                <a:solidFill>
                  <a:srgbClr val="FF9057"/>
                </a:solidFill>
                <a:ea typeface="Times New Roman" panose="02020603050405020304" pitchFamily="18" charset="0"/>
                <a:cs typeface="Times New Roman" panose="02020603050405020304" pitchFamily="18" charset="0"/>
              </a:rPr>
              <a:t> public company</a:t>
            </a:r>
          </a:p>
          <a:p>
            <a:endParaRPr lang="en-US" dirty="0"/>
          </a:p>
        </p:txBody>
      </p:sp>
    </p:spTree>
    <p:extLst>
      <p:ext uri="{BB962C8B-B14F-4D97-AF65-F5344CB8AC3E}">
        <p14:creationId xmlns:p14="http://schemas.microsoft.com/office/powerpoint/2010/main" val="233848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BCD-DD19-C65F-DFA6-1AB1D74B947C}"/>
              </a:ext>
            </a:extLst>
          </p:cNvPr>
          <p:cNvSpPr>
            <a:spLocks noGrp="1"/>
          </p:cNvSpPr>
          <p:nvPr>
            <p:ph type="title"/>
          </p:nvPr>
        </p:nvSpPr>
        <p:spPr/>
        <p:txBody>
          <a:bodyPr/>
          <a:lstStyle/>
          <a:p>
            <a:pPr algn="l"/>
            <a:r>
              <a:rPr lang="en-US" sz="3200" b="1" dirty="0">
                <a:solidFill>
                  <a:srgbClr val="004BD3"/>
                </a:solidFill>
              </a:rPr>
              <a:t>Companies</a:t>
            </a:r>
          </a:p>
        </p:txBody>
      </p:sp>
      <p:sp>
        <p:nvSpPr>
          <p:cNvPr id="3" name="Content Placeholder 2">
            <a:extLst>
              <a:ext uri="{FF2B5EF4-FFF2-40B4-BE49-F238E27FC236}">
                <a16:creationId xmlns:a16="http://schemas.microsoft.com/office/drawing/2014/main" id="{597BF494-986C-8403-8975-3DB5DE7904AD}"/>
              </a:ext>
            </a:extLst>
          </p:cNvPr>
          <p:cNvSpPr>
            <a:spLocks noGrp="1"/>
          </p:cNvSpPr>
          <p:nvPr>
            <p:ph idx="1"/>
          </p:nvPr>
        </p:nvSpPr>
        <p:spPr>
          <a:xfrm>
            <a:off x="476546" y="1465956"/>
            <a:ext cx="6010403" cy="4525963"/>
          </a:xfrm>
        </p:spPr>
        <p:txBody>
          <a:bodyPr>
            <a:noAutofit/>
          </a:bodyPr>
          <a:lstStyle/>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There are two types of </a:t>
            </a:r>
            <a:r>
              <a:rPr lang="en-GB" sz="2000" dirty="0">
                <a:solidFill>
                  <a:srgbClr val="FF9057"/>
                </a:solidFill>
                <a:latin typeface="Arial" panose="020B0604020202020204" pitchFamily="34" charset="0"/>
                <a:cs typeface="Arial" panose="020B0604020202020204" pitchFamily="34" charset="0"/>
              </a:rPr>
              <a:t>unlimited companies</a:t>
            </a:r>
          </a:p>
          <a:p>
            <a:pPr lvl="3"/>
            <a:r>
              <a:rPr lang="en-GB" dirty="0">
                <a:solidFill>
                  <a:srgbClr val="004BD3"/>
                </a:solidFill>
                <a:effectLst/>
                <a:latin typeface="ArialMT"/>
              </a:rPr>
              <a:t>a private unlimited company with a share capital </a:t>
            </a:r>
          </a:p>
          <a:p>
            <a:pPr lvl="3"/>
            <a:r>
              <a:rPr lang="en-GB" dirty="0">
                <a:solidFill>
                  <a:srgbClr val="004BD3"/>
                </a:solidFill>
                <a:effectLst/>
                <a:latin typeface="ArialMT"/>
              </a:rPr>
              <a:t>a private unlimited company without a share capital </a:t>
            </a:r>
          </a:p>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 The liability of the members are unlimited (CA 2006, s. 3(4)). </a:t>
            </a:r>
          </a:p>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Actions taken against company itself. </a:t>
            </a:r>
          </a:p>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If the company cannot pay its creditors, a creditor can petition the court to have the company wound up, at which at point  the members will become liable to contribute to the company’s assets. </a:t>
            </a:r>
          </a:p>
          <a:p>
            <a:pPr marL="342900" indent="-342900">
              <a:buFont typeface="Arial" panose="020B0604020202020204" pitchFamily="34" charset="0"/>
              <a:buChar char="•"/>
            </a:pPr>
            <a:r>
              <a:rPr lang="en-GB" sz="2000" b="0" i="0" u="none" strike="noStrike" dirty="0">
                <a:solidFill>
                  <a:srgbClr val="004BD3"/>
                </a:solidFill>
                <a:effectLst/>
                <a:latin typeface="Google Sans"/>
              </a:rPr>
              <a:t>Exempt from filing annual accounts with Companies House</a:t>
            </a:r>
          </a:p>
          <a:p>
            <a:pPr marL="342900" indent="-342900">
              <a:buFont typeface="Arial" panose="020B0604020202020204" pitchFamily="34" charset="0"/>
              <a:buChar char="•"/>
            </a:pPr>
            <a:r>
              <a:rPr lang="en-GB" sz="2000" dirty="0">
                <a:solidFill>
                  <a:srgbClr val="004BD3"/>
                </a:solidFill>
                <a:latin typeface="Google Sans"/>
              </a:rPr>
              <a:t>E</a:t>
            </a:r>
            <a:r>
              <a:rPr lang="en-GB" sz="2000" b="0" i="0" u="none" strike="noStrike" dirty="0">
                <a:solidFill>
                  <a:srgbClr val="004BD3"/>
                </a:solidFill>
                <a:effectLst/>
                <a:latin typeface="Google Sans"/>
              </a:rPr>
              <a:t>asy to return capital to shareholders</a:t>
            </a:r>
            <a:endParaRPr lang="en-US" sz="2400" dirty="0">
              <a:solidFill>
                <a:srgbClr val="004BD3"/>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760ED333-7E13-F265-B4B6-4EFA0D4B4A94}"/>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6" name="Rounded Rectangle 5">
            <a:extLst>
              <a:ext uri="{FF2B5EF4-FFF2-40B4-BE49-F238E27FC236}">
                <a16:creationId xmlns:a16="http://schemas.microsoft.com/office/drawing/2014/main" id="{3D26B8BF-F16C-080A-AB17-F10C2981965E}"/>
              </a:ext>
            </a:extLst>
          </p:cNvPr>
          <p:cNvSpPr/>
          <p:nvPr/>
        </p:nvSpPr>
        <p:spPr>
          <a:xfrm>
            <a:off x="7735878" y="307211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7" name="Rounded Rectangle 6">
            <a:extLst>
              <a:ext uri="{FF2B5EF4-FFF2-40B4-BE49-F238E27FC236}">
                <a16:creationId xmlns:a16="http://schemas.microsoft.com/office/drawing/2014/main" id="{BC243373-6A93-DDFA-F40E-5EAC96320147}"/>
              </a:ext>
            </a:extLst>
          </p:cNvPr>
          <p:cNvSpPr/>
          <p:nvPr/>
        </p:nvSpPr>
        <p:spPr>
          <a:xfrm>
            <a:off x="9336076" y="3053388"/>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8" name="Rounded Rectangle 7">
            <a:extLst>
              <a:ext uri="{FF2B5EF4-FFF2-40B4-BE49-F238E27FC236}">
                <a16:creationId xmlns:a16="http://schemas.microsoft.com/office/drawing/2014/main" id="{A66B43F9-706B-1D71-2505-68F560DFF5B5}"/>
              </a:ext>
            </a:extLst>
          </p:cNvPr>
          <p:cNvSpPr/>
          <p:nvPr/>
        </p:nvSpPr>
        <p:spPr>
          <a:xfrm>
            <a:off x="6820956" y="408472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9" name="Rounded Rectangle 8">
            <a:extLst>
              <a:ext uri="{FF2B5EF4-FFF2-40B4-BE49-F238E27FC236}">
                <a16:creationId xmlns:a16="http://schemas.microsoft.com/office/drawing/2014/main" id="{88ACED1B-2EC1-9046-F01E-F1E8140B0E48}"/>
              </a:ext>
            </a:extLst>
          </p:cNvPr>
          <p:cNvSpPr/>
          <p:nvPr/>
        </p:nvSpPr>
        <p:spPr>
          <a:xfrm>
            <a:off x="8585742" y="408196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0" name="Rounded Rectangle 9">
            <a:extLst>
              <a:ext uri="{FF2B5EF4-FFF2-40B4-BE49-F238E27FC236}">
                <a16:creationId xmlns:a16="http://schemas.microsoft.com/office/drawing/2014/main" id="{13AC1CFB-0A28-0F61-2C19-51E56438B2A9}"/>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1" name="Rounded Rectangle 10">
            <a:extLst>
              <a:ext uri="{FF2B5EF4-FFF2-40B4-BE49-F238E27FC236}">
                <a16:creationId xmlns:a16="http://schemas.microsoft.com/office/drawing/2014/main" id="{18A7D181-7FF9-71BC-1056-8510D0B7AAA8}"/>
              </a:ext>
            </a:extLst>
          </p:cNvPr>
          <p:cNvSpPr/>
          <p:nvPr/>
        </p:nvSpPr>
        <p:spPr>
          <a:xfrm>
            <a:off x="9511533" y="506050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2" name="Straight Connector 11">
            <a:extLst>
              <a:ext uri="{FF2B5EF4-FFF2-40B4-BE49-F238E27FC236}">
                <a16:creationId xmlns:a16="http://schemas.microsoft.com/office/drawing/2014/main" id="{00471949-09A3-98EC-B1E1-63A915CD4C46}"/>
              </a:ext>
            </a:extLst>
          </p:cNvPr>
          <p:cNvCxnSpPr>
            <a:cxnSpLocks/>
            <a:stCxn id="5"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78BCAF1-0079-95BF-7CE6-CA40DC217556}"/>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19166C-5081-7529-0324-5E523420D033}"/>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086BED-44FF-492B-E001-AD4D2D1B1CB8}"/>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BFD048-75BC-467E-1C95-F47C5B9C9D2E}"/>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A29693-B0E6-A6EC-82AD-0E4EB548772D}"/>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69E9F0-3198-192C-239E-F5DB483EBB20}"/>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8782F3-1E36-EF07-7B7F-147E37DE2C46}"/>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D5110-3FB6-BA77-430E-402F3820C837}"/>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209C574-8C89-AE6C-5F23-994FCF04367C}"/>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DD788B-F6CE-C14B-3765-B6B9D6320326}"/>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7747A2-6CED-F387-CB43-B06A41B40811}"/>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30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BCD-DD19-C65F-DFA6-1AB1D74B947C}"/>
              </a:ext>
            </a:extLst>
          </p:cNvPr>
          <p:cNvSpPr>
            <a:spLocks noGrp="1"/>
          </p:cNvSpPr>
          <p:nvPr>
            <p:ph type="title"/>
          </p:nvPr>
        </p:nvSpPr>
        <p:spPr/>
        <p:txBody>
          <a:bodyPr/>
          <a:lstStyle/>
          <a:p>
            <a:pPr algn="l"/>
            <a:r>
              <a:rPr lang="en-US" sz="3200" b="1" dirty="0">
                <a:solidFill>
                  <a:srgbClr val="004BD3"/>
                </a:solidFill>
              </a:rPr>
              <a:t>Companies</a:t>
            </a:r>
          </a:p>
        </p:txBody>
      </p:sp>
      <p:sp>
        <p:nvSpPr>
          <p:cNvPr id="3" name="Content Placeholder 2">
            <a:extLst>
              <a:ext uri="{FF2B5EF4-FFF2-40B4-BE49-F238E27FC236}">
                <a16:creationId xmlns:a16="http://schemas.microsoft.com/office/drawing/2014/main" id="{597BF494-986C-8403-8975-3DB5DE7904AD}"/>
              </a:ext>
            </a:extLst>
          </p:cNvPr>
          <p:cNvSpPr>
            <a:spLocks noGrp="1"/>
          </p:cNvSpPr>
          <p:nvPr>
            <p:ph idx="1"/>
          </p:nvPr>
        </p:nvSpPr>
        <p:spPr>
          <a:xfrm>
            <a:off x="431799" y="1629698"/>
            <a:ext cx="6196679" cy="4525963"/>
          </a:xfrm>
        </p:spPr>
        <p:txBody>
          <a:bodyPr>
            <a:noAutofit/>
          </a:bodyPr>
          <a:lstStyle/>
          <a:p>
            <a:pPr marL="342900" indent="-342900">
              <a:buFont typeface="Arial" panose="020B0604020202020204" pitchFamily="34" charset="0"/>
              <a:buChar char="•"/>
            </a:pPr>
            <a:r>
              <a:rPr lang="en-GB" sz="2000" dirty="0">
                <a:solidFill>
                  <a:srgbClr val="004BD3"/>
                </a:solidFill>
                <a:latin typeface="ArialMT"/>
              </a:rPr>
              <a:t>Does not have a share capital</a:t>
            </a:r>
          </a:p>
          <a:p>
            <a:pPr marL="342900" indent="-342900">
              <a:buFont typeface="Arial" panose="020B0604020202020204" pitchFamily="34" charset="0"/>
              <a:buChar char="•"/>
            </a:pPr>
            <a:r>
              <a:rPr lang="en-GB" sz="2000" dirty="0">
                <a:solidFill>
                  <a:srgbClr val="004BD3"/>
                </a:solidFill>
                <a:latin typeface="ArialMT"/>
              </a:rPr>
              <a:t>The liability of its members will be limited by guarantee. This being the amount they have undertaken to contribute in the event of its being wound up (CA 2006, s. 3(3)</a:t>
            </a:r>
          </a:p>
          <a:p>
            <a:pPr marL="342900" indent="-342900">
              <a:buFont typeface="Arial" panose="020B0604020202020204" pitchFamily="34" charset="0"/>
              <a:buChar char="•"/>
            </a:pPr>
            <a:r>
              <a:rPr lang="en-GB" sz="2000" dirty="0">
                <a:solidFill>
                  <a:srgbClr val="004BD3"/>
                </a:solidFill>
                <a:latin typeface="ArialMT"/>
              </a:rPr>
              <a:t>Registered at Companies House</a:t>
            </a:r>
          </a:p>
          <a:p>
            <a:pPr marL="342900" indent="-342900">
              <a:buFont typeface="Arial" panose="020B0604020202020204" pitchFamily="34" charset="0"/>
              <a:buChar char="•"/>
            </a:pPr>
            <a:r>
              <a:rPr lang="en-GB" sz="2000" dirty="0">
                <a:solidFill>
                  <a:srgbClr val="004BD3"/>
                </a:solidFill>
              </a:rPr>
              <a:t>Companies are subject to CA2006</a:t>
            </a:r>
            <a:endParaRPr lang="en-GB" sz="2000" dirty="0">
              <a:solidFill>
                <a:srgbClr val="004BD3"/>
              </a:solidFill>
              <a:latin typeface="ArialMT"/>
            </a:endParaRPr>
          </a:p>
          <a:p>
            <a:pPr marL="342900" indent="-342900">
              <a:buFont typeface="Arial" panose="020B0604020202020204" pitchFamily="34" charset="0"/>
              <a:buChar char="•"/>
            </a:pPr>
            <a:r>
              <a:rPr lang="en-GB" sz="2000" dirty="0">
                <a:solidFill>
                  <a:srgbClr val="004BD3"/>
                </a:solidFill>
                <a:latin typeface="ArialMT"/>
              </a:rPr>
              <a:t>Most companies limited by guarantee are not for profit companies</a:t>
            </a:r>
            <a:endParaRPr lang="en-US" sz="2000" dirty="0">
              <a:solidFill>
                <a:srgbClr val="004BD3"/>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7F9F6EBC-F52B-BAEB-6221-2974E89DF774}"/>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6" name="Rounded Rectangle 5">
            <a:extLst>
              <a:ext uri="{FF2B5EF4-FFF2-40B4-BE49-F238E27FC236}">
                <a16:creationId xmlns:a16="http://schemas.microsoft.com/office/drawing/2014/main" id="{A8CD044A-B4F7-94C3-9EA1-5B2AA9F610E5}"/>
              </a:ext>
            </a:extLst>
          </p:cNvPr>
          <p:cNvSpPr/>
          <p:nvPr/>
        </p:nvSpPr>
        <p:spPr>
          <a:xfrm>
            <a:off x="7735878" y="307211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7" name="Rounded Rectangle 6">
            <a:extLst>
              <a:ext uri="{FF2B5EF4-FFF2-40B4-BE49-F238E27FC236}">
                <a16:creationId xmlns:a16="http://schemas.microsoft.com/office/drawing/2014/main" id="{AC402957-3B29-96AF-D515-99A70E9BC093}"/>
              </a:ext>
            </a:extLst>
          </p:cNvPr>
          <p:cNvSpPr/>
          <p:nvPr/>
        </p:nvSpPr>
        <p:spPr>
          <a:xfrm>
            <a:off x="9336076" y="305338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8" name="Rounded Rectangle 7">
            <a:extLst>
              <a:ext uri="{FF2B5EF4-FFF2-40B4-BE49-F238E27FC236}">
                <a16:creationId xmlns:a16="http://schemas.microsoft.com/office/drawing/2014/main" id="{67BE93A1-9F89-D380-6E93-1A9D3418A386}"/>
              </a:ext>
            </a:extLst>
          </p:cNvPr>
          <p:cNvSpPr/>
          <p:nvPr/>
        </p:nvSpPr>
        <p:spPr>
          <a:xfrm>
            <a:off x="6820956" y="408472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9" name="Rounded Rectangle 8">
            <a:extLst>
              <a:ext uri="{FF2B5EF4-FFF2-40B4-BE49-F238E27FC236}">
                <a16:creationId xmlns:a16="http://schemas.microsoft.com/office/drawing/2014/main" id="{9352D20B-09EF-BF55-740D-B94A52DE21CB}"/>
              </a:ext>
            </a:extLst>
          </p:cNvPr>
          <p:cNvSpPr/>
          <p:nvPr/>
        </p:nvSpPr>
        <p:spPr>
          <a:xfrm>
            <a:off x="8585742" y="408196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0" name="Rounded Rectangle 9">
            <a:extLst>
              <a:ext uri="{FF2B5EF4-FFF2-40B4-BE49-F238E27FC236}">
                <a16:creationId xmlns:a16="http://schemas.microsoft.com/office/drawing/2014/main" id="{39A56F00-FA0E-A0D2-7299-6FD8FE4504DC}"/>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1" name="Rounded Rectangle 10">
            <a:extLst>
              <a:ext uri="{FF2B5EF4-FFF2-40B4-BE49-F238E27FC236}">
                <a16:creationId xmlns:a16="http://schemas.microsoft.com/office/drawing/2014/main" id="{660B9919-2D6A-C29C-AFAC-295E34C410C5}"/>
              </a:ext>
            </a:extLst>
          </p:cNvPr>
          <p:cNvSpPr/>
          <p:nvPr/>
        </p:nvSpPr>
        <p:spPr>
          <a:xfrm>
            <a:off x="9511533" y="506050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2" name="Straight Connector 11">
            <a:extLst>
              <a:ext uri="{FF2B5EF4-FFF2-40B4-BE49-F238E27FC236}">
                <a16:creationId xmlns:a16="http://schemas.microsoft.com/office/drawing/2014/main" id="{15798F0C-DA0D-6FAA-E551-7B8937FF2D79}"/>
              </a:ext>
            </a:extLst>
          </p:cNvPr>
          <p:cNvCxnSpPr>
            <a:cxnSpLocks/>
            <a:stCxn id="5"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B2761A3-E96E-423E-5FC9-F119D7E3B9C6}"/>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72271-C046-4CA4-CDAA-F397D87D3EA6}"/>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1C1A7C-2598-5EA3-42FA-9EA8622B903B}"/>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4ECEDB-049A-1B4C-634A-AE89C310FFE6}"/>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C558155-24C8-664C-70AD-6C5C09325B06}"/>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4DB782-F201-F241-8117-65243F6C93E2}"/>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C2582A-A619-6671-98E7-BAD1F3850016}"/>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2953DD-1C9D-BD79-7A38-9B4C07FBD4D2}"/>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8C664EF-D453-62D0-D133-FEFA5A9FE527}"/>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BF64D-06EB-5BBC-CF32-2D186ED74011}"/>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A0E03C-4412-9C4F-16D7-27A6B7BE2AD4}"/>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16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663F-9C7D-3A3A-CDB4-FBD46B63C857}"/>
              </a:ext>
            </a:extLst>
          </p:cNvPr>
          <p:cNvSpPr>
            <a:spLocks noGrp="1"/>
          </p:cNvSpPr>
          <p:nvPr>
            <p:ph type="title"/>
          </p:nvPr>
        </p:nvSpPr>
        <p:spPr/>
        <p:txBody>
          <a:bodyPr/>
          <a:lstStyle/>
          <a:p>
            <a:r>
              <a:rPr lang="en-US" sz="3200" b="1" dirty="0">
                <a:solidFill>
                  <a:srgbClr val="004BD3"/>
                </a:solidFill>
              </a:rPr>
              <a:t>Schedule of Sessions</a:t>
            </a:r>
          </a:p>
        </p:txBody>
      </p:sp>
      <p:sp>
        <p:nvSpPr>
          <p:cNvPr id="3" name="Content Placeholder 2">
            <a:extLst>
              <a:ext uri="{FF2B5EF4-FFF2-40B4-BE49-F238E27FC236}">
                <a16:creationId xmlns:a16="http://schemas.microsoft.com/office/drawing/2014/main" id="{2A80A9B2-909E-2437-7A53-6628E270AEDE}"/>
              </a:ext>
            </a:extLst>
          </p:cNvPr>
          <p:cNvSpPr>
            <a:spLocks noGrp="1"/>
          </p:cNvSpPr>
          <p:nvPr>
            <p:ph idx="1"/>
          </p:nvPr>
        </p:nvSpPr>
        <p:spPr/>
        <p:txBody>
          <a:bodyPr/>
          <a:lstStyle/>
          <a:p>
            <a:pPr algn="l"/>
            <a:r>
              <a:rPr lang="en-GB" sz="2400" b="0" i="0" u="none" strike="noStrike" dirty="0">
                <a:solidFill>
                  <a:srgbClr val="004BD3"/>
                </a:solidFill>
                <a:effectLst/>
                <a:latin typeface="Calibri" panose="020F0502020204030204" pitchFamily="34" charset="0"/>
              </a:rPr>
              <a:t>Session 1:        </a:t>
            </a:r>
            <a:r>
              <a:rPr lang="en-GB" sz="2400" b="0" i="0" u="none" strike="noStrike" dirty="0">
                <a:solidFill>
                  <a:srgbClr val="FF9057"/>
                </a:solidFill>
                <a:effectLst/>
                <a:latin typeface="Calibri" panose="020F0502020204030204" pitchFamily="34" charset="0"/>
              </a:rPr>
              <a:t>	Business Structures</a:t>
            </a:r>
          </a:p>
          <a:p>
            <a:pPr marL="1955800" algn="l"/>
            <a:r>
              <a:rPr lang="en-GB" sz="2400" b="0" i="0" u="none" strike="noStrike" dirty="0">
                <a:solidFill>
                  <a:srgbClr val="FF9057"/>
                </a:solidFill>
                <a:effectLst/>
                <a:latin typeface="Calibri" panose="020F0502020204030204" pitchFamily="34" charset="0"/>
              </a:rPr>
              <a:t>Constitution and legally binding the company</a:t>
            </a:r>
            <a:r>
              <a:rPr lang="en-GB" sz="2400" b="1" i="0" u="none" strike="noStrike" dirty="0">
                <a:solidFill>
                  <a:srgbClr val="FF9057"/>
                </a:solidFill>
                <a:effectLst/>
                <a:latin typeface="Calibri" panose="020F0502020204030204" pitchFamily="34" charset="0"/>
              </a:rPr>
              <a:t> </a:t>
            </a:r>
            <a:endParaRPr lang="en-GB" sz="2400" b="0" i="0" u="none" strike="noStrike" dirty="0">
              <a:solidFill>
                <a:srgbClr val="FF9057"/>
              </a:solidFill>
              <a:effectLst/>
              <a:latin typeface="Calibri" panose="020F0502020204030204" pitchFamily="34" charset="0"/>
            </a:endParaRPr>
          </a:p>
          <a:p>
            <a:pPr algn="l"/>
            <a:r>
              <a:rPr lang="en-GB" sz="2400" b="0" i="0" u="none" strike="noStrike" dirty="0">
                <a:solidFill>
                  <a:srgbClr val="004BD3"/>
                </a:solidFill>
                <a:effectLst/>
                <a:latin typeface="Calibri" panose="020F0502020204030204" pitchFamily="34" charset="0"/>
              </a:rPr>
              <a:t>Session 2:        	The board of directors</a:t>
            </a:r>
          </a:p>
          <a:p>
            <a:pPr marL="1955800" algn="l"/>
            <a:r>
              <a:rPr lang="en-GB" sz="2400" b="0" i="0" u="none" strike="noStrike" dirty="0">
                <a:solidFill>
                  <a:srgbClr val="004BD3"/>
                </a:solidFill>
                <a:effectLst/>
                <a:latin typeface="Calibri" panose="020F0502020204030204" pitchFamily="34" charset="0"/>
              </a:rPr>
              <a:t>Directors’ duties</a:t>
            </a:r>
          </a:p>
          <a:p>
            <a:pPr algn="l"/>
            <a:r>
              <a:rPr lang="en-GB" sz="2400" b="0" i="0" u="none" strike="noStrike" dirty="0">
                <a:solidFill>
                  <a:srgbClr val="004BD3"/>
                </a:solidFill>
                <a:effectLst/>
                <a:latin typeface="Calibri" panose="020F0502020204030204" pitchFamily="34" charset="0"/>
              </a:rPr>
              <a:t>Session 3:    		   Membership</a:t>
            </a:r>
          </a:p>
          <a:p>
            <a:pPr marL="1911350" algn="l"/>
            <a:r>
              <a:rPr lang="en-GB" sz="2400" b="0" i="0" u="none" strike="noStrike" dirty="0">
                <a:solidFill>
                  <a:srgbClr val="004BD3"/>
                </a:solidFill>
                <a:effectLst/>
                <a:latin typeface="Calibri" panose="020F0502020204030204" pitchFamily="34" charset="0"/>
              </a:rPr>
              <a:t>Members’ remedies</a:t>
            </a:r>
          </a:p>
          <a:p>
            <a:pPr algn="l"/>
            <a:r>
              <a:rPr lang="en-GB" sz="2400" b="0" i="0" u="none" strike="noStrike" dirty="0">
                <a:solidFill>
                  <a:srgbClr val="004BD3"/>
                </a:solidFill>
                <a:effectLst/>
                <a:latin typeface="Calibri" panose="020F0502020204030204" pitchFamily="34" charset="0"/>
              </a:rPr>
              <a:t>Session 4:       	   Shares and share capital</a:t>
            </a:r>
          </a:p>
          <a:p>
            <a:pPr marL="1911350" lvl="1" indent="0">
              <a:buNone/>
            </a:pPr>
            <a:r>
              <a:rPr lang="en-GB" sz="2400" b="0" i="0" u="none" strike="noStrike" dirty="0">
                <a:solidFill>
                  <a:srgbClr val="004BD3"/>
                </a:solidFill>
                <a:effectLst/>
                <a:latin typeface="Calibri" panose="020F0502020204030204" pitchFamily="34" charset="0"/>
              </a:rPr>
              <a:t>Liquidation &amp; dissolution</a:t>
            </a:r>
          </a:p>
          <a:p>
            <a:pPr algn="l"/>
            <a:endParaRPr lang="en-GB" b="0" i="0" u="none" strike="noStrike" dirty="0">
              <a:solidFill>
                <a:srgbClr val="004BD3"/>
              </a:solidFill>
              <a:effectLst/>
              <a:latin typeface="Helvetica" pitchFamily="2" charset="0"/>
            </a:endParaRPr>
          </a:p>
          <a:p>
            <a:endParaRPr lang="en-US" dirty="0"/>
          </a:p>
        </p:txBody>
      </p:sp>
    </p:spTree>
    <p:extLst>
      <p:ext uri="{BB962C8B-B14F-4D97-AF65-F5344CB8AC3E}">
        <p14:creationId xmlns:p14="http://schemas.microsoft.com/office/powerpoint/2010/main" val="3772374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BCD-DD19-C65F-DFA6-1AB1D74B947C}"/>
              </a:ext>
            </a:extLst>
          </p:cNvPr>
          <p:cNvSpPr>
            <a:spLocks noGrp="1"/>
          </p:cNvSpPr>
          <p:nvPr>
            <p:ph type="title"/>
          </p:nvPr>
        </p:nvSpPr>
        <p:spPr/>
        <p:txBody>
          <a:bodyPr/>
          <a:lstStyle/>
          <a:p>
            <a:pPr algn="l"/>
            <a:r>
              <a:rPr lang="en-US" sz="3200" b="1" dirty="0">
                <a:solidFill>
                  <a:srgbClr val="004BD3"/>
                </a:solidFill>
              </a:rPr>
              <a:t>Companies</a:t>
            </a:r>
          </a:p>
        </p:txBody>
      </p:sp>
      <p:sp>
        <p:nvSpPr>
          <p:cNvPr id="5" name="Rounded Rectangle 4">
            <a:extLst>
              <a:ext uri="{FF2B5EF4-FFF2-40B4-BE49-F238E27FC236}">
                <a16:creationId xmlns:a16="http://schemas.microsoft.com/office/drawing/2014/main" id="{7F9F6EBC-F52B-BAEB-6221-2974E89DF774}"/>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6" name="Rounded Rectangle 5">
            <a:extLst>
              <a:ext uri="{FF2B5EF4-FFF2-40B4-BE49-F238E27FC236}">
                <a16:creationId xmlns:a16="http://schemas.microsoft.com/office/drawing/2014/main" id="{A8CD044A-B4F7-94C3-9EA1-5B2AA9F610E5}"/>
              </a:ext>
            </a:extLst>
          </p:cNvPr>
          <p:cNvSpPr/>
          <p:nvPr/>
        </p:nvSpPr>
        <p:spPr>
          <a:xfrm>
            <a:off x="7735878" y="307211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7" name="Rounded Rectangle 6">
            <a:extLst>
              <a:ext uri="{FF2B5EF4-FFF2-40B4-BE49-F238E27FC236}">
                <a16:creationId xmlns:a16="http://schemas.microsoft.com/office/drawing/2014/main" id="{AC402957-3B29-96AF-D515-99A70E9BC093}"/>
              </a:ext>
            </a:extLst>
          </p:cNvPr>
          <p:cNvSpPr/>
          <p:nvPr/>
        </p:nvSpPr>
        <p:spPr>
          <a:xfrm>
            <a:off x="9336076" y="305338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8" name="Rounded Rectangle 7">
            <a:extLst>
              <a:ext uri="{FF2B5EF4-FFF2-40B4-BE49-F238E27FC236}">
                <a16:creationId xmlns:a16="http://schemas.microsoft.com/office/drawing/2014/main" id="{67BE93A1-9F89-D380-6E93-1A9D3418A386}"/>
              </a:ext>
            </a:extLst>
          </p:cNvPr>
          <p:cNvSpPr/>
          <p:nvPr/>
        </p:nvSpPr>
        <p:spPr>
          <a:xfrm>
            <a:off x="6820956" y="408472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9" name="Rounded Rectangle 8">
            <a:extLst>
              <a:ext uri="{FF2B5EF4-FFF2-40B4-BE49-F238E27FC236}">
                <a16:creationId xmlns:a16="http://schemas.microsoft.com/office/drawing/2014/main" id="{9352D20B-09EF-BF55-740D-B94A52DE21CB}"/>
              </a:ext>
            </a:extLst>
          </p:cNvPr>
          <p:cNvSpPr/>
          <p:nvPr/>
        </p:nvSpPr>
        <p:spPr>
          <a:xfrm>
            <a:off x="8585742" y="408196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0" name="Rounded Rectangle 9">
            <a:extLst>
              <a:ext uri="{FF2B5EF4-FFF2-40B4-BE49-F238E27FC236}">
                <a16:creationId xmlns:a16="http://schemas.microsoft.com/office/drawing/2014/main" id="{39A56F00-FA0E-A0D2-7299-6FD8FE4504DC}"/>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1" name="Rounded Rectangle 10">
            <a:extLst>
              <a:ext uri="{FF2B5EF4-FFF2-40B4-BE49-F238E27FC236}">
                <a16:creationId xmlns:a16="http://schemas.microsoft.com/office/drawing/2014/main" id="{660B9919-2D6A-C29C-AFAC-295E34C410C5}"/>
              </a:ext>
            </a:extLst>
          </p:cNvPr>
          <p:cNvSpPr/>
          <p:nvPr/>
        </p:nvSpPr>
        <p:spPr>
          <a:xfrm>
            <a:off x="9511533" y="506050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2" name="Straight Connector 11">
            <a:extLst>
              <a:ext uri="{FF2B5EF4-FFF2-40B4-BE49-F238E27FC236}">
                <a16:creationId xmlns:a16="http://schemas.microsoft.com/office/drawing/2014/main" id="{15798F0C-DA0D-6FAA-E551-7B8937FF2D79}"/>
              </a:ext>
            </a:extLst>
          </p:cNvPr>
          <p:cNvCxnSpPr>
            <a:cxnSpLocks/>
            <a:stCxn id="5"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B2761A3-E96E-423E-5FC9-F119D7E3B9C6}"/>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72271-C046-4CA4-CDAA-F397D87D3EA6}"/>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1C1A7C-2598-5EA3-42FA-9EA8622B903B}"/>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4ECEDB-049A-1B4C-634A-AE89C310FFE6}"/>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C558155-24C8-664C-70AD-6C5C09325B06}"/>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4DB782-F201-F241-8117-65243F6C93E2}"/>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C2582A-A619-6671-98E7-BAD1F3850016}"/>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2953DD-1C9D-BD79-7A38-9B4C07FBD4D2}"/>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8C664EF-D453-62D0-D133-FEFA5A9FE527}"/>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BF64D-06EB-5BBC-CF32-2D186ED74011}"/>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A0E03C-4412-9C4F-16D7-27A6B7BE2AD4}"/>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927BDC87-28EA-D0E1-EEB4-3ED96C5B931A}"/>
              </a:ext>
            </a:extLst>
          </p:cNvPr>
          <p:cNvSpPr txBox="1">
            <a:spLocks/>
          </p:cNvSpPr>
          <p:nvPr/>
        </p:nvSpPr>
        <p:spPr>
          <a:xfrm>
            <a:off x="396245" y="1508429"/>
            <a:ext cx="5795318" cy="4136351"/>
          </a:xfrm>
          <a:prstGeom prst="rect">
            <a:avLst/>
          </a:prstGeom>
        </p:spPr>
        <p:txBody>
          <a:bodyPr vert="horz" lIns="0" tIns="0" rIns="0" bIns="0" rtlCol="0" anchor="t" anchorCtr="0">
            <a:normAutofit/>
          </a:bodyPr>
          <a:lstStyle>
            <a:lvl1pPr marL="0" indent="0" algn="l" defTabSz="215995" rtl="0" eaLnBrk="1" latinLnBrk="0" hangingPunct="1">
              <a:lnSpc>
                <a:spcPct val="110000"/>
              </a:lnSpc>
              <a:spcBef>
                <a:spcPts val="1200"/>
              </a:spcBef>
              <a:buFontTx/>
              <a:buNone/>
              <a:defRPr sz="1800" kern="1200">
                <a:solidFill>
                  <a:srgbClr val="001A70"/>
                </a:solidFill>
                <a:latin typeface="+mn-lt"/>
                <a:ea typeface="+mn-ea"/>
                <a:cs typeface="+mn-cs"/>
              </a:defRPr>
            </a:lvl1pPr>
            <a:lvl2pPr marL="215995" indent="-215995" algn="l" defTabSz="215995" rtl="0" eaLnBrk="1" latinLnBrk="0" hangingPunct="1">
              <a:lnSpc>
                <a:spcPct val="110000"/>
              </a:lnSpc>
              <a:spcBef>
                <a:spcPts val="600"/>
              </a:spcBef>
              <a:buClr>
                <a:srgbClr val="004BD2"/>
              </a:buClr>
              <a:buSzPct val="120000"/>
              <a:buFont typeface="Arial" panose="020B0604020202020204" pitchFamily="34" charset="0"/>
              <a:buChar char="•"/>
              <a:defRPr sz="1800" kern="1200">
                <a:solidFill>
                  <a:srgbClr val="001A70"/>
                </a:solidFill>
                <a:latin typeface="+mn-lt"/>
                <a:ea typeface="+mn-ea"/>
                <a:cs typeface="+mn-cs"/>
              </a:defRPr>
            </a:lvl2pPr>
            <a:lvl3pPr marL="431989" indent="-215995" algn="l" defTabSz="215995" rtl="0" eaLnBrk="1" latinLnBrk="0" hangingPunct="1">
              <a:lnSpc>
                <a:spcPct val="110000"/>
              </a:lnSpc>
              <a:spcBef>
                <a:spcPts val="600"/>
              </a:spcBef>
              <a:buClr>
                <a:schemeClr val="tx2"/>
              </a:buClr>
              <a:buSzPct val="120000"/>
              <a:buFont typeface="Arial" panose="020B0604020202020204" pitchFamily="34" charset="0"/>
              <a:buChar char="•"/>
              <a:defRPr sz="1800" kern="1200">
                <a:solidFill>
                  <a:srgbClr val="001A70"/>
                </a:solidFill>
                <a:latin typeface="+mn-lt"/>
                <a:ea typeface="+mn-ea"/>
                <a:cs typeface="+mn-cs"/>
              </a:defRPr>
            </a:lvl3pPr>
            <a:lvl4pPr marL="647984" indent="-215995" algn="l" defTabSz="215995" rtl="0" eaLnBrk="1" latinLnBrk="0" hangingPunct="1">
              <a:lnSpc>
                <a:spcPct val="110000"/>
              </a:lnSpc>
              <a:spcBef>
                <a:spcPts val="600"/>
              </a:spcBef>
              <a:buClr>
                <a:schemeClr val="accent2"/>
              </a:buClr>
              <a:buSzPct val="120000"/>
              <a:buFont typeface="Arial" panose="020B0604020202020204" pitchFamily="34" charset="0"/>
              <a:buChar char="•"/>
              <a:defRPr sz="1800" kern="1200">
                <a:solidFill>
                  <a:srgbClr val="001A70"/>
                </a:solidFill>
                <a:latin typeface="+mn-lt"/>
                <a:ea typeface="+mn-ea"/>
                <a:cs typeface="+mn-cs"/>
              </a:defRPr>
            </a:lvl4pPr>
            <a:lvl5pPr marL="863978" indent="-215995" algn="l" defTabSz="215995" rtl="0" eaLnBrk="1" latinLnBrk="0" hangingPunct="1">
              <a:lnSpc>
                <a:spcPct val="110000"/>
              </a:lnSpc>
              <a:spcBef>
                <a:spcPts val="600"/>
              </a:spcBef>
              <a:buClr>
                <a:schemeClr val="bg2"/>
              </a:buClr>
              <a:buSzPct val="120000"/>
              <a:buFont typeface="Arial" panose="020B0604020202020204" pitchFamily="34" charset="0"/>
              <a:buChar char="•"/>
              <a:defRPr sz="1800" kern="1200">
                <a:solidFill>
                  <a:srgbClr val="001A70"/>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solidFill>
                  <a:srgbClr val="004BD3"/>
                </a:solidFill>
              </a:rPr>
              <a:t>Companies limited by shares have members, or shareholders, who own shares in the company.  </a:t>
            </a:r>
          </a:p>
          <a:p>
            <a:pPr marL="342900" indent="-342900">
              <a:buFont typeface="Arial" panose="020B0604020202020204" pitchFamily="34" charset="0"/>
              <a:buChar char="•"/>
            </a:pPr>
            <a:r>
              <a:rPr lang="en-US" sz="2000" dirty="0">
                <a:solidFill>
                  <a:srgbClr val="004BD3"/>
                </a:solidFill>
              </a:rPr>
              <a:t>Shares are transferrable.</a:t>
            </a:r>
          </a:p>
          <a:p>
            <a:pPr marL="342900" indent="-342900">
              <a:buFont typeface="Arial" panose="020B0604020202020204" pitchFamily="34" charset="0"/>
              <a:buChar char="•"/>
            </a:pPr>
            <a:r>
              <a:rPr lang="en-US" sz="2000" dirty="0">
                <a:solidFill>
                  <a:srgbClr val="004BD3"/>
                </a:solidFill>
              </a:rPr>
              <a:t>The members have no liability for the payment of its debts and liabilities</a:t>
            </a:r>
          </a:p>
          <a:p>
            <a:pPr marL="342900" indent="-342900">
              <a:buFont typeface="Arial" panose="020B0604020202020204" pitchFamily="34" charset="0"/>
              <a:buChar char="•"/>
            </a:pPr>
            <a:r>
              <a:rPr lang="en-GB" sz="2000" dirty="0">
                <a:solidFill>
                  <a:srgbClr val="004BD3"/>
                </a:solidFill>
              </a:rPr>
              <a:t>Registered at Companies House.</a:t>
            </a:r>
          </a:p>
          <a:p>
            <a:pPr marL="342900" indent="-342900">
              <a:buFont typeface="Arial" panose="020B0604020202020204" pitchFamily="34" charset="0"/>
              <a:buChar char="•"/>
            </a:pPr>
            <a:r>
              <a:rPr lang="en-GB" sz="2000" dirty="0">
                <a:solidFill>
                  <a:srgbClr val="004BD3"/>
                </a:solidFill>
              </a:rPr>
              <a:t>Companies are subject to CA2006</a:t>
            </a:r>
          </a:p>
          <a:p>
            <a:pPr marL="342900" indent="-342900">
              <a:buFont typeface="Arial" panose="020B0604020202020204" pitchFamily="34" charset="0"/>
              <a:buChar char="•"/>
            </a:pPr>
            <a:r>
              <a:rPr lang="en-GB" sz="2000" dirty="0">
                <a:solidFill>
                  <a:srgbClr val="004BD3"/>
                </a:solidFill>
              </a:rPr>
              <a:t>Companies are subject to Corporation Tax.</a:t>
            </a:r>
          </a:p>
        </p:txBody>
      </p:sp>
    </p:spTree>
    <p:extLst>
      <p:ext uri="{BB962C8B-B14F-4D97-AF65-F5344CB8AC3E}">
        <p14:creationId xmlns:p14="http://schemas.microsoft.com/office/powerpoint/2010/main" val="990220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able with numbers and text&#10;&#10;Description automatically generated">
            <a:extLst>
              <a:ext uri="{FF2B5EF4-FFF2-40B4-BE49-F238E27FC236}">
                <a16:creationId xmlns:a16="http://schemas.microsoft.com/office/drawing/2014/main" id="{2988D992-6E4C-39A9-7610-F9B549FAAD84}"/>
              </a:ext>
            </a:extLst>
          </p:cNvPr>
          <p:cNvPicPr>
            <a:picLocks noGrp="1" noChangeAspect="1"/>
          </p:cNvPicPr>
          <p:nvPr>
            <p:ph idx="1"/>
          </p:nvPr>
        </p:nvPicPr>
        <p:blipFill rotWithShape="1">
          <a:blip r:embed="rId2"/>
          <a:srcRect b="5509"/>
          <a:stretch/>
        </p:blipFill>
        <p:spPr>
          <a:xfrm>
            <a:off x="405165" y="2101099"/>
            <a:ext cx="10947339" cy="3252566"/>
          </a:xfrm>
        </p:spPr>
      </p:pic>
      <p:sp>
        <p:nvSpPr>
          <p:cNvPr id="3" name="Title 1">
            <a:extLst>
              <a:ext uri="{FF2B5EF4-FFF2-40B4-BE49-F238E27FC236}">
                <a16:creationId xmlns:a16="http://schemas.microsoft.com/office/drawing/2014/main" id="{7B875A18-7520-4BBB-8E8F-2BFAE4542EA9}"/>
              </a:ext>
            </a:extLst>
          </p:cNvPr>
          <p:cNvSpPr>
            <a:spLocks noGrp="1"/>
          </p:cNvSpPr>
          <p:nvPr>
            <p:ph type="title"/>
          </p:nvPr>
        </p:nvSpPr>
        <p:spPr/>
        <p:txBody>
          <a:bodyPr/>
          <a:lstStyle/>
          <a:p>
            <a:pPr algn="l"/>
            <a:r>
              <a:rPr lang="en-US" sz="3200" b="1" dirty="0">
                <a:solidFill>
                  <a:srgbClr val="004BD3"/>
                </a:solidFill>
              </a:rPr>
              <a:t>Companies</a:t>
            </a:r>
          </a:p>
        </p:txBody>
      </p:sp>
      <p:sp>
        <p:nvSpPr>
          <p:cNvPr id="4" name="TextBox 3">
            <a:extLst>
              <a:ext uri="{FF2B5EF4-FFF2-40B4-BE49-F238E27FC236}">
                <a16:creationId xmlns:a16="http://schemas.microsoft.com/office/drawing/2014/main" id="{B4B199A2-BE8A-911C-028A-A11AF067774C}"/>
              </a:ext>
            </a:extLst>
          </p:cNvPr>
          <p:cNvSpPr txBox="1"/>
          <p:nvPr/>
        </p:nvSpPr>
        <p:spPr>
          <a:xfrm>
            <a:off x="431800" y="1700989"/>
            <a:ext cx="3914854" cy="400110"/>
          </a:xfrm>
          <a:prstGeom prst="rect">
            <a:avLst/>
          </a:prstGeom>
          <a:noFill/>
        </p:spPr>
        <p:txBody>
          <a:bodyPr wrap="none" rtlCol="0">
            <a:spAutoFit/>
          </a:bodyPr>
          <a:lstStyle/>
          <a:p>
            <a:r>
              <a:rPr lang="en-US" sz="2000" b="1" dirty="0">
                <a:solidFill>
                  <a:srgbClr val="FF9057"/>
                </a:solidFill>
              </a:rPr>
              <a:t>Classification of company size</a:t>
            </a:r>
          </a:p>
        </p:txBody>
      </p:sp>
      <p:sp>
        <p:nvSpPr>
          <p:cNvPr id="6" name="Rectangle 5">
            <a:extLst>
              <a:ext uri="{FF2B5EF4-FFF2-40B4-BE49-F238E27FC236}">
                <a16:creationId xmlns:a16="http://schemas.microsoft.com/office/drawing/2014/main" id="{C547BA36-189D-6BF0-9A78-74A32F2F0306}"/>
              </a:ext>
            </a:extLst>
          </p:cNvPr>
          <p:cNvSpPr/>
          <p:nvPr/>
        </p:nvSpPr>
        <p:spPr>
          <a:xfrm>
            <a:off x="1047135" y="4350774"/>
            <a:ext cx="9601200" cy="383458"/>
          </a:xfrm>
          <a:prstGeom prst="rect">
            <a:avLst/>
          </a:prstGeom>
          <a:noFill/>
          <a:ln w="254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2674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BCD-DD19-C65F-DFA6-1AB1D74B947C}"/>
              </a:ext>
            </a:extLst>
          </p:cNvPr>
          <p:cNvSpPr>
            <a:spLocks noGrp="1"/>
          </p:cNvSpPr>
          <p:nvPr>
            <p:ph type="title"/>
          </p:nvPr>
        </p:nvSpPr>
        <p:spPr/>
        <p:txBody>
          <a:bodyPr/>
          <a:lstStyle/>
          <a:p>
            <a:pPr algn="l"/>
            <a:r>
              <a:rPr lang="en-US" sz="3200" b="1" dirty="0">
                <a:solidFill>
                  <a:srgbClr val="004BD3"/>
                </a:solidFill>
              </a:rPr>
              <a:t>Companies</a:t>
            </a:r>
          </a:p>
        </p:txBody>
      </p:sp>
      <p:sp>
        <p:nvSpPr>
          <p:cNvPr id="5" name="Rounded Rectangle 4">
            <a:extLst>
              <a:ext uri="{FF2B5EF4-FFF2-40B4-BE49-F238E27FC236}">
                <a16:creationId xmlns:a16="http://schemas.microsoft.com/office/drawing/2014/main" id="{7F9F6EBC-F52B-BAEB-6221-2974E89DF774}"/>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6" name="Rounded Rectangle 5">
            <a:extLst>
              <a:ext uri="{FF2B5EF4-FFF2-40B4-BE49-F238E27FC236}">
                <a16:creationId xmlns:a16="http://schemas.microsoft.com/office/drawing/2014/main" id="{A8CD044A-B4F7-94C3-9EA1-5B2AA9F610E5}"/>
              </a:ext>
            </a:extLst>
          </p:cNvPr>
          <p:cNvSpPr/>
          <p:nvPr/>
        </p:nvSpPr>
        <p:spPr>
          <a:xfrm>
            <a:off x="7735878" y="307211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7" name="Rounded Rectangle 6">
            <a:extLst>
              <a:ext uri="{FF2B5EF4-FFF2-40B4-BE49-F238E27FC236}">
                <a16:creationId xmlns:a16="http://schemas.microsoft.com/office/drawing/2014/main" id="{AC402957-3B29-96AF-D515-99A70E9BC093}"/>
              </a:ext>
            </a:extLst>
          </p:cNvPr>
          <p:cNvSpPr/>
          <p:nvPr/>
        </p:nvSpPr>
        <p:spPr>
          <a:xfrm>
            <a:off x="9336076" y="305338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8" name="Rounded Rectangle 7">
            <a:extLst>
              <a:ext uri="{FF2B5EF4-FFF2-40B4-BE49-F238E27FC236}">
                <a16:creationId xmlns:a16="http://schemas.microsoft.com/office/drawing/2014/main" id="{67BE93A1-9F89-D380-6E93-1A9D3418A386}"/>
              </a:ext>
            </a:extLst>
          </p:cNvPr>
          <p:cNvSpPr/>
          <p:nvPr/>
        </p:nvSpPr>
        <p:spPr>
          <a:xfrm>
            <a:off x="6820956" y="408472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9" name="Rounded Rectangle 8">
            <a:extLst>
              <a:ext uri="{FF2B5EF4-FFF2-40B4-BE49-F238E27FC236}">
                <a16:creationId xmlns:a16="http://schemas.microsoft.com/office/drawing/2014/main" id="{9352D20B-09EF-BF55-740D-B94A52DE21CB}"/>
              </a:ext>
            </a:extLst>
          </p:cNvPr>
          <p:cNvSpPr/>
          <p:nvPr/>
        </p:nvSpPr>
        <p:spPr>
          <a:xfrm>
            <a:off x="8585742" y="408196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0" name="Rounded Rectangle 9">
            <a:extLst>
              <a:ext uri="{FF2B5EF4-FFF2-40B4-BE49-F238E27FC236}">
                <a16:creationId xmlns:a16="http://schemas.microsoft.com/office/drawing/2014/main" id="{39A56F00-FA0E-A0D2-7299-6FD8FE4504DC}"/>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1" name="Rounded Rectangle 10">
            <a:extLst>
              <a:ext uri="{FF2B5EF4-FFF2-40B4-BE49-F238E27FC236}">
                <a16:creationId xmlns:a16="http://schemas.microsoft.com/office/drawing/2014/main" id="{660B9919-2D6A-C29C-AFAC-295E34C410C5}"/>
              </a:ext>
            </a:extLst>
          </p:cNvPr>
          <p:cNvSpPr/>
          <p:nvPr/>
        </p:nvSpPr>
        <p:spPr>
          <a:xfrm>
            <a:off x="9511533" y="5060508"/>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2" name="Straight Connector 11">
            <a:extLst>
              <a:ext uri="{FF2B5EF4-FFF2-40B4-BE49-F238E27FC236}">
                <a16:creationId xmlns:a16="http://schemas.microsoft.com/office/drawing/2014/main" id="{15798F0C-DA0D-6FAA-E551-7B8937FF2D79}"/>
              </a:ext>
            </a:extLst>
          </p:cNvPr>
          <p:cNvCxnSpPr>
            <a:cxnSpLocks/>
            <a:stCxn id="5"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B2761A3-E96E-423E-5FC9-F119D7E3B9C6}"/>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72271-C046-4CA4-CDAA-F397D87D3EA6}"/>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1C1A7C-2598-5EA3-42FA-9EA8622B903B}"/>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4ECEDB-049A-1B4C-634A-AE89C310FFE6}"/>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C558155-24C8-664C-70AD-6C5C09325B06}"/>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4DB782-F201-F241-8117-65243F6C93E2}"/>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C2582A-A619-6671-98E7-BAD1F3850016}"/>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2953DD-1C9D-BD79-7A38-9B4C07FBD4D2}"/>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8C664EF-D453-62D0-D133-FEFA5A9FE527}"/>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BF64D-06EB-5BBC-CF32-2D186ED74011}"/>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A0E03C-4412-9C4F-16D7-27A6B7BE2AD4}"/>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EA5509-0152-28C1-662E-4A55B2697D18}"/>
              </a:ext>
            </a:extLst>
          </p:cNvPr>
          <p:cNvSpPr>
            <a:spLocks noGrp="1"/>
          </p:cNvSpPr>
          <p:nvPr>
            <p:ph idx="1"/>
          </p:nvPr>
        </p:nvSpPr>
        <p:spPr>
          <a:xfrm>
            <a:off x="458268" y="1570704"/>
            <a:ext cx="6183811" cy="4525963"/>
          </a:xfrm>
        </p:spPr>
        <p:txBody>
          <a:bodyPr>
            <a:noAutofit/>
          </a:bodyPr>
          <a:lstStyle/>
          <a:p>
            <a:pPr marL="285750" indent="-285750">
              <a:buClr>
                <a:srgbClr val="004BD3"/>
              </a:buClr>
              <a:buSzPct val="100000"/>
              <a:buFont typeface="Arial" panose="020B0604020202020204" pitchFamily="34" charset="0"/>
              <a:buChar char="•"/>
            </a:pPr>
            <a:r>
              <a:rPr lang="en-US" dirty="0">
                <a:solidFill>
                  <a:srgbClr val="004BD3"/>
                </a:solidFill>
              </a:rPr>
              <a:t>May offer their shares to the public at large. </a:t>
            </a:r>
          </a:p>
          <a:p>
            <a:pPr marL="285750" indent="-285750">
              <a:buClr>
                <a:srgbClr val="004BD3"/>
              </a:buClr>
              <a:buSzPct val="100000"/>
              <a:buFont typeface="Arial" panose="020B0604020202020204" pitchFamily="34" charset="0"/>
              <a:buChar char="•"/>
            </a:pPr>
            <a:r>
              <a:rPr lang="en-US" dirty="0">
                <a:solidFill>
                  <a:srgbClr val="004BD3"/>
                </a:solidFill>
              </a:rPr>
              <a:t>Minimum capital requirement of £50,000</a:t>
            </a:r>
          </a:p>
          <a:p>
            <a:pPr marL="285750" indent="-285750">
              <a:buClr>
                <a:srgbClr val="004BD3"/>
              </a:buClr>
              <a:buSzPct val="100000"/>
              <a:buFont typeface="Arial" panose="020B0604020202020204" pitchFamily="34" charset="0"/>
              <a:buChar char="•"/>
            </a:pPr>
            <a:r>
              <a:rPr lang="en-GB" dirty="0">
                <a:solidFill>
                  <a:srgbClr val="004BD3"/>
                </a:solidFill>
              </a:rPr>
              <a:t>Certain legal provisions or governance principles only apply to quoted, listed, or traded companies: </a:t>
            </a:r>
          </a:p>
          <a:p>
            <a:pPr lvl="2">
              <a:buClr>
                <a:srgbClr val="004BD3"/>
              </a:buClr>
              <a:buSzPct val="100000"/>
            </a:pPr>
            <a:r>
              <a:rPr lang="en-GB" dirty="0">
                <a:solidFill>
                  <a:srgbClr val="004BD3"/>
                </a:solidFill>
              </a:rPr>
              <a:t>A listed company is a company that has a class of its securities listed on the UK’s </a:t>
            </a:r>
            <a:r>
              <a:rPr lang="en-GB" b="1" dirty="0">
                <a:solidFill>
                  <a:srgbClr val="004BD3"/>
                </a:solidFill>
              </a:rPr>
              <a:t>Official List </a:t>
            </a:r>
            <a:r>
              <a:rPr lang="en-GB" dirty="0">
                <a:solidFill>
                  <a:srgbClr val="004BD3"/>
                </a:solidFill>
              </a:rPr>
              <a:t>(FCA Handbook)</a:t>
            </a:r>
          </a:p>
          <a:p>
            <a:pPr lvl="2">
              <a:buClr>
                <a:srgbClr val="004BD3"/>
              </a:buClr>
              <a:buSzPct val="100000"/>
            </a:pPr>
            <a:r>
              <a:rPr lang="en-GB" dirty="0">
                <a:solidFill>
                  <a:srgbClr val="004BD3"/>
                </a:solidFill>
              </a:rPr>
              <a:t>A quoted company is a company whose share capital has been included on the Official List; or is officially listed in an EEA state; or is admitted to dealing on the New York Stock Exchange or NASDAQ (s 385 CA 2006</a:t>
            </a:r>
          </a:p>
          <a:p>
            <a:pPr lvl="1">
              <a:buClr>
                <a:srgbClr val="004BD3"/>
              </a:buClr>
              <a:buSzPct val="100000"/>
            </a:pPr>
            <a:r>
              <a:rPr lang="en-GB" dirty="0">
                <a:solidFill>
                  <a:srgbClr val="004BD3"/>
                </a:solidFill>
              </a:rPr>
              <a:t>Must have a trading certificate before commencing trading</a:t>
            </a:r>
            <a:endParaRPr lang="en-US" dirty="0">
              <a:solidFill>
                <a:srgbClr val="004BD3"/>
              </a:solidFill>
            </a:endParaRPr>
          </a:p>
        </p:txBody>
      </p:sp>
    </p:spTree>
    <p:extLst>
      <p:ext uri="{BB962C8B-B14F-4D97-AF65-F5344CB8AC3E}">
        <p14:creationId xmlns:p14="http://schemas.microsoft.com/office/powerpoint/2010/main" val="1459443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39F4-808C-0A85-08BB-0FA2427D6610}"/>
              </a:ext>
            </a:extLst>
          </p:cNvPr>
          <p:cNvSpPr>
            <a:spLocks noGrp="1"/>
          </p:cNvSpPr>
          <p:nvPr>
            <p:ph type="title"/>
          </p:nvPr>
        </p:nvSpPr>
        <p:spPr/>
        <p:txBody>
          <a:bodyPr/>
          <a:lstStyle/>
          <a:p>
            <a:pPr algn="l"/>
            <a:r>
              <a:rPr lang="en-GB" sz="4400" dirty="0">
                <a:latin typeface="ArialMT"/>
              </a:rPr>
              <a:t>Overseas companies</a:t>
            </a:r>
            <a:endParaRPr lang="en-US" dirty="0"/>
          </a:p>
        </p:txBody>
      </p:sp>
      <p:sp>
        <p:nvSpPr>
          <p:cNvPr id="3" name="Content Placeholder 2">
            <a:extLst>
              <a:ext uri="{FF2B5EF4-FFF2-40B4-BE49-F238E27FC236}">
                <a16:creationId xmlns:a16="http://schemas.microsoft.com/office/drawing/2014/main" id="{5DE2A5FE-A850-8903-EA37-01E6DB7DE722}"/>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A company incorporated outside the UK may wish to do business in the UK. </a:t>
            </a:r>
          </a:p>
          <a:p>
            <a:pPr marL="285750" indent="-28575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An overseas company is a company incorporated outside the UK (CA 2006, s. 1044). </a:t>
            </a:r>
          </a:p>
          <a:p>
            <a:pPr marL="285750" indent="-28575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If such a company opens a ‘branch’ or ‘establishment’ in the UK, it will be required to provide certain information to Companies House regarding the overseas company and the branch or establishment (CA 2006, s .1046; Overseas Companies Regulations 2009 (SI 2009/1801) regs 3–11). </a:t>
            </a:r>
          </a:p>
          <a:p>
            <a:pPr marL="285750" indent="-28575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Failure to provide this information is a criminal offence (CA 2006, s. 1054). </a:t>
            </a:r>
          </a:p>
          <a:p>
            <a:endParaRPr lang="en-US" dirty="0"/>
          </a:p>
        </p:txBody>
      </p:sp>
    </p:spTree>
    <p:extLst>
      <p:ext uri="{BB962C8B-B14F-4D97-AF65-F5344CB8AC3E}">
        <p14:creationId xmlns:p14="http://schemas.microsoft.com/office/powerpoint/2010/main" val="238782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4C2E-F4C1-26C8-AE40-DBE8D788DFE8}"/>
              </a:ext>
            </a:extLst>
          </p:cNvPr>
          <p:cNvSpPr>
            <a:spLocks noGrp="1"/>
          </p:cNvSpPr>
          <p:nvPr>
            <p:ph type="title"/>
          </p:nvPr>
        </p:nvSpPr>
        <p:spPr>
          <a:xfrm>
            <a:off x="431800" y="314756"/>
            <a:ext cx="10452510" cy="1143000"/>
          </a:xfrm>
        </p:spPr>
        <p:txBody>
          <a:bodyPr>
            <a:normAutofit/>
          </a:bodyPr>
          <a:lstStyle/>
          <a:p>
            <a:pPr algn="l"/>
            <a:r>
              <a:rPr lang="en-GB" sz="3100" b="1" dirty="0">
                <a:latin typeface="ArialMT"/>
              </a:rPr>
              <a:t>Charitable, social and community-focused companies</a:t>
            </a:r>
            <a:br>
              <a:rPr lang="en-GB" sz="4400" dirty="0">
                <a:latin typeface="ArialMT"/>
              </a:rPr>
            </a:br>
            <a:endParaRPr lang="en-US" dirty="0"/>
          </a:p>
        </p:txBody>
      </p:sp>
      <p:sp>
        <p:nvSpPr>
          <p:cNvPr id="3" name="Content Placeholder 2">
            <a:extLst>
              <a:ext uri="{FF2B5EF4-FFF2-40B4-BE49-F238E27FC236}">
                <a16:creationId xmlns:a16="http://schemas.microsoft.com/office/drawing/2014/main" id="{0012E55C-9A77-4615-4D33-C006B76282D4}"/>
              </a:ext>
            </a:extLst>
          </p:cNvPr>
          <p:cNvSpPr>
            <a:spLocks noGrp="1"/>
          </p:cNvSpPr>
          <p:nvPr>
            <p:ph idx="1"/>
          </p:nvPr>
        </p:nvSpPr>
        <p:spPr/>
        <p:txBody>
          <a:bodyPr>
            <a:normAutofit/>
          </a:bodyPr>
          <a:lstStyle/>
          <a:p>
            <a:pPr>
              <a:buFont typeface="+mj-lt"/>
              <a:buAutoNum type="arabicPeriod"/>
            </a:pPr>
            <a:r>
              <a:rPr lang="en-GB" sz="2400" dirty="0">
                <a:solidFill>
                  <a:srgbClr val="004BD3"/>
                </a:solidFill>
                <a:latin typeface="ArialMT"/>
              </a:rPr>
              <a:t> Company limited by guarantee</a:t>
            </a:r>
          </a:p>
          <a:p>
            <a:pPr>
              <a:buFont typeface="+mj-lt"/>
              <a:buAutoNum type="arabicPeriod"/>
            </a:pPr>
            <a:r>
              <a:rPr lang="en-GB" sz="2400" dirty="0">
                <a:solidFill>
                  <a:srgbClr val="004BD3"/>
                </a:solidFill>
                <a:latin typeface="ArialMT"/>
              </a:rPr>
              <a:t> Community interest companies</a:t>
            </a:r>
          </a:p>
          <a:p>
            <a:pPr>
              <a:buFont typeface="+mj-lt"/>
              <a:buAutoNum type="arabicPeriod"/>
            </a:pPr>
            <a:r>
              <a:rPr lang="en-GB" sz="2400" dirty="0">
                <a:solidFill>
                  <a:srgbClr val="004BD3"/>
                </a:solidFill>
                <a:latin typeface="ArialMT"/>
              </a:rPr>
              <a:t> Charitable incorporated organisations</a:t>
            </a:r>
          </a:p>
          <a:p>
            <a:endParaRPr lang="en-GB" dirty="0"/>
          </a:p>
          <a:p>
            <a:endParaRPr lang="en-US" dirty="0"/>
          </a:p>
        </p:txBody>
      </p:sp>
    </p:spTree>
    <p:extLst>
      <p:ext uri="{BB962C8B-B14F-4D97-AF65-F5344CB8AC3E}">
        <p14:creationId xmlns:p14="http://schemas.microsoft.com/office/powerpoint/2010/main" val="3618230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4C2E-F4C1-26C8-AE40-DBE8D788DFE8}"/>
              </a:ext>
            </a:extLst>
          </p:cNvPr>
          <p:cNvSpPr>
            <a:spLocks noGrp="1"/>
          </p:cNvSpPr>
          <p:nvPr>
            <p:ph type="title"/>
          </p:nvPr>
        </p:nvSpPr>
        <p:spPr>
          <a:xfrm>
            <a:off x="431800" y="344253"/>
            <a:ext cx="8686800" cy="1143000"/>
          </a:xfrm>
        </p:spPr>
        <p:txBody>
          <a:bodyPr>
            <a:normAutofit/>
          </a:bodyPr>
          <a:lstStyle/>
          <a:p>
            <a:r>
              <a:rPr lang="en-GB" sz="3200" b="1" dirty="0">
                <a:latin typeface="ArialMT"/>
              </a:rPr>
              <a:t>Community interest companies (CICs) </a:t>
            </a:r>
            <a:br>
              <a:rPr lang="en-GB" sz="4400" dirty="0">
                <a:latin typeface="ArialMT"/>
              </a:rPr>
            </a:br>
            <a:endParaRPr lang="en-US" dirty="0"/>
          </a:p>
        </p:txBody>
      </p:sp>
      <p:sp>
        <p:nvSpPr>
          <p:cNvPr id="3" name="Content Placeholder 2">
            <a:extLst>
              <a:ext uri="{FF2B5EF4-FFF2-40B4-BE49-F238E27FC236}">
                <a16:creationId xmlns:a16="http://schemas.microsoft.com/office/drawing/2014/main" id="{0012E55C-9A77-4615-4D33-C006B76282D4}"/>
              </a:ext>
            </a:extLst>
          </p:cNvPr>
          <p:cNvSpPr>
            <a:spLocks noGrp="1"/>
          </p:cNvSpPr>
          <p:nvPr>
            <p:ph idx="1"/>
          </p:nvPr>
        </p:nvSpPr>
        <p:spPr/>
        <p:txBody>
          <a:bodyPr>
            <a:normAutofit/>
          </a:bodyPr>
          <a:lstStyle/>
          <a:p>
            <a:pPr marL="285750" indent="-285750">
              <a:buFont typeface="Arial" panose="020B0604020202020204" pitchFamily="34" charset="0"/>
              <a:buChar char="•"/>
            </a:pPr>
            <a:r>
              <a:rPr lang="en-GB" dirty="0">
                <a:solidFill>
                  <a:srgbClr val="004BD3"/>
                </a:solidFill>
              </a:rPr>
              <a:t>Established by the Companies (Audit, Investigations and Community Enterprise) Act 2004 as a vehicle for companies that combine a commercial purpose with social, charitable or community-focused activities. </a:t>
            </a:r>
          </a:p>
          <a:p>
            <a:pPr marL="285750" indent="-285750">
              <a:buFont typeface="Arial" panose="020B0604020202020204" pitchFamily="34" charset="0"/>
              <a:buChar char="•"/>
            </a:pPr>
            <a:r>
              <a:rPr lang="en-GB" dirty="0">
                <a:solidFill>
                  <a:srgbClr val="004BD3"/>
                </a:solidFill>
              </a:rPr>
              <a:t>CICs are formed in the same manner as standard companies, except that Companies House will send the registration documents to the Regulator of Community Interest Companies. </a:t>
            </a:r>
          </a:p>
          <a:p>
            <a:pPr marL="285750" indent="-285750">
              <a:buFont typeface="Arial" panose="020B0604020202020204" pitchFamily="34" charset="0"/>
              <a:buChar char="•"/>
            </a:pPr>
            <a:r>
              <a:rPr lang="en-GB" dirty="0">
                <a:solidFill>
                  <a:srgbClr val="004BD3"/>
                </a:solidFill>
              </a:rPr>
              <a:t>CICs are generally subject to the CA 2006,  but are also subject to additional rules found in the 2004 Act. </a:t>
            </a:r>
          </a:p>
          <a:p>
            <a:pPr marL="285750" indent="-285750">
              <a:buFont typeface="Arial" panose="020B0604020202020204" pitchFamily="34" charset="0"/>
              <a:buChar char="•"/>
            </a:pPr>
            <a:r>
              <a:rPr lang="en-GB" dirty="0">
                <a:solidFill>
                  <a:srgbClr val="004BD3"/>
                </a:solidFill>
              </a:rPr>
              <a:t>A CIC cannot register as a charity. </a:t>
            </a:r>
          </a:p>
          <a:p>
            <a:endParaRPr lang="en-US" dirty="0"/>
          </a:p>
        </p:txBody>
      </p:sp>
    </p:spTree>
    <p:extLst>
      <p:ext uri="{BB962C8B-B14F-4D97-AF65-F5344CB8AC3E}">
        <p14:creationId xmlns:p14="http://schemas.microsoft.com/office/powerpoint/2010/main" val="1994604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4C2E-F4C1-26C8-AE40-DBE8D788DFE8}"/>
              </a:ext>
            </a:extLst>
          </p:cNvPr>
          <p:cNvSpPr>
            <a:spLocks noGrp="1"/>
          </p:cNvSpPr>
          <p:nvPr>
            <p:ph type="title"/>
          </p:nvPr>
        </p:nvSpPr>
        <p:spPr>
          <a:xfrm>
            <a:off x="431800" y="314755"/>
            <a:ext cx="8686800" cy="1143000"/>
          </a:xfrm>
        </p:spPr>
        <p:txBody>
          <a:bodyPr>
            <a:normAutofit fontScale="90000"/>
          </a:bodyPr>
          <a:lstStyle/>
          <a:p>
            <a:r>
              <a:rPr lang="en-GB" sz="3600" b="1" dirty="0">
                <a:solidFill>
                  <a:srgbClr val="004BD3"/>
                </a:solidFill>
                <a:latin typeface="ArialMT"/>
              </a:rPr>
              <a:t>Charitable Incorporated Organisation (CIO)</a:t>
            </a:r>
            <a:br>
              <a:rPr lang="en-GB" sz="4400" dirty="0">
                <a:latin typeface="ArialMT"/>
              </a:rPr>
            </a:br>
            <a:endParaRPr lang="en-US" dirty="0"/>
          </a:p>
        </p:txBody>
      </p:sp>
      <p:sp>
        <p:nvSpPr>
          <p:cNvPr id="3" name="Content Placeholder 2">
            <a:extLst>
              <a:ext uri="{FF2B5EF4-FFF2-40B4-BE49-F238E27FC236}">
                <a16:creationId xmlns:a16="http://schemas.microsoft.com/office/drawing/2014/main" id="{0012E55C-9A77-4615-4D33-C006B76282D4}"/>
              </a:ext>
            </a:extLst>
          </p:cNvPr>
          <p:cNvSpPr>
            <a:spLocks noGrp="1"/>
          </p:cNvSpPr>
          <p:nvPr>
            <p:ph idx="1"/>
          </p:nvPr>
        </p:nvSpPr>
        <p:spPr/>
        <p:txBody>
          <a:bodyPr>
            <a:normAutofit/>
          </a:bodyPr>
          <a:lstStyle/>
          <a:p>
            <a:pPr marL="285750" indent="-285750">
              <a:buFont typeface="Arial" panose="020B0604020202020204" pitchFamily="34" charset="0"/>
              <a:buChar char="•"/>
            </a:pPr>
            <a:r>
              <a:rPr lang="en-GB" dirty="0">
                <a:solidFill>
                  <a:srgbClr val="004BD3"/>
                </a:solidFill>
                <a:latin typeface="ArialMT"/>
              </a:rPr>
              <a:t>CIOs are regulated by the Charities Act 2011 and accompanying subordinate legislation (notably the Charitable Incorporated Organisations (General) Regulations 2012 (SI 2012/3012)). </a:t>
            </a:r>
          </a:p>
          <a:p>
            <a:pPr marL="285750" indent="-285750">
              <a:buFont typeface="Arial" panose="020B0604020202020204" pitchFamily="34" charset="0"/>
              <a:buChar char="•"/>
            </a:pPr>
            <a:r>
              <a:rPr lang="en-GB" dirty="0">
                <a:solidFill>
                  <a:srgbClr val="004BD3"/>
                </a:solidFill>
                <a:latin typeface="ArialMT"/>
              </a:rPr>
              <a:t>They also only deal with one regulator, the Charity Commission, whereas charitable companies that are not CIOs must deal with the Charity Commission and Companies House. </a:t>
            </a:r>
            <a:endParaRPr lang="en-GB" dirty="0">
              <a:solidFill>
                <a:srgbClr val="004BD3"/>
              </a:solidFill>
            </a:endParaRPr>
          </a:p>
          <a:p>
            <a:endParaRPr lang="en-US" dirty="0"/>
          </a:p>
        </p:txBody>
      </p:sp>
    </p:spTree>
    <p:extLst>
      <p:ext uri="{BB962C8B-B14F-4D97-AF65-F5344CB8AC3E}">
        <p14:creationId xmlns:p14="http://schemas.microsoft.com/office/powerpoint/2010/main" val="199625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03946-335C-8D12-95A0-DF0DEC3D3E67}"/>
              </a:ext>
            </a:extLst>
          </p:cNvPr>
          <p:cNvSpPr>
            <a:spLocks noGrp="1"/>
          </p:cNvSpPr>
          <p:nvPr>
            <p:ph type="title"/>
          </p:nvPr>
        </p:nvSpPr>
        <p:spPr/>
        <p:txBody>
          <a:bodyPr>
            <a:normAutofit/>
          </a:bodyPr>
          <a:lstStyle/>
          <a:p>
            <a:pPr algn="l"/>
            <a:r>
              <a:rPr lang="en-GB" b="1" dirty="0">
                <a:solidFill>
                  <a:srgbClr val="004BD3"/>
                </a:solidFill>
                <a:latin typeface="+mn-lt"/>
              </a:rPr>
              <a:t>Mutual Organisations </a:t>
            </a:r>
            <a:endParaRPr lang="en-US" b="1" dirty="0">
              <a:solidFill>
                <a:srgbClr val="004BD3"/>
              </a:solidFill>
            </a:endParaRPr>
          </a:p>
        </p:txBody>
      </p:sp>
      <p:sp>
        <p:nvSpPr>
          <p:cNvPr id="3" name="Content Placeholder 2">
            <a:extLst>
              <a:ext uri="{FF2B5EF4-FFF2-40B4-BE49-F238E27FC236}">
                <a16:creationId xmlns:a16="http://schemas.microsoft.com/office/drawing/2014/main" id="{81A92B8C-D848-16D9-F29B-A53D46BD2E76}"/>
              </a:ext>
            </a:extLst>
          </p:cNvPr>
          <p:cNvSpPr>
            <a:spLocks noGrp="1"/>
          </p:cNvSpPr>
          <p:nvPr>
            <p:ph idx="1"/>
          </p:nvPr>
        </p:nvSpPr>
        <p:spPr/>
        <p:txBody>
          <a:bodyPr>
            <a:normAutofit/>
          </a:bodyPr>
          <a:lstStyle/>
          <a:p>
            <a:pPr marL="342900" indent="-342900">
              <a:buClr>
                <a:srgbClr val="004BD3"/>
              </a:buClr>
              <a:buSzPct val="100000"/>
              <a:buFont typeface="Arial" panose="020B0604020202020204" pitchFamily="34" charset="0"/>
              <a:buChar char="•"/>
            </a:pPr>
            <a:r>
              <a:rPr lang="en-GB" sz="2000" dirty="0">
                <a:solidFill>
                  <a:srgbClr val="004BD3"/>
                </a:solidFill>
              </a:rPr>
              <a:t>Two specialist structures  exist that can be registered with the FCA under the Co-operative and Community Benefit Societies Act 2014: </a:t>
            </a:r>
            <a:endParaRPr lang="en-GB" sz="2000" dirty="0">
              <a:solidFill>
                <a:srgbClr val="004BD3"/>
              </a:solidFill>
              <a:effectLst/>
            </a:endParaRPr>
          </a:p>
          <a:p>
            <a:pPr marL="774889" lvl="2" indent="-342900">
              <a:buClr>
                <a:srgbClr val="004BD3"/>
              </a:buClr>
              <a:buSzPct val="100000"/>
            </a:pPr>
            <a:r>
              <a:rPr lang="en-GB" sz="2000" dirty="0">
                <a:solidFill>
                  <a:srgbClr val="004BD3"/>
                </a:solidFill>
              </a:rPr>
              <a:t>Co-operative societies, which are run for the benefit of those members who use its services; </a:t>
            </a:r>
          </a:p>
          <a:p>
            <a:pPr marL="774889" lvl="2" indent="-342900">
              <a:buClr>
                <a:srgbClr val="004BD3"/>
              </a:buClr>
              <a:buSzPct val="100000"/>
            </a:pPr>
            <a:r>
              <a:rPr lang="en-GB" sz="2000" dirty="0">
                <a:solidFill>
                  <a:srgbClr val="004BD3"/>
                </a:solidFill>
              </a:rPr>
              <a:t>Community benefit societies, which are run for the benefit of the community, and not just its members. </a:t>
            </a:r>
          </a:p>
          <a:p>
            <a:pPr marL="342900" indent="-342900">
              <a:buClr>
                <a:srgbClr val="004BD3"/>
              </a:buClr>
              <a:buSzPct val="100000"/>
              <a:buFont typeface="Arial" panose="020B0604020202020204" pitchFamily="34" charset="0"/>
              <a:buChar char="•"/>
            </a:pPr>
            <a:r>
              <a:rPr lang="en-GB" sz="2000" dirty="0">
                <a:solidFill>
                  <a:srgbClr val="004BD3"/>
                </a:solidFill>
              </a:rPr>
              <a:t>Examples mutual organisation include building societies, credit unions and friendly societies</a:t>
            </a:r>
          </a:p>
          <a:p>
            <a:endParaRPr lang="en-US" dirty="0"/>
          </a:p>
        </p:txBody>
      </p:sp>
    </p:spTree>
    <p:extLst>
      <p:ext uri="{BB962C8B-B14F-4D97-AF65-F5344CB8AC3E}">
        <p14:creationId xmlns:p14="http://schemas.microsoft.com/office/powerpoint/2010/main" val="557928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1044158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385D-6CCB-262D-3269-85BE195E6383}"/>
              </a:ext>
            </a:extLst>
          </p:cNvPr>
          <p:cNvSpPr>
            <a:spLocks noGrp="1"/>
          </p:cNvSpPr>
          <p:nvPr>
            <p:ph type="title"/>
          </p:nvPr>
        </p:nvSpPr>
        <p:spPr/>
        <p:txBody>
          <a:bodyPr/>
          <a:lstStyle/>
          <a:p>
            <a:r>
              <a:rPr lang="en-US" sz="3200" b="1" dirty="0">
                <a:solidFill>
                  <a:srgbClr val="004BD3"/>
                </a:solidFill>
              </a:rPr>
              <a:t>Examination Techniques</a:t>
            </a:r>
          </a:p>
        </p:txBody>
      </p:sp>
      <p:sp>
        <p:nvSpPr>
          <p:cNvPr id="3" name="Content Placeholder 2">
            <a:extLst>
              <a:ext uri="{FF2B5EF4-FFF2-40B4-BE49-F238E27FC236}">
                <a16:creationId xmlns:a16="http://schemas.microsoft.com/office/drawing/2014/main" id="{E23B3C74-F6C5-88E8-D5C0-9963FE436970}"/>
              </a:ext>
            </a:extLst>
          </p:cNvPr>
          <p:cNvSpPr>
            <a:spLocks noGrp="1"/>
          </p:cNvSpPr>
          <p:nvPr>
            <p:ph idx="1"/>
          </p:nvPr>
        </p:nvSpPr>
        <p:spPr>
          <a:xfrm>
            <a:off x="431800" y="1600200"/>
            <a:ext cx="8229600" cy="5257800"/>
          </a:xfrm>
        </p:spPr>
        <p:txBody>
          <a:bodyPr>
            <a:normAutofit/>
          </a:bodyPr>
          <a:lstStyle/>
          <a:p>
            <a:r>
              <a:rPr lang="en-US" sz="2400" dirty="0">
                <a:solidFill>
                  <a:srgbClr val="004BD3"/>
                </a:solidFill>
              </a:rPr>
              <a:t>Part A</a:t>
            </a:r>
          </a:p>
          <a:p>
            <a:pPr marL="514350" indent="-514350">
              <a:buFont typeface="Arial" panose="020B0604020202020204" pitchFamily="34" charset="0"/>
              <a:buChar char="•"/>
            </a:pPr>
            <a:r>
              <a:rPr lang="en-US" sz="2400" dirty="0">
                <a:solidFill>
                  <a:srgbClr val="004BD3"/>
                </a:solidFill>
              </a:rPr>
              <a:t>Answer PART A first and take no longer than 45 mins.</a:t>
            </a:r>
          </a:p>
          <a:p>
            <a:pPr marL="514350" indent="-514350">
              <a:buFont typeface="Arial" panose="020B0604020202020204" pitchFamily="34" charset="0"/>
              <a:buChar char="•"/>
            </a:pPr>
            <a:r>
              <a:rPr lang="en-US" sz="2400" dirty="0">
                <a:solidFill>
                  <a:srgbClr val="004BD3"/>
                </a:solidFill>
              </a:rPr>
              <a:t>Marks are awarded for each relevant point. </a:t>
            </a:r>
          </a:p>
          <a:p>
            <a:pPr marL="514350" indent="-514350">
              <a:buFont typeface="Arial" panose="020B0604020202020204" pitchFamily="34" charset="0"/>
              <a:buChar char="•"/>
            </a:pPr>
            <a:r>
              <a:rPr lang="en-US" sz="2400" dirty="0">
                <a:solidFill>
                  <a:srgbClr val="004BD3"/>
                </a:solidFill>
              </a:rPr>
              <a:t>Keep answers simple, to the point, using short sentences. Remember, the maximum mark to be awarded are 5. </a:t>
            </a:r>
          </a:p>
          <a:p>
            <a:pPr marL="514350" indent="-514350">
              <a:buFont typeface="Arial" panose="020B0604020202020204" pitchFamily="34" charset="0"/>
              <a:buChar char="•"/>
            </a:pPr>
            <a:r>
              <a:rPr lang="en-US" sz="2400" dirty="0">
                <a:solidFill>
                  <a:srgbClr val="004BD3"/>
                </a:solidFill>
              </a:rPr>
              <a:t>Ensure that you don’t repeat same points</a:t>
            </a:r>
          </a:p>
          <a:p>
            <a:pPr marL="514350" indent="-514350">
              <a:buFont typeface="Arial" panose="020B0604020202020204" pitchFamily="34" charset="0"/>
              <a:buChar char="•"/>
            </a:pPr>
            <a:r>
              <a:rPr lang="en-US" sz="2400" dirty="0">
                <a:solidFill>
                  <a:srgbClr val="004BD3"/>
                </a:solidFill>
              </a:rPr>
              <a:t>Marks are awarded for point relevant to the question rather than the topic. </a:t>
            </a:r>
          </a:p>
          <a:p>
            <a:pPr marL="514350" indent="-514350">
              <a:buFont typeface="+mj-lt"/>
              <a:buAutoNum type="arabicPeriod"/>
            </a:pPr>
            <a:endParaRPr lang="en-US" dirty="0"/>
          </a:p>
        </p:txBody>
      </p:sp>
    </p:spTree>
    <p:extLst>
      <p:ext uri="{BB962C8B-B14F-4D97-AF65-F5344CB8AC3E}">
        <p14:creationId xmlns:p14="http://schemas.microsoft.com/office/powerpoint/2010/main" val="134286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3DEC-6787-33F3-386F-25D4579D60BC}"/>
              </a:ext>
            </a:extLst>
          </p:cNvPr>
          <p:cNvSpPr>
            <a:spLocks noGrp="1"/>
          </p:cNvSpPr>
          <p:nvPr>
            <p:ph type="title"/>
          </p:nvPr>
        </p:nvSpPr>
        <p:spPr/>
        <p:txBody>
          <a:bodyPr/>
          <a:lstStyle/>
          <a:p>
            <a:r>
              <a:rPr lang="en-US" sz="3200" b="1" dirty="0">
                <a:solidFill>
                  <a:srgbClr val="004BD3"/>
                </a:solidFill>
              </a:rPr>
              <a:t>Examination Format</a:t>
            </a:r>
          </a:p>
        </p:txBody>
      </p:sp>
      <p:sp>
        <p:nvSpPr>
          <p:cNvPr id="3" name="Content Placeholder 2">
            <a:extLst>
              <a:ext uri="{FF2B5EF4-FFF2-40B4-BE49-F238E27FC236}">
                <a16:creationId xmlns:a16="http://schemas.microsoft.com/office/drawing/2014/main" id="{1BF1D718-6CC6-95BB-5E98-A28F3459C999}"/>
              </a:ext>
            </a:extLst>
          </p:cNvPr>
          <p:cNvSpPr>
            <a:spLocks noGrp="1"/>
          </p:cNvSpPr>
          <p:nvPr>
            <p:ph idx="1"/>
          </p:nvPr>
        </p:nvSpPr>
        <p:spPr/>
        <p:txBody>
          <a:bodyPr/>
          <a:lstStyle/>
          <a:p>
            <a:endParaRPr lang="en-US" sz="2400" dirty="0">
              <a:solidFill>
                <a:srgbClr val="004BD3"/>
              </a:solidFill>
              <a:latin typeface="Calibri" panose="020F0502020204030204" pitchFamily="34" charset="0"/>
              <a:cs typeface="Calibri" panose="020F0502020204030204" pitchFamily="34" charset="0"/>
            </a:endParaRPr>
          </a:p>
          <a:p>
            <a:pPr marL="0" lvl="1" indent="0">
              <a:buNone/>
            </a:pPr>
            <a:r>
              <a:rPr lang="en-US" sz="2400" dirty="0">
                <a:solidFill>
                  <a:srgbClr val="004BD3"/>
                </a:solidFill>
                <a:latin typeface="Calibri" panose="020F0502020204030204" pitchFamily="34" charset="0"/>
                <a:cs typeface="Calibri" panose="020F0502020204030204" pitchFamily="34" charset="0"/>
              </a:rPr>
              <a:t>Part A: 5 compulsory short questions of 5 marks each. </a:t>
            </a:r>
          </a:p>
          <a:p>
            <a:pPr marL="0" lvl="1" indent="0">
              <a:buNone/>
            </a:pPr>
            <a:r>
              <a:rPr lang="en-US" sz="2400" dirty="0">
                <a:solidFill>
                  <a:srgbClr val="004BD3"/>
                </a:solidFill>
                <a:latin typeface="Calibri" panose="020F0502020204030204" pitchFamily="34" charset="0"/>
                <a:cs typeface="Calibri" panose="020F0502020204030204" pitchFamily="34" charset="0"/>
              </a:rPr>
              <a:t>Part B: 3 from 4 scenario-based questions of 25 marks. Each question covers multiple syllabus areas </a:t>
            </a:r>
          </a:p>
          <a:p>
            <a:endParaRPr lang="en-US" sz="2400" dirty="0">
              <a:solidFill>
                <a:srgbClr val="004BD3"/>
              </a:solidFill>
              <a:latin typeface="Calibri" panose="020F0502020204030204" pitchFamily="34" charset="0"/>
              <a:cs typeface="Calibri" panose="020F0502020204030204" pitchFamily="34" charset="0"/>
            </a:endParaRPr>
          </a:p>
          <a:p>
            <a:r>
              <a:rPr lang="en-US" sz="2400" dirty="0">
                <a:solidFill>
                  <a:srgbClr val="004BD3"/>
                </a:solidFill>
                <a:latin typeface="Calibri" panose="020F0502020204030204" pitchFamily="34" charset="0"/>
                <a:cs typeface="Calibri" panose="020F0502020204030204" pitchFamily="34" charset="0"/>
              </a:rPr>
              <a:t>Pass mark: 50%</a:t>
            </a:r>
          </a:p>
          <a:p>
            <a:r>
              <a:rPr lang="en-US" sz="2400" dirty="0">
                <a:solidFill>
                  <a:srgbClr val="004BD3"/>
                </a:solidFill>
                <a:latin typeface="Calibri" panose="020F0502020204030204" pitchFamily="34" charset="0"/>
                <a:cs typeface="Calibri" panose="020F0502020204030204" pitchFamily="34" charset="0"/>
              </a:rPr>
              <a:t>Pass Rate: 72% (June 2023)</a:t>
            </a:r>
          </a:p>
          <a:p>
            <a:endParaRPr lang="en-US" sz="2400" dirty="0">
              <a:solidFill>
                <a:srgbClr val="004BD3"/>
              </a:solidFill>
              <a:latin typeface="Calibri" panose="020F0502020204030204" pitchFamily="34" charset="0"/>
              <a:cs typeface="Calibri" panose="020F0502020204030204" pitchFamily="34" charset="0"/>
            </a:endParaRPr>
          </a:p>
          <a:p>
            <a:endParaRPr lang="en-US" dirty="0">
              <a:solidFill>
                <a:srgbClr val="002060"/>
              </a:solidFill>
            </a:endParaRPr>
          </a:p>
        </p:txBody>
      </p:sp>
    </p:spTree>
    <p:extLst>
      <p:ext uri="{BB962C8B-B14F-4D97-AF65-F5344CB8AC3E}">
        <p14:creationId xmlns:p14="http://schemas.microsoft.com/office/powerpoint/2010/main" val="2650872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E2C0-1DD7-EE70-7BCD-E74ABD4FFBCA}"/>
              </a:ext>
            </a:extLst>
          </p:cNvPr>
          <p:cNvSpPr>
            <a:spLocks noGrp="1"/>
          </p:cNvSpPr>
          <p:nvPr>
            <p:ph type="title"/>
          </p:nvPr>
        </p:nvSpPr>
        <p:spPr/>
        <p:txBody>
          <a:bodyPr/>
          <a:lstStyle/>
          <a:p>
            <a:r>
              <a:rPr lang="en-US" sz="3200" b="1" dirty="0">
                <a:solidFill>
                  <a:srgbClr val="004BD3"/>
                </a:solidFill>
              </a:rPr>
              <a:t>Examination Techniques</a:t>
            </a:r>
            <a:endParaRPr lang="en-US" sz="3200" dirty="0"/>
          </a:p>
        </p:txBody>
      </p:sp>
      <p:sp>
        <p:nvSpPr>
          <p:cNvPr id="3" name="Content Placeholder 2">
            <a:extLst>
              <a:ext uri="{FF2B5EF4-FFF2-40B4-BE49-F238E27FC236}">
                <a16:creationId xmlns:a16="http://schemas.microsoft.com/office/drawing/2014/main" id="{4D3D6E68-3F14-5B06-7058-7B4A8FDA6C8F}"/>
              </a:ext>
            </a:extLst>
          </p:cNvPr>
          <p:cNvSpPr>
            <a:spLocks noGrp="1"/>
          </p:cNvSpPr>
          <p:nvPr>
            <p:ph idx="1"/>
          </p:nvPr>
        </p:nvSpPr>
        <p:spPr/>
        <p:txBody>
          <a:bodyPr>
            <a:noAutofit/>
          </a:bodyPr>
          <a:lstStyle/>
          <a:p>
            <a:r>
              <a:rPr lang="en-US" sz="2400" dirty="0">
                <a:solidFill>
                  <a:srgbClr val="004BD3"/>
                </a:solidFill>
              </a:rPr>
              <a:t>PART B</a:t>
            </a:r>
          </a:p>
          <a:p>
            <a:pPr marL="514350" indent="-514350">
              <a:buFont typeface="+mj-lt"/>
              <a:buAutoNum type="arabicPeriod"/>
            </a:pPr>
            <a:r>
              <a:rPr lang="en-US" sz="2400" dirty="0">
                <a:solidFill>
                  <a:srgbClr val="004BD3"/>
                </a:solidFill>
              </a:rPr>
              <a:t>Ensure the weighting of marks for question are carefully considered</a:t>
            </a:r>
          </a:p>
          <a:p>
            <a:pPr marL="514350" indent="-514350">
              <a:buFont typeface="+mj-lt"/>
              <a:buAutoNum type="arabicPeriod"/>
            </a:pPr>
            <a:r>
              <a:rPr lang="en-US" sz="2400" dirty="0">
                <a:solidFill>
                  <a:srgbClr val="004BD3"/>
                </a:solidFill>
              </a:rPr>
              <a:t>Carefully note all the clues in the question. </a:t>
            </a:r>
            <a:r>
              <a:rPr lang="en-US" sz="2400" dirty="0" err="1">
                <a:solidFill>
                  <a:srgbClr val="004BD3"/>
                </a:solidFill>
              </a:rPr>
              <a:t>e.g</a:t>
            </a:r>
            <a:r>
              <a:rPr lang="en-US" sz="2400" dirty="0">
                <a:solidFill>
                  <a:srgbClr val="004BD3"/>
                </a:solidFill>
              </a:rPr>
              <a:t> type of company – listed or unlisted</a:t>
            </a:r>
          </a:p>
          <a:p>
            <a:pPr marL="514350" indent="-514350">
              <a:buFont typeface="+mj-lt"/>
              <a:buAutoNum type="arabicPeriod"/>
            </a:pPr>
            <a:r>
              <a:rPr lang="en-US" sz="2400" dirty="0">
                <a:solidFill>
                  <a:srgbClr val="004BD3"/>
                </a:solidFill>
              </a:rPr>
              <a:t>Break question into parts and create your answer according to the parts </a:t>
            </a:r>
          </a:p>
          <a:p>
            <a:pPr marL="514350" indent="-514350">
              <a:buFont typeface="+mj-lt"/>
              <a:buAutoNum type="arabicPeriod"/>
            </a:pPr>
            <a:r>
              <a:rPr lang="en-US" sz="2400" dirty="0">
                <a:solidFill>
                  <a:srgbClr val="004BD3"/>
                </a:solidFill>
              </a:rPr>
              <a:t>Present answer in format requested. e.g.  Briefing note. </a:t>
            </a:r>
          </a:p>
          <a:p>
            <a:pPr marL="514350" indent="-514350">
              <a:buFont typeface="+mj-lt"/>
              <a:buAutoNum type="arabicPeriod"/>
            </a:pPr>
            <a:r>
              <a:rPr lang="en-US" sz="2400" dirty="0">
                <a:solidFill>
                  <a:srgbClr val="004BD3"/>
                </a:solidFill>
              </a:rPr>
              <a:t>Consider the examiner marking the question. They are human and enjoy well presented answers.</a:t>
            </a:r>
          </a:p>
          <a:p>
            <a:pPr marL="514350" indent="-514350">
              <a:buFont typeface="+mj-lt"/>
              <a:buAutoNum type="arabicPeriod"/>
            </a:pPr>
            <a:r>
              <a:rPr lang="en-US" sz="2400" dirty="0">
                <a:solidFill>
                  <a:srgbClr val="004BD3"/>
                </a:solidFill>
              </a:rPr>
              <a:t>Use the CA2006 website resources </a:t>
            </a:r>
            <a:r>
              <a:rPr lang="en-US" sz="2400" u="sng" dirty="0">
                <a:solidFill>
                  <a:srgbClr val="004BD3"/>
                </a:solidFill>
              </a:rPr>
              <a:t>appropriately</a:t>
            </a:r>
          </a:p>
        </p:txBody>
      </p:sp>
    </p:spTree>
    <p:extLst>
      <p:ext uri="{BB962C8B-B14F-4D97-AF65-F5344CB8AC3E}">
        <p14:creationId xmlns:p14="http://schemas.microsoft.com/office/powerpoint/2010/main" val="3090122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2AC3-BC1B-4F3D-39CC-F43E7233451C}"/>
              </a:ext>
            </a:extLst>
          </p:cNvPr>
          <p:cNvSpPr>
            <a:spLocks noGrp="1"/>
          </p:cNvSpPr>
          <p:nvPr>
            <p:ph type="title"/>
          </p:nvPr>
        </p:nvSpPr>
        <p:spPr/>
        <p:txBody>
          <a:bodyPr/>
          <a:lstStyle/>
          <a:p>
            <a:pPr algn="l"/>
            <a:r>
              <a:rPr lang="en-US" sz="3200" b="1" dirty="0">
                <a:solidFill>
                  <a:srgbClr val="004BD3"/>
                </a:solidFill>
              </a:rPr>
              <a:t>Examination Question</a:t>
            </a:r>
          </a:p>
        </p:txBody>
      </p:sp>
      <p:sp>
        <p:nvSpPr>
          <p:cNvPr id="3" name="Content Placeholder 2">
            <a:extLst>
              <a:ext uri="{FF2B5EF4-FFF2-40B4-BE49-F238E27FC236}">
                <a16:creationId xmlns:a16="http://schemas.microsoft.com/office/drawing/2014/main" id="{157F7AD1-D0F1-FF59-095C-0D2708B89CFD}"/>
              </a:ext>
            </a:extLst>
          </p:cNvPr>
          <p:cNvSpPr>
            <a:spLocks noGrp="1"/>
          </p:cNvSpPr>
          <p:nvPr>
            <p:ph idx="1"/>
          </p:nvPr>
        </p:nvSpPr>
        <p:spPr/>
        <p:txBody>
          <a:bodyPr>
            <a:normAutofit/>
          </a:bodyPr>
          <a:lstStyle/>
          <a:p>
            <a:r>
              <a:rPr lang="en-GB" sz="2400" dirty="0">
                <a:solidFill>
                  <a:srgbClr val="004BD3"/>
                </a:solidFill>
              </a:rPr>
              <a:t>List five types of companies that can be incorporated under the Companies Act 2006 (CA 2006). (5 marks)</a:t>
            </a:r>
          </a:p>
          <a:p>
            <a:pPr algn="r"/>
            <a:r>
              <a:rPr lang="en-GB" sz="2400" dirty="0">
                <a:solidFill>
                  <a:srgbClr val="004BD3"/>
                </a:solidFill>
              </a:rPr>
              <a:t>Q3 Jun23</a:t>
            </a:r>
          </a:p>
          <a:p>
            <a:endParaRPr lang="en-GB" dirty="0"/>
          </a:p>
        </p:txBody>
      </p:sp>
    </p:spTree>
    <p:extLst>
      <p:ext uri="{BB962C8B-B14F-4D97-AF65-F5344CB8AC3E}">
        <p14:creationId xmlns:p14="http://schemas.microsoft.com/office/powerpoint/2010/main" val="3160953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BCD-DD19-C65F-DFA6-1AB1D74B947C}"/>
              </a:ext>
            </a:extLst>
          </p:cNvPr>
          <p:cNvSpPr>
            <a:spLocks noGrp="1"/>
          </p:cNvSpPr>
          <p:nvPr>
            <p:ph type="title"/>
          </p:nvPr>
        </p:nvSpPr>
        <p:spPr/>
        <p:txBody>
          <a:bodyPr/>
          <a:lstStyle/>
          <a:p>
            <a:pPr algn="l"/>
            <a:r>
              <a:rPr lang="en-US" sz="3200" b="1" dirty="0">
                <a:solidFill>
                  <a:srgbClr val="004BD3"/>
                </a:solidFill>
              </a:rPr>
              <a:t>Companies</a:t>
            </a:r>
          </a:p>
        </p:txBody>
      </p:sp>
      <p:sp>
        <p:nvSpPr>
          <p:cNvPr id="3" name="Content Placeholder 2">
            <a:extLst>
              <a:ext uri="{FF2B5EF4-FFF2-40B4-BE49-F238E27FC236}">
                <a16:creationId xmlns:a16="http://schemas.microsoft.com/office/drawing/2014/main" id="{597BF494-986C-8403-8975-3DB5DE7904AD}"/>
              </a:ext>
            </a:extLst>
          </p:cNvPr>
          <p:cNvSpPr>
            <a:spLocks noGrp="1"/>
          </p:cNvSpPr>
          <p:nvPr>
            <p:ph idx="1"/>
          </p:nvPr>
        </p:nvSpPr>
        <p:spPr>
          <a:xfrm>
            <a:off x="476546" y="1465956"/>
            <a:ext cx="6010403" cy="4525963"/>
          </a:xfrm>
        </p:spPr>
        <p:txBody>
          <a:bodyPr>
            <a:noAutofit/>
          </a:bodyPr>
          <a:lstStyle/>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There are two types of unlimited companies</a:t>
            </a:r>
          </a:p>
          <a:p>
            <a:pPr lvl="3"/>
            <a:r>
              <a:rPr lang="en-GB" dirty="0">
                <a:solidFill>
                  <a:srgbClr val="004BD3"/>
                </a:solidFill>
                <a:effectLst/>
                <a:latin typeface="ArialMT"/>
              </a:rPr>
              <a:t>a private unlimited company with a share capital </a:t>
            </a:r>
          </a:p>
          <a:p>
            <a:pPr lvl="3"/>
            <a:r>
              <a:rPr lang="en-GB" dirty="0">
                <a:solidFill>
                  <a:srgbClr val="004BD3"/>
                </a:solidFill>
                <a:effectLst/>
                <a:latin typeface="ArialMT"/>
              </a:rPr>
              <a:t>a private unlimited company without a share capital </a:t>
            </a:r>
          </a:p>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 The liability of the members are unlimited (CA 2006, s. 3(4)). </a:t>
            </a:r>
          </a:p>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Actions taken against company itself. </a:t>
            </a:r>
          </a:p>
          <a:p>
            <a:pPr marL="342900" indent="-342900">
              <a:buFont typeface="Arial" panose="020B0604020202020204" pitchFamily="34" charset="0"/>
              <a:buChar char="•"/>
            </a:pPr>
            <a:r>
              <a:rPr lang="en-GB" sz="2000" dirty="0">
                <a:solidFill>
                  <a:srgbClr val="004BD3"/>
                </a:solidFill>
                <a:latin typeface="Arial" panose="020B0604020202020204" pitchFamily="34" charset="0"/>
                <a:cs typeface="Arial" panose="020B0604020202020204" pitchFamily="34" charset="0"/>
              </a:rPr>
              <a:t>If the company cannot pay its creditors, a creditor can petition the court to have the company wound up, at which at point  the members will become liable to contribute to the company’s assets. </a:t>
            </a:r>
          </a:p>
          <a:p>
            <a:pPr marL="342900" indent="-342900">
              <a:buFont typeface="Arial" panose="020B0604020202020204" pitchFamily="34" charset="0"/>
              <a:buChar char="•"/>
            </a:pPr>
            <a:r>
              <a:rPr lang="en-GB" sz="2000" dirty="0">
                <a:solidFill>
                  <a:srgbClr val="004BD3"/>
                </a:solidFill>
                <a:latin typeface="Google Sans"/>
              </a:rPr>
              <a:t>G</a:t>
            </a:r>
            <a:r>
              <a:rPr lang="en-GB" sz="2000" b="0" i="0" u="none" strike="noStrike" dirty="0">
                <a:solidFill>
                  <a:srgbClr val="004BD3"/>
                </a:solidFill>
                <a:effectLst/>
                <a:latin typeface="Google Sans"/>
              </a:rPr>
              <a:t>enerally exempt from filing annual accounts with Companies House</a:t>
            </a:r>
          </a:p>
          <a:p>
            <a:pPr marL="342900" indent="-342900">
              <a:buFont typeface="Arial" panose="020B0604020202020204" pitchFamily="34" charset="0"/>
              <a:buChar char="•"/>
            </a:pPr>
            <a:r>
              <a:rPr lang="en-GB" sz="2000" dirty="0">
                <a:solidFill>
                  <a:srgbClr val="004BD3"/>
                </a:solidFill>
                <a:latin typeface="Google Sans"/>
              </a:rPr>
              <a:t>E</a:t>
            </a:r>
            <a:r>
              <a:rPr lang="en-GB" sz="2000" b="0" i="0" u="none" strike="noStrike" dirty="0">
                <a:solidFill>
                  <a:srgbClr val="004BD3"/>
                </a:solidFill>
                <a:effectLst/>
                <a:latin typeface="Google Sans"/>
              </a:rPr>
              <a:t>asy to return capital to shareholders</a:t>
            </a:r>
            <a:endParaRPr lang="en-US" sz="2400" dirty="0">
              <a:solidFill>
                <a:srgbClr val="004BD3"/>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760ED333-7E13-F265-B4B6-4EFA0D4B4A94}"/>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6" name="Rounded Rectangle 5">
            <a:extLst>
              <a:ext uri="{FF2B5EF4-FFF2-40B4-BE49-F238E27FC236}">
                <a16:creationId xmlns:a16="http://schemas.microsoft.com/office/drawing/2014/main" id="{3D26B8BF-F16C-080A-AB17-F10C2981965E}"/>
              </a:ext>
            </a:extLst>
          </p:cNvPr>
          <p:cNvSpPr/>
          <p:nvPr/>
        </p:nvSpPr>
        <p:spPr>
          <a:xfrm>
            <a:off x="7735878" y="307211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7" name="Rounded Rectangle 6">
            <a:extLst>
              <a:ext uri="{FF2B5EF4-FFF2-40B4-BE49-F238E27FC236}">
                <a16:creationId xmlns:a16="http://schemas.microsoft.com/office/drawing/2014/main" id="{BC243373-6A93-DDFA-F40E-5EAC96320147}"/>
              </a:ext>
            </a:extLst>
          </p:cNvPr>
          <p:cNvSpPr/>
          <p:nvPr/>
        </p:nvSpPr>
        <p:spPr>
          <a:xfrm>
            <a:off x="9336076" y="3053388"/>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8" name="Rounded Rectangle 7">
            <a:extLst>
              <a:ext uri="{FF2B5EF4-FFF2-40B4-BE49-F238E27FC236}">
                <a16:creationId xmlns:a16="http://schemas.microsoft.com/office/drawing/2014/main" id="{A66B43F9-706B-1D71-2505-68F560DFF5B5}"/>
              </a:ext>
            </a:extLst>
          </p:cNvPr>
          <p:cNvSpPr/>
          <p:nvPr/>
        </p:nvSpPr>
        <p:spPr>
          <a:xfrm>
            <a:off x="6820956" y="408472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9" name="Rounded Rectangle 8">
            <a:extLst>
              <a:ext uri="{FF2B5EF4-FFF2-40B4-BE49-F238E27FC236}">
                <a16:creationId xmlns:a16="http://schemas.microsoft.com/office/drawing/2014/main" id="{88ACED1B-2EC1-9046-F01E-F1E8140B0E48}"/>
              </a:ext>
            </a:extLst>
          </p:cNvPr>
          <p:cNvSpPr/>
          <p:nvPr/>
        </p:nvSpPr>
        <p:spPr>
          <a:xfrm>
            <a:off x="8585742" y="408196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0" name="Rounded Rectangle 9">
            <a:extLst>
              <a:ext uri="{FF2B5EF4-FFF2-40B4-BE49-F238E27FC236}">
                <a16:creationId xmlns:a16="http://schemas.microsoft.com/office/drawing/2014/main" id="{13AC1CFB-0A28-0F61-2C19-51E56438B2A9}"/>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1" name="Rounded Rectangle 10">
            <a:extLst>
              <a:ext uri="{FF2B5EF4-FFF2-40B4-BE49-F238E27FC236}">
                <a16:creationId xmlns:a16="http://schemas.microsoft.com/office/drawing/2014/main" id="{18A7D181-7FF9-71BC-1056-8510D0B7AAA8}"/>
              </a:ext>
            </a:extLst>
          </p:cNvPr>
          <p:cNvSpPr/>
          <p:nvPr/>
        </p:nvSpPr>
        <p:spPr>
          <a:xfrm>
            <a:off x="9511533" y="506050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2" name="Straight Connector 11">
            <a:extLst>
              <a:ext uri="{FF2B5EF4-FFF2-40B4-BE49-F238E27FC236}">
                <a16:creationId xmlns:a16="http://schemas.microsoft.com/office/drawing/2014/main" id="{00471949-09A3-98EC-B1E1-63A915CD4C46}"/>
              </a:ext>
            </a:extLst>
          </p:cNvPr>
          <p:cNvCxnSpPr>
            <a:cxnSpLocks/>
            <a:stCxn id="5"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778BCAF1-0079-95BF-7CE6-CA40DC217556}"/>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19166C-5081-7529-0324-5E523420D033}"/>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B086BED-44FF-492B-E001-AD4D2D1B1CB8}"/>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1BFD048-75BC-467E-1C95-F47C5B9C9D2E}"/>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5A29693-B0E6-A6EC-82AD-0E4EB548772D}"/>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069E9F0-3198-192C-239E-F5DB483EBB20}"/>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8782F3-1E36-EF07-7B7F-147E37DE2C46}"/>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FD5110-3FB6-BA77-430E-402F3820C837}"/>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209C574-8C89-AE6C-5F23-994FCF04367C}"/>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EDD788B-F6CE-C14B-3765-B6B9D6320326}"/>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7747A2-6CED-F387-CB43-B06A41B40811}"/>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520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2AC3-BC1B-4F3D-39CC-F43E7233451C}"/>
              </a:ext>
            </a:extLst>
          </p:cNvPr>
          <p:cNvSpPr>
            <a:spLocks noGrp="1"/>
          </p:cNvSpPr>
          <p:nvPr>
            <p:ph type="title"/>
          </p:nvPr>
        </p:nvSpPr>
        <p:spPr/>
        <p:txBody>
          <a:bodyPr/>
          <a:lstStyle/>
          <a:p>
            <a:pPr algn="l"/>
            <a:r>
              <a:rPr lang="en-US" sz="3200" b="1" dirty="0">
                <a:solidFill>
                  <a:srgbClr val="004BD3"/>
                </a:solidFill>
              </a:rPr>
              <a:t>Examination Question</a:t>
            </a:r>
          </a:p>
        </p:txBody>
      </p:sp>
      <p:sp>
        <p:nvSpPr>
          <p:cNvPr id="3" name="Content Placeholder 2">
            <a:extLst>
              <a:ext uri="{FF2B5EF4-FFF2-40B4-BE49-F238E27FC236}">
                <a16:creationId xmlns:a16="http://schemas.microsoft.com/office/drawing/2014/main" id="{157F7AD1-D0F1-FF59-095C-0D2708B89CFD}"/>
              </a:ext>
            </a:extLst>
          </p:cNvPr>
          <p:cNvSpPr>
            <a:spLocks noGrp="1"/>
          </p:cNvSpPr>
          <p:nvPr>
            <p:ph idx="1"/>
          </p:nvPr>
        </p:nvSpPr>
        <p:spPr/>
        <p:txBody>
          <a:bodyPr>
            <a:normAutofit/>
          </a:bodyPr>
          <a:lstStyle/>
          <a:p>
            <a:r>
              <a:rPr lang="en-GB" sz="2400" dirty="0">
                <a:solidFill>
                  <a:srgbClr val="004BD3"/>
                </a:solidFill>
              </a:rPr>
              <a:t>List five types of companies that can be incorporated under the Companies Act 2006 (CA 2006). (5 marks)</a:t>
            </a:r>
          </a:p>
          <a:p>
            <a:pPr algn="r"/>
            <a:r>
              <a:rPr lang="en-GB" sz="2400" dirty="0">
                <a:solidFill>
                  <a:srgbClr val="004BD3"/>
                </a:solidFill>
              </a:rPr>
              <a:t>Q3 Jun23</a:t>
            </a:r>
          </a:p>
          <a:p>
            <a:endParaRPr lang="en-GB" dirty="0"/>
          </a:p>
          <a:p>
            <a:r>
              <a:rPr lang="en-GB" dirty="0">
                <a:solidFill>
                  <a:srgbClr val="004BD3"/>
                </a:solidFill>
              </a:rPr>
              <a:t>The five types of company that can be created are: </a:t>
            </a:r>
          </a:p>
          <a:p>
            <a:r>
              <a:rPr lang="en-GB" dirty="0">
                <a:solidFill>
                  <a:srgbClr val="004BD3"/>
                </a:solidFill>
              </a:rPr>
              <a:t>• A public company limited by shares </a:t>
            </a:r>
          </a:p>
          <a:p>
            <a:r>
              <a:rPr lang="en-GB" dirty="0">
                <a:solidFill>
                  <a:srgbClr val="004BD3"/>
                </a:solidFill>
              </a:rPr>
              <a:t>• A private company limited by shares </a:t>
            </a:r>
          </a:p>
          <a:p>
            <a:r>
              <a:rPr lang="en-GB" dirty="0">
                <a:solidFill>
                  <a:srgbClr val="004BD3"/>
                </a:solidFill>
              </a:rPr>
              <a:t>• A private company limited by guarantee </a:t>
            </a:r>
          </a:p>
          <a:p>
            <a:r>
              <a:rPr lang="en-GB" dirty="0">
                <a:solidFill>
                  <a:srgbClr val="004BD3"/>
                </a:solidFill>
              </a:rPr>
              <a:t>• A private unlimited company without a share capital  </a:t>
            </a:r>
          </a:p>
          <a:p>
            <a:r>
              <a:rPr lang="en-GB" dirty="0">
                <a:solidFill>
                  <a:srgbClr val="004BD3"/>
                </a:solidFill>
              </a:rPr>
              <a:t>• A private unlimited company with a share capital </a:t>
            </a:r>
            <a:endParaRPr lang="en-US" dirty="0">
              <a:solidFill>
                <a:srgbClr val="004BD3"/>
              </a:solidFill>
            </a:endParaRPr>
          </a:p>
        </p:txBody>
      </p:sp>
      <p:pic>
        <p:nvPicPr>
          <p:cNvPr id="4" name="Graphic 3" descr="Tick with solid fill">
            <a:extLst>
              <a:ext uri="{FF2B5EF4-FFF2-40B4-BE49-F238E27FC236}">
                <a16:creationId xmlns:a16="http://schemas.microsoft.com/office/drawing/2014/main" id="{5830ABC0-6B44-0528-1346-F03E9FF9DE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6478" y="3994607"/>
            <a:ext cx="342900" cy="342900"/>
          </a:xfrm>
          <a:prstGeom prst="rect">
            <a:avLst/>
          </a:prstGeom>
        </p:spPr>
      </p:pic>
      <p:pic>
        <p:nvPicPr>
          <p:cNvPr id="5" name="Graphic 4" descr="Tick with solid fill">
            <a:extLst>
              <a:ext uri="{FF2B5EF4-FFF2-40B4-BE49-F238E27FC236}">
                <a16:creationId xmlns:a16="http://schemas.microsoft.com/office/drawing/2014/main" id="{9FB3F1F1-DC2D-7A05-0132-835A9E6EDE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8717" y="4405755"/>
            <a:ext cx="342900" cy="342900"/>
          </a:xfrm>
          <a:prstGeom prst="rect">
            <a:avLst/>
          </a:prstGeom>
        </p:spPr>
      </p:pic>
      <p:pic>
        <p:nvPicPr>
          <p:cNvPr id="6" name="Graphic 5" descr="Tick with solid fill">
            <a:extLst>
              <a:ext uri="{FF2B5EF4-FFF2-40B4-BE49-F238E27FC236}">
                <a16:creationId xmlns:a16="http://schemas.microsoft.com/office/drawing/2014/main" id="{D8793B2C-118A-544B-B8A2-E7C8EDBC2A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39378" y="4885152"/>
            <a:ext cx="342900" cy="342900"/>
          </a:xfrm>
          <a:prstGeom prst="rect">
            <a:avLst/>
          </a:prstGeom>
        </p:spPr>
      </p:pic>
      <p:pic>
        <p:nvPicPr>
          <p:cNvPr id="7" name="Graphic 6" descr="Tick with solid fill">
            <a:extLst>
              <a:ext uri="{FF2B5EF4-FFF2-40B4-BE49-F238E27FC236}">
                <a16:creationId xmlns:a16="http://schemas.microsoft.com/office/drawing/2014/main" id="{69C4E906-0511-6938-DC3D-B6AA3B15C2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3442" y="5779074"/>
            <a:ext cx="342900" cy="342900"/>
          </a:xfrm>
          <a:prstGeom prst="rect">
            <a:avLst/>
          </a:prstGeom>
        </p:spPr>
      </p:pic>
      <p:pic>
        <p:nvPicPr>
          <p:cNvPr id="8" name="Graphic 7" descr="Tick with solid fill">
            <a:extLst>
              <a:ext uri="{FF2B5EF4-FFF2-40B4-BE49-F238E27FC236}">
                <a16:creationId xmlns:a16="http://schemas.microsoft.com/office/drawing/2014/main" id="{6EB4FB2D-0EAC-A0CC-CE08-35574683DF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6342" y="5287837"/>
            <a:ext cx="342900" cy="342900"/>
          </a:xfrm>
          <a:prstGeom prst="rect">
            <a:avLst/>
          </a:prstGeom>
        </p:spPr>
      </p:pic>
    </p:spTree>
    <p:extLst>
      <p:ext uri="{BB962C8B-B14F-4D97-AF65-F5344CB8AC3E}">
        <p14:creationId xmlns:p14="http://schemas.microsoft.com/office/powerpoint/2010/main" val="15421593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F57A-828B-EEA8-CEC8-577C13AA5AFD}"/>
              </a:ext>
            </a:extLst>
          </p:cNvPr>
          <p:cNvSpPr>
            <a:spLocks noGrp="1"/>
          </p:cNvSpPr>
          <p:nvPr>
            <p:ph type="title"/>
          </p:nvPr>
        </p:nvSpPr>
        <p:spPr/>
        <p:txBody>
          <a:bodyPr/>
          <a:lstStyle/>
          <a:p>
            <a:pPr algn="l"/>
            <a:r>
              <a:rPr lang="en-US" dirty="0"/>
              <a:t>Examination Question</a:t>
            </a:r>
          </a:p>
        </p:txBody>
      </p:sp>
      <p:sp>
        <p:nvSpPr>
          <p:cNvPr id="3" name="Content Placeholder 2">
            <a:extLst>
              <a:ext uri="{FF2B5EF4-FFF2-40B4-BE49-F238E27FC236}">
                <a16:creationId xmlns:a16="http://schemas.microsoft.com/office/drawing/2014/main" id="{30713009-1B9E-1C39-233A-1231CECF9063}"/>
              </a:ext>
            </a:extLst>
          </p:cNvPr>
          <p:cNvSpPr>
            <a:spLocks noGrp="1"/>
          </p:cNvSpPr>
          <p:nvPr>
            <p:ph idx="1"/>
          </p:nvPr>
        </p:nvSpPr>
        <p:spPr>
          <a:xfrm>
            <a:off x="1228213" y="1615200"/>
            <a:ext cx="9346381" cy="4751387"/>
          </a:xfrm>
        </p:spPr>
        <p:txBody>
          <a:bodyPr>
            <a:normAutofit/>
          </a:bodyPr>
          <a:lstStyle/>
          <a:p>
            <a:r>
              <a:rPr lang="en-GB" sz="2400" dirty="0">
                <a:solidFill>
                  <a:srgbClr val="004BD3"/>
                </a:solidFill>
              </a:rPr>
              <a:t>Explain the difference between a ‘quoted company’ and a ‘listed company’. (5 marks)</a:t>
            </a:r>
          </a:p>
          <a:p>
            <a:pPr algn="r"/>
            <a:r>
              <a:rPr lang="en-GB" sz="2400" dirty="0">
                <a:solidFill>
                  <a:srgbClr val="004BD3"/>
                </a:solidFill>
              </a:rPr>
              <a:t>Q2 Jun23</a:t>
            </a:r>
          </a:p>
          <a:p>
            <a:endParaRPr lang="en-GB" sz="2400" dirty="0">
              <a:solidFill>
                <a:srgbClr val="004BD3"/>
              </a:solidFill>
            </a:endParaRPr>
          </a:p>
        </p:txBody>
      </p:sp>
    </p:spTree>
    <p:extLst>
      <p:ext uri="{BB962C8B-B14F-4D97-AF65-F5344CB8AC3E}">
        <p14:creationId xmlns:p14="http://schemas.microsoft.com/office/powerpoint/2010/main" val="1517425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E3BCD-DD19-C65F-DFA6-1AB1D74B947C}"/>
              </a:ext>
            </a:extLst>
          </p:cNvPr>
          <p:cNvSpPr>
            <a:spLocks noGrp="1"/>
          </p:cNvSpPr>
          <p:nvPr>
            <p:ph type="title"/>
          </p:nvPr>
        </p:nvSpPr>
        <p:spPr/>
        <p:txBody>
          <a:bodyPr/>
          <a:lstStyle/>
          <a:p>
            <a:pPr algn="l"/>
            <a:r>
              <a:rPr lang="en-US" sz="3200" b="1" dirty="0">
                <a:solidFill>
                  <a:srgbClr val="004BD3"/>
                </a:solidFill>
              </a:rPr>
              <a:t>Companies</a:t>
            </a:r>
          </a:p>
        </p:txBody>
      </p:sp>
      <p:sp>
        <p:nvSpPr>
          <p:cNvPr id="5" name="Rounded Rectangle 4">
            <a:extLst>
              <a:ext uri="{FF2B5EF4-FFF2-40B4-BE49-F238E27FC236}">
                <a16:creationId xmlns:a16="http://schemas.microsoft.com/office/drawing/2014/main" id="{7F9F6EBC-F52B-BAEB-6221-2974E89DF774}"/>
              </a:ext>
            </a:extLst>
          </p:cNvPr>
          <p:cNvSpPr/>
          <p:nvPr/>
        </p:nvSpPr>
        <p:spPr>
          <a:xfrm>
            <a:off x="8521489" y="2071410"/>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The Company</a:t>
            </a:r>
          </a:p>
        </p:txBody>
      </p:sp>
      <p:sp>
        <p:nvSpPr>
          <p:cNvPr id="6" name="Rounded Rectangle 5">
            <a:extLst>
              <a:ext uri="{FF2B5EF4-FFF2-40B4-BE49-F238E27FC236}">
                <a16:creationId xmlns:a16="http://schemas.microsoft.com/office/drawing/2014/main" id="{A8CD044A-B4F7-94C3-9EA1-5B2AA9F610E5}"/>
              </a:ext>
            </a:extLst>
          </p:cNvPr>
          <p:cNvSpPr/>
          <p:nvPr/>
        </p:nvSpPr>
        <p:spPr>
          <a:xfrm>
            <a:off x="7735878" y="307211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Limited</a:t>
            </a:r>
          </a:p>
        </p:txBody>
      </p:sp>
      <p:sp>
        <p:nvSpPr>
          <p:cNvPr id="7" name="Rounded Rectangle 6">
            <a:extLst>
              <a:ext uri="{FF2B5EF4-FFF2-40B4-BE49-F238E27FC236}">
                <a16:creationId xmlns:a16="http://schemas.microsoft.com/office/drawing/2014/main" id="{AC402957-3B29-96AF-D515-99A70E9BC093}"/>
              </a:ext>
            </a:extLst>
          </p:cNvPr>
          <p:cNvSpPr/>
          <p:nvPr/>
        </p:nvSpPr>
        <p:spPr>
          <a:xfrm>
            <a:off x="9336076" y="3053388"/>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Unlimited</a:t>
            </a:r>
          </a:p>
        </p:txBody>
      </p:sp>
      <p:sp>
        <p:nvSpPr>
          <p:cNvPr id="8" name="Rounded Rectangle 7">
            <a:extLst>
              <a:ext uri="{FF2B5EF4-FFF2-40B4-BE49-F238E27FC236}">
                <a16:creationId xmlns:a16="http://schemas.microsoft.com/office/drawing/2014/main" id="{67BE93A1-9F89-D380-6E93-1A9D3418A386}"/>
              </a:ext>
            </a:extLst>
          </p:cNvPr>
          <p:cNvSpPr/>
          <p:nvPr/>
        </p:nvSpPr>
        <p:spPr>
          <a:xfrm>
            <a:off x="6820956" y="408472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Guarantee</a:t>
            </a:r>
          </a:p>
        </p:txBody>
      </p:sp>
      <p:sp>
        <p:nvSpPr>
          <p:cNvPr id="9" name="Rounded Rectangle 8">
            <a:extLst>
              <a:ext uri="{FF2B5EF4-FFF2-40B4-BE49-F238E27FC236}">
                <a16:creationId xmlns:a16="http://schemas.microsoft.com/office/drawing/2014/main" id="{9352D20B-09EF-BF55-740D-B94A52DE21CB}"/>
              </a:ext>
            </a:extLst>
          </p:cNvPr>
          <p:cNvSpPr/>
          <p:nvPr/>
        </p:nvSpPr>
        <p:spPr>
          <a:xfrm>
            <a:off x="8585742" y="4081965"/>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Shares</a:t>
            </a:r>
          </a:p>
        </p:txBody>
      </p:sp>
      <p:sp>
        <p:nvSpPr>
          <p:cNvPr id="10" name="Rounded Rectangle 9">
            <a:extLst>
              <a:ext uri="{FF2B5EF4-FFF2-40B4-BE49-F238E27FC236}">
                <a16:creationId xmlns:a16="http://schemas.microsoft.com/office/drawing/2014/main" id="{39A56F00-FA0E-A0D2-7299-6FD8FE4504DC}"/>
              </a:ext>
            </a:extLst>
          </p:cNvPr>
          <p:cNvSpPr/>
          <p:nvPr/>
        </p:nvSpPr>
        <p:spPr>
          <a:xfrm>
            <a:off x="7735877" y="5079235"/>
            <a:ext cx="1390919" cy="656823"/>
          </a:xfrm>
          <a:prstGeom prst="roundRect">
            <a:avLst/>
          </a:prstGeom>
          <a:solidFill>
            <a:srgbClr val="004BD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Private</a:t>
            </a:r>
          </a:p>
        </p:txBody>
      </p:sp>
      <p:sp>
        <p:nvSpPr>
          <p:cNvPr id="11" name="Rounded Rectangle 10">
            <a:extLst>
              <a:ext uri="{FF2B5EF4-FFF2-40B4-BE49-F238E27FC236}">
                <a16:creationId xmlns:a16="http://schemas.microsoft.com/office/drawing/2014/main" id="{660B9919-2D6A-C29C-AFAC-295E34C410C5}"/>
              </a:ext>
            </a:extLst>
          </p:cNvPr>
          <p:cNvSpPr/>
          <p:nvPr/>
        </p:nvSpPr>
        <p:spPr>
          <a:xfrm>
            <a:off x="9511533" y="5060508"/>
            <a:ext cx="1390919" cy="656823"/>
          </a:xfrm>
          <a:prstGeom prst="roundRect">
            <a:avLst/>
          </a:prstGeom>
          <a:solidFill>
            <a:srgbClr val="FF905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Public</a:t>
            </a:r>
          </a:p>
        </p:txBody>
      </p:sp>
      <p:cxnSp>
        <p:nvCxnSpPr>
          <p:cNvPr id="12" name="Straight Connector 11">
            <a:extLst>
              <a:ext uri="{FF2B5EF4-FFF2-40B4-BE49-F238E27FC236}">
                <a16:creationId xmlns:a16="http://schemas.microsoft.com/office/drawing/2014/main" id="{15798F0C-DA0D-6FAA-E551-7B8937FF2D79}"/>
              </a:ext>
            </a:extLst>
          </p:cNvPr>
          <p:cNvCxnSpPr>
            <a:cxnSpLocks/>
            <a:stCxn id="5" idx="2"/>
          </p:cNvCxnSpPr>
          <p:nvPr/>
        </p:nvCxnSpPr>
        <p:spPr>
          <a:xfrm>
            <a:off x="9216949" y="272823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B2761A3-E96E-423E-5FC9-F119D7E3B9C6}"/>
              </a:ext>
            </a:extLst>
          </p:cNvPr>
          <p:cNvCxnSpPr>
            <a:cxnSpLocks/>
          </p:cNvCxnSpPr>
          <p:nvPr/>
        </p:nvCxnSpPr>
        <p:spPr>
          <a:xfrm flipV="1">
            <a:off x="8312805" y="287217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72271-C046-4CA4-CDAA-F397D87D3EA6}"/>
              </a:ext>
            </a:extLst>
          </p:cNvPr>
          <p:cNvCxnSpPr>
            <a:cxnSpLocks/>
          </p:cNvCxnSpPr>
          <p:nvPr/>
        </p:nvCxnSpPr>
        <p:spPr>
          <a:xfrm>
            <a:off x="10102063" y="288122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81C1A7C-2598-5EA3-42FA-9EA8622B903B}"/>
              </a:ext>
            </a:extLst>
          </p:cNvPr>
          <p:cNvCxnSpPr>
            <a:cxnSpLocks/>
          </p:cNvCxnSpPr>
          <p:nvPr/>
        </p:nvCxnSpPr>
        <p:spPr>
          <a:xfrm>
            <a:off x="8312805" y="288122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4ECEDB-049A-1B4C-634A-AE89C310FFE6}"/>
              </a:ext>
            </a:extLst>
          </p:cNvPr>
          <p:cNvCxnSpPr>
            <a:cxnSpLocks/>
          </p:cNvCxnSpPr>
          <p:nvPr/>
        </p:nvCxnSpPr>
        <p:spPr>
          <a:xfrm>
            <a:off x="8396088" y="373179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C558155-24C8-664C-70AD-6C5C09325B06}"/>
              </a:ext>
            </a:extLst>
          </p:cNvPr>
          <p:cNvCxnSpPr>
            <a:cxnSpLocks/>
          </p:cNvCxnSpPr>
          <p:nvPr/>
        </p:nvCxnSpPr>
        <p:spPr>
          <a:xfrm flipV="1">
            <a:off x="7491944" y="387573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A4DB782-F201-F241-8117-65243F6C93E2}"/>
              </a:ext>
            </a:extLst>
          </p:cNvPr>
          <p:cNvCxnSpPr>
            <a:cxnSpLocks/>
          </p:cNvCxnSpPr>
          <p:nvPr/>
        </p:nvCxnSpPr>
        <p:spPr>
          <a:xfrm>
            <a:off x="9281202" y="388478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3C2582A-A619-6671-98E7-BAD1F3850016}"/>
              </a:ext>
            </a:extLst>
          </p:cNvPr>
          <p:cNvCxnSpPr>
            <a:cxnSpLocks/>
          </p:cNvCxnSpPr>
          <p:nvPr/>
        </p:nvCxnSpPr>
        <p:spPr>
          <a:xfrm>
            <a:off x="7491944" y="388478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F2953DD-1C9D-BD79-7A38-9B4C07FBD4D2}"/>
              </a:ext>
            </a:extLst>
          </p:cNvPr>
          <p:cNvCxnSpPr>
            <a:cxnSpLocks/>
          </p:cNvCxnSpPr>
          <p:nvPr/>
        </p:nvCxnSpPr>
        <p:spPr>
          <a:xfrm>
            <a:off x="9321879" y="4726303"/>
            <a:ext cx="0" cy="143468"/>
          </a:xfrm>
          <a:prstGeom prst="line">
            <a:avLst/>
          </a:prstGeom>
          <a:ln w="25400">
            <a:solidFill>
              <a:srgbClr val="004BD3"/>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8C664EF-D453-62D0-D133-FEFA5A9FE527}"/>
              </a:ext>
            </a:extLst>
          </p:cNvPr>
          <p:cNvCxnSpPr>
            <a:cxnSpLocks/>
          </p:cNvCxnSpPr>
          <p:nvPr/>
        </p:nvCxnSpPr>
        <p:spPr>
          <a:xfrm flipV="1">
            <a:off x="8417735" y="4870243"/>
            <a:ext cx="1793064" cy="905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8EBF64D-06EB-5BBC-CF32-2D186ED74011}"/>
              </a:ext>
            </a:extLst>
          </p:cNvPr>
          <p:cNvCxnSpPr>
            <a:cxnSpLocks/>
          </p:cNvCxnSpPr>
          <p:nvPr/>
        </p:nvCxnSpPr>
        <p:spPr>
          <a:xfrm>
            <a:off x="10206993" y="4879293"/>
            <a:ext cx="0" cy="17216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A0E03C-4412-9C4F-16D7-27A6B7BE2AD4}"/>
              </a:ext>
            </a:extLst>
          </p:cNvPr>
          <p:cNvCxnSpPr>
            <a:cxnSpLocks/>
          </p:cNvCxnSpPr>
          <p:nvPr/>
        </p:nvCxnSpPr>
        <p:spPr>
          <a:xfrm>
            <a:off x="8417735" y="4879293"/>
            <a:ext cx="0" cy="190892"/>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EA5509-0152-28C1-662E-4A55B2697D18}"/>
              </a:ext>
            </a:extLst>
          </p:cNvPr>
          <p:cNvSpPr>
            <a:spLocks noGrp="1"/>
          </p:cNvSpPr>
          <p:nvPr>
            <p:ph idx="1"/>
          </p:nvPr>
        </p:nvSpPr>
        <p:spPr>
          <a:xfrm>
            <a:off x="458268" y="1570704"/>
            <a:ext cx="6183811" cy="4525963"/>
          </a:xfrm>
        </p:spPr>
        <p:txBody>
          <a:bodyPr>
            <a:noAutofit/>
          </a:bodyPr>
          <a:lstStyle/>
          <a:p>
            <a:pPr marL="285750" indent="-285750">
              <a:buClr>
                <a:srgbClr val="004BD3"/>
              </a:buClr>
              <a:buFont typeface="Arial" panose="020B0604020202020204" pitchFamily="34" charset="0"/>
              <a:buChar char="•"/>
            </a:pPr>
            <a:r>
              <a:rPr lang="en-US" dirty="0">
                <a:solidFill>
                  <a:srgbClr val="004BD3"/>
                </a:solidFill>
              </a:rPr>
              <a:t>The principal legal difference between public (plc) and private companies (Ltd or Limited) is that public companies may offer their shares to the public at large. </a:t>
            </a:r>
          </a:p>
          <a:p>
            <a:pPr marL="285750" indent="-285750">
              <a:buClr>
                <a:srgbClr val="004BD3"/>
              </a:buClr>
              <a:buFont typeface="Arial" panose="020B0604020202020204" pitchFamily="34" charset="0"/>
              <a:buChar char="•"/>
            </a:pPr>
            <a:r>
              <a:rPr lang="en-GB" dirty="0">
                <a:solidFill>
                  <a:srgbClr val="004BD3"/>
                </a:solidFill>
              </a:rPr>
              <a:t>Certain legal provisions or governance principles only apply to quoted, listed, or traded companies: </a:t>
            </a:r>
          </a:p>
          <a:p>
            <a:pPr lvl="1">
              <a:buClr>
                <a:srgbClr val="004BD3"/>
              </a:buClr>
            </a:pPr>
            <a:r>
              <a:rPr lang="en-GB" dirty="0">
                <a:solidFill>
                  <a:srgbClr val="FF9057"/>
                </a:solidFill>
              </a:rPr>
              <a:t>A listed company is a company that has a class of its securities listed on the UK’s </a:t>
            </a:r>
            <a:r>
              <a:rPr lang="en-GB" b="1" dirty="0">
                <a:solidFill>
                  <a:srgbClr val="FF9057"/>
                </a:solidFill>
              </a:rPr>
              <a:t>Official List </a:t>
            </a:r>
            <a:r>
              <a:rPr lang="en-GB" dirty="0">
                <a:solidFill>
                  <a:srgbClr val="FF9057"/>
                </a:solidFill>
              </a:rPr>
              <a:t>(FCA Handbook)</a:t>
            </a:r>
          </a:p>
          <a:p>
            <a:pPr lvl="1">
              <a:buClr>
                <a:srgbClr val="004BD3"/>
              </a:buClr>
            </a:pPr>
            <a:r>
              <a:rPr lang="en-GB" dirty="0">
                <a:solidFill>
                  <a:srgbClr val="FF9057"/>
                </a:solidFill>
              </a:rPr>
              <a:t>A quoted company is a company whose share capital has been included on the Official List; or is officially listed in an EEA state; or is admitted to dealing on the New York Stock Exchange or NASDAQ (s 385 CA 2006) </a:t>
            </a:r>
            <a:endParaRPr lang="en-US" dirty="0">
              <a:solidFill>
                <a:srgbClr val="FF9057"/>
              </a:solidFill>
            </a:endParaRPr>
          </a:p>
        </p:txBody>
      </p:sp>
    </p:spTree>
    <p:extLst>
      <p:ext uri="{BB962C8B-B14F-4D97-AF65-F5344CB8AC3E}">
        <p14:creationId xmlns:p14="http://schemas.microsoft.com/office/powerpoint/2010/main" val="556969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F57A-828B-EEA8-CEC8-577C13AA5AFD}"/>
              </a:ext>
            </a:extLst>
          </p:cNvPr>
          <p:cNvSpPr>
            <a:spLocks noGrp="1"/>
          </p:cNvSpPr>
          <p:nvPr>
            <p:ph type="title"/>
          </p:nvPr>
        </p:nvSpPr>
        <p:spPr/>
        <p:txBody>
          <a:bodyPr/>
          <a:lstStyle/>
          <a:p>
            <a:pPr algn="l"/>
            <a:r>
              <a:rPr lang="en-US" dirty="0"/>
              <a:t>Examination Question</a:t>
            </a:r>
          </a:p>
        </p:txBody>
      </p:sp>
      <p:sp>
        <p:nvSpPr>
          <p:cNvPr id="3" name="Content Placeholder 2">
            <a:extLst>
              <a:ext uri="{FF2B5EF4-FFF2-40B4-BE49-F238E27FC236}">
                <a16:creationId xmlns:a16="http://schemas.microsoft.com/office/drawing/2014/main" id="{30713009-1B9E-1C39-233A-1231CECF9063}"/>
              </a:ext>
            </a:extLst>
          </p:cNvPr>
          <p:cNvSpPr>
            <a:spLocks noGrp="1"/>
          </p:cNvSpPr>
          <p:nvPr>
            <p:ph idx="1"/>
          </p:nvPr>
        </p:nvSpPr>
        <p:spPr>
          <a:xfrm>
            <a:off x="1228213" y="1615200"/>
            <a:ext cx="9346381" cy="4751387"/>
          </a:xfrm>
        </p:spPr>
        <p:txBody>
          <a:bodyPr>
            <a:normAutofit lnSpcReduction="10000"/>
          </a:bodyPr>
          <a:lstStyle/>
          <a:p>
            <a:r>
              <a:rPr lang="en-GB" sz="2400" dirty="0">
                <a:solidFill>
                  <a:srgbClr val="004BD3"/>
                </a:solidFill>
              </a:rPr>
              <a:t>Explain the difference between a ‘quoted company’ and a ‘listed company’. (5 marks)</a:t>
            </a:r>
          </a:p>
          <a:p>
            <a:pPr algn="r"/>
            <a:r>
              <a:rPr lang="en-GB" sz="2400" dirty="0">
                <a:solidFill>
                  <a:srgbClr val="004BD3"/>
                </a:solidFill>
              </a:rPr>
              <a:t>Q2 Jun23</a:t>
            </a:r>
          </a:p>
          <a:p>
            <a:endParaRPr lang="en-GB" sz="2400" dirty="0">
              <a:solidFill>
                <a:srgbClr val="004BD3"/>
              </a:solidFill>
            </a:endParaRPr>
          </a:p>
          <a:p>
            <a:r>
              <a:rPr lang="en-GB" dirty="0">
                <a:solidFill>
                  <a:srgbClr val="004BD3"/>
                </a:solidFill>
              </a:rPr>
              <a:t>The FCA Handbook  defines a listed company as a company with a class of its securities listed on the UK official list. </a:t>
            </a:r>
          </a:p>
          <a:p>
            <a:r>
              <a:rPr lang="en-GB" dirty="0">
                <a:solidFill>
                  <a:srgbClr val="004BD3"/>
                </a:solidFill>
              </a:rPr>
              <a:t>Section 385 of the CA 2006  states that a quoted company is a company whose share capital: </a:t>
            </a:r>
          </a:p>
          <a:p>
            <a:r>
              <a:rPr lang="en-GB" dirty="0">
                <a:solidFill>
                  <a:srgbClr val="004BD3"/>
                </a:solidFill>
              </a:rPr>
              <a:t>• has been included on the (UK) official list  </a:t>
            </a:r>
          </a:p>
          <a:p>
            <a:r>
              <a:rPr lang="en-GB" dirty="0">
                <a:solidFill>
                  <a:srgbClr val="004BD3"/>
                </a:solidFill>
              </a:rPr>
              <a:t>• is officially listed in an EEA state ; or</a:t>
            </a:r>
          </a:p>
          <a:p>
            <a:r>
              <a:rPr lang="en-GB" dirty="0">
                <a:solidFill>
                  <a:srgbClr val="004BD3"/>
                </a:solidFill>
              </a:rPr>
              <a:t>• is admitted to dealing on the New York Stock Exchange or NASDAQ.</a:t>
            </a:r>
            <a:endParaRPr lang="en-US" dirty="0">
              <a:solidFill>
                <a:srgbClr val="004BD3"/>
              </a:solidFill>
            </a:endParaRPr>
          </a:p>
        </p:txBody>
      </p:sp>
      <p:pic>
        <p:nvPicPr>
          <p:cNvPr id="4" name="Graphic 3" descr="Tick with solid fill">
            <a:extLst>
              <a:ext uri="{FF2B5EF4-FFF2-40B4-BE49-F238E27FC236}">
                <a16:creationId xmlns:a16="http://schemas.microsoft.com/office/drawing/2014/main" id="{913CDBFC-DD34-938B-3A1F-913FC43275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1468" y="3257100"/>
            <a:ext cx="342900" cy="342900"/>
          </a:xfrm>
          <a:prstGeom prst="rect">
            <a:avLst/>
          </a:prstGeom>
        </p:spPr>
      </p:pic>
      <p:pic>
        <p:nvPicPr>
          <p:cNvPr id="5" name="Graphic 4" descr="Tick with solid fill">
            <a:extLst>
              <a:ext uri="{FF2B5EF4-FFF2-40B4-BE49-F238E27FC236}">
                <a16:creationId xmlns:a16="http://schemas.microsoft.com/office/drawing/2014/main" id="{70B5D070-DEB8-C1D4-61CF-56684C7E7F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17553" y="3790111"/>
            <a:ext cx="342900" cy="342900"/>
          </a:xfrm>
          <a:prstGeom prst="rect">
            <a:avLst/>
          </a:prstGeom>
        </p:spPr>
      </p:pic>
      <p:pic>
        <p:nvPicPr>
          <p:cNvPr id="6" name="Graphic 5" descr="Tick with solid fill">
            <a:extLst>
              <a:ext uri="{FF2B5EF4-FFF2-40B4-BE49-F238E27FC236}">
                <a16:creationId xmlns:a16="http://schemas.microsoft.com/office/drawing/2014/main" id="{C7841B0D-9EC6-8206-12C7-64292ABC75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37165" y="3996813"/>
            <a:ext cx="342900" cy="342900"/>
          </a:xfrm>
          <a:prstGeom prst="rect">
            <a:avLst/>
          </a:prstGeom>
        </p:spPr>
      </p:pic>
      <p:pic>
        <p:nvPicPr>
          <p:cNvPr id="7" name="Graphic 6" descr="Tick with solid fill">
            <a:extLst>
              <a:ext uri="{FF2B5EF4-FFF2-40B4-BE49-F238E27FC236}">
                <a16:creationId xmlns:a16="http://schemas.microsoft.com/office/drawing/2014/main" id="{0411D83A-A7DD-F81E-7D25-FD5876368C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58503" y="4899900"/>
            <a:ext cx="342900" cy="342900"/>
          </a:xfrm>
          <a:prstGeom prst="rect">
            <a:avLst/>
          </a:prstGeom>
        </p:spPr>
      </p:pic>
      <p:pic>
        <p:nvPicPr>
          <p:cNvPr id="8" name="Graphic 7" descr="Tick with solid fill">
            <a:extLst>
              <a:ext uri="{FF2B5EF4-FFF2-40B4-BE49-F238E27FC236}">
                <a16:creationId xmlns:a16="http://schemas.microsoft.com/office/drawing/2014/main" id="{19ABB3C4-4F9E-29C6-A558-4B50257746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06410" y="5349752"/>
            <a:ext cx="342900" cy="342900"/>
          </a:xfrm>
          <a:prstGeom prst="rect">
            <a:avLst/>
          </a:prstGeom>
        </p:spPr>
      </p:pic>
      <p:pic>
        <p:nvPicPr>
          <p:cNvPr id="9" name="Graphic 8" descr="Tick with solid fill">
            <a:extLst>
              <a:ext uri="{FF2B5EF4-FFF2-40B4-BE49-F238E27FC236}">
                <a16:creationId xmlns:a16="http://schemas.microsoft.com/office/drawing/2014/main" id="{99C70879-DD90-04AD-BB82-3A3972E779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0887" y="5692652"/>
            <a:ext cx="342900" cy="342900"/>
          </a:xfrm>
          <a:prstGeom prst="rect">
            <a:avLst/>
          </a:prstGeom>
        </p:spPr>
      </p:pic>
    </p:spTree>
    <p:extLst>
      <p:ext uri="{BB962C8B-B14F-4D97-AF65-F5344CB8AC3E}">
        <p14:creationId xmlns:p14="http://schemas.microsoft.com/office/powerpoint/2010/main" val="1614835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485D-8BB4-0ED4-8942-2098A89B7CF2}"/>
              </a:ext>
            </a:extLst>
          </p:cNvPr>
          <p:cNvSpPr>
            <a:spLocks noGrp="1"/>
          </p:cNvSpPr>
          <p:nvPr>
            <p:ph type="title"/>
          </p:nvPr>
        </p:nvSpPr>
        <p:spPr/>
        <p:txBody>
          <a:bodyPr/>
          <a:lstStyle/>
          <a:p>
            <a:pPr algn="l"/>
            <a:r>
              <a:rPr lang="en-US" sz="3200" b="1" dirty="0"/>
              <a:t>Examination Question</a:t>
            </a:r>
          </a:p>
        </p:txBody>
      </p:sp>
      <p:sp>
        <p:nvSpPr>
          <p:cNvPr id="3" name="Content Placeholder 2">
            <a:extLst>
              <a:ext uri="{FF2B5EF4-FFF2-40B4-BE49-F238E27FC236}">
                <a16:creationId xmlns:a16="http://schemas.microsoft.com/office/drawing/2014/main" id="{2065B242-C8C2-0851-214B-5322E758DF29}"/>
              </a:ext>
            </a:extLst>
          </p:cNvPr>
          <p:cNvSpPr>
            <a:spLocks noGrp="1"/>
          </p:cNvSpPr>
          <p:nvPr>
            <p:ph idx="1"/>
          </p:nvPr>
        </p:nvSpPr>
        <p:spPr>
          <a:xfrm>
            <a:off x="431799" y="1648031"/>
            <a:ext cx="11328399" cy="5006662"/>
          </a:xfrm>
        </p:spPr>
        <p:txBody>
          <a:bodyPr>
            <a:normAutofit/>
          </a:bodyPr>
          <a:lstStyle/>
          <a:p>
            <a:r>
              <a:rPr lang="en-GB" sz="2000" dirty="0">
                <a:solidFill>
                  <a:srgbClr val="004BD3"/>
                </a:solidFill>
              </a:rPr>
              <a:t>Lily and James have been running a successful antiques business in partnership for the past three years. They are seeking to expand their business, and they need your advice on the most appropriate business structure. They have a large stock of furniture, paintings and other antiques, some quite valuable. They also have two vans and various tools and items of equipment. They have recently moved into larger premises, taking a lease on a large shop in London. They would also like to acquire a workshop to allow them to undertake more furniture restoration projects, but they have a few unpaid debts which they would like to pay off first. Lily and James have two possible means to raise funds for the planned expansion. One is to take a loan from their bank. The other is to borrow money from James’ parents. James’ parents have indicated that they are willing to invest capital into the business but they would need an income from their investment. They do not want to participate in the day to day running of the company, but they do expect to be consulted on major decisions. Lily and James want to retain overall control of the business themselves. </a:t>
            </a:r>
          </a:p>
          <a:p>
            <a:pPr algn="r"/>
            <a:r>
              <a:rPr lang="en-GB" sz="2000" dirty="0">
                <a:solidFill>
                  <a:srgbClr val="004BD3"/>
                </a:solidFill>
              </a:rPr>
              <a:t>Q7, Nov 20</a:t>
            </a:r>
            <a:endParaRPr lang="en-US" sz="2000" dirty="0">
              <a:solidFill>
                <a:srgbClr val="004BD3"/>
              </a:solidFill>
            </a:endParaRPr>
          </a:p>
        </p:txBody>
      </p:sp>
    </p:spTree>
    <p:extLst>
      <p:ext uri="{BB962C8B-B14F-4D97-AF65-F5344CB8AC3E}">
        <p14:creationId xmlns:p14="http://schemas.microsoft.com/office/powerpoint/2010/main" val="4200380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F872-8F4D-7875-0CF5-48B437E43846}"/>
              </a:ext>
            </a:extLst>
          </p:cNvPr>
          <p:cNvSpPr>
            <a:spLocks noGrp="1"/>
          </p:cNvSpPr>
          <p:nvPr>
            <p:ph type="title"/>
          </p:nvPr>
        </p:nvSpPr>
        <p:spPr/>
        <p:txBody>
          <a:bodyPr/>
          <a:lstStyle/>
          <a:p>
            <a:r>
              <a:rPr lang="en-US" sz="3200" b="1" dirty="0"/>
              <a:t>Examination Question</a:t>
            </a:r>
            <a:endParaRPr lang="en-US" sz="3200" dirty="0"/>
          </a:p>
        </p:txBody>
      </p:sp>
      <p:sp>
        <p:nvSpPr>
          <p:cNvPr id="3" name="Content Placeholder 2">
            <a:extLst>
              <a:ext uri="{FF2B5EF4-FFF2-40B4-BE49-F238E27FC236}">
                <a16:creationId xmlns:a16="http://schemas.microsoft.com/office/drawing/2014/main" id="{1A9428B2-157E-0A22-07A9-002E0D1F7182}"/>
              </a:ext>
            </a:extLst>
          </p:cNvPr>
          <p:cNvSpPr>
            <a:spLocks noGrp="1"/>
          </p:cNvSpPr>
          <p:nvPr>
            <p:ph idx="1"/>
          </p:nvPr>
        </p:nvSpPr>
        <p:spPr/>
        <p:txBody>
          <a:bodyPr/>
          <a:lstStyle/>
          <a:p>
            <a:r>
              <a:rPr lang="en-GB" sz="2400" dirty="0">
                <a:solidFill>
                  <a:srgbClr val="004BD3"/>
                </a:solidFill>
              </a:rPr>
              <a:t>Prepare an advice note for Lily and James, advising them of their options and indicating how best to accommodate their wishes and those of James’s parents. (17 marks)</a:t>
            </a:r>
            <a:endParaRPr lang="en-US" sz="2400" dirty="0">
              <a:solidFill>
                <a:srgbClr val="004BD3"/>
              </a:solidFill>
            </a:endParaRPr>
          </a:p>
        </p:txBody>
      </p:sp>
    </p:spTree>
    <p:extLst>
      <p:ext uri="{BB962C8B-B14F-4D97-AF65-F5344CB8AC3E}">
        <p14:creationId xmlns:p14="http://schemas.microsoft.com/office/powerpoint/2010/main" val="1453127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F25FE-272E-F2A2-56DB-B500CD5E8F50}"/>
              </a:ext>
            </a:extLst>
          </p:cNvPr>
          <p:cNvSpPr>
            <a:spLocks noGrp="1"/>
          </p:cNvSpPr>
          <p:nvPr>
            <p:ph type="title"/>
          </p:nvPr>
        </p:nvSpPr>
        <p:spPr>
          <a:xfrm>
            <a:off x="447368" y="0"/>
            <a:ext cx="8570890" cy="1143000"/>
          </a:xfrm>
        </p:spPr>
        <p:txBody>
          <a:bodyPr>
            <a:normAutofit/>
          </a:bodyPr>
          <a:lstStyle/>
          <a:p>
            <a:pPr algn="l"/>
            <a:r>
              <a:rPr lang="en-US" sz="3200" b="1" dirty="0">
                <a:solidFill>
                  <a:srgbClr val="004BD3"/>
                </a:solidFill>
              </a:rPr>
              <a:t>Factors affecting the structure of a business</a:t>
            </a:r>
          </a:p>
        </p:txBody>
      </p:sp>
      <p:sp>
        <p:nvSpPr>
          <p:cNvPr id="3" name="Content Placeholder 2">
            <a:extLst>
              <a:ext uri="{FF2B5EF4-FFF2-40B4-BE49-F238E27FC236}">
                <a16:creationId xmlns:a16="http://schemas.microsoft.com/office/drawing/2014/main" id="{64341983-CFD2-60C9-6C2C-EC4BD668F49B}"/>
              </a:ext>
            </a:extLst>
          </p:cNvPr>
          <p:cNvSpPr>
            <a:spLocks noGrp="1"/>
          </p:cNvSpPr>
          <p:nvPr>
            <p:ph idx="1"/>
          </p:nvPr>
        </p:nvSpPr>
        <p:spPr>
          <a:xfrm>
            <a:off x="457201" y="1616413"/>
            <a:ext cx="3715555" cy="4525963"/>
          </a:xfrm>
        </p:spPr>
        <p:txBody>
          <a:bodyPr>
            <a:normAutofit/>
          </a:bodyPr>
          <a:lstStyle/>
          <a:p>
            <a:pPr marL="514350" indent="-514350">
              <a:buFont typeface="+mj-lt"/>
              <a:buAutoNum type="arabicPeriod"/>
            </a:pPr>
            <a:r>
              <a:rPr lang="en-US" sz="2800" dirty="0">
                <a:solidFill>
                  <a:srgbClr val="004BD3"/>
                </a:solidFill>
              </a:rPr>
              <a:t>Ownership</a:t>
            </a:r>
          </a:p>
          <a:p>
            <a:pPr marL="514350" indent="-514350">
              <a:buFont typeface="+mj-lt"/>
              <a:buAutoNum type="arabicPeriod"/>
            </a:pPr>
            <a:r>
              <a:rPr lang="en-US" sz="2800" dirty="0">
                <a:solidFill>
                  <a:srgbClr val="004BD3"/>
                </a:solidFill>
              </a:rPr>
              <a:t>Liability</a:t>
            </a:r>
          </a:p>
          <a:p>
            <a:pPr marL="514350" indent="-514350">
              <a:buFont typeface="+mj-lt"/>
              <a:buAutoNum type="arabicPeriod"/>
            </a:pPr>
            <a:r>
              <a:rPr lang="en-US" sz="2800" dirty="0">
                <a:solidFill>
                  <a:srgbClr val="004BD3"/>
                </a:solidFill>
              </a:rPr>
              <a:t>Regulation</a:t>
            </a:r>
          </a:p>
          <a:p>
            <a:pPr marL="514350" indent="-514350">
              <a:buFont typeface="+mj-lt"/>
              <a:buAutoNum type="arabicPeriod"/>
            </a:pPr>
            <a:r>
              <a:rPr lang="en-US" sz="2800" dirty="0">
                <a:solidFill>
                  <a:srgbClr val="004BD3"/>
                </a:solidFill>
              </a:rPr>
              <a:t>Ability to raise money</a:t>
            </a:r>
          </a:p>
          <a:p>
            <a:pPr marL="514350" indent="-514350">
              <a:buFont typeface="+mj-lt"/>
              <a:buAutoNum type="arabicPeriod"/>
            </a:pPr>
            <a:r>
              <a:rPr lang="en-US" sz="2800" dirty="0">
                <a:solidFill>
                  <a:srgbClr val="004BD3"/>
                </a:solidFill>
              </a:rPr>
              <a:t>Taxation</a:t>
            </a:r>
          </a:p>
          <a:p>
            <a:pPr marL="514350" indent="-514350">
              <a:buFont typeface="+mj-lt"/>
              <a:buAutoNum type="arabicPeriod"/>
            </a:pPr>
            <a:r>
              <a:rPr lang="en-US" sz="2800" dirty="0">
                <a:solidFill>
                  <a:srgbClr val="004BD3"/>
                </a:solidFill>
              </a:rPr>
              <a:t>Purpose</a:t>
            </a:r>
          </a:p>
        </p:txBody>
      </p:sp>
      <p:sp>
        <p:nvSpPr>
          <p:cNvPr id="6" name="TextBox 5">
            <a:extLst>
              <a:ext uri="{FF2B5EF4-FFF2-40B4-BE49-F238E27FC236}">
                <a16:creationId xmlns:a16="http://schemas.microsoft.com/office/drawing/2014/main" id="{09456A8E-2A6B-0FDE-5F61-94365782EEFF}"/>
              </a:ext>
            </a:extLst>
          </p:cNvPr>
          <p:cNvSpPr txBox="1"/>
          <p:nvPr/>
        </p:nvSpPr>
        <p:spPr>
          <a:xfrm>
            <a:off x="5501649" y="1409936"/>
            <a:ext cx="5279421" cy="2597762"/>
          </a:xfrm>
          <a:prstGeom prst="rect">
            <a:avLst/>
          </a:prstGeom>
          <a:noFill/>
        </p:spPr>
        <p:txBody>
          <a:bodyPr wrap="square">
            <a:spAutoFit/>
          </a:bodyPr>
          <a:lstStyle/>
          <a:p>
            <a:pPr marL="971550" lvl="1" indent="-514350">
              <a:lnSpc>
                <a:spcPct val="150000"/>
              </a:lnSpc>
              <a:buFont typeface="+mj-lt"/>
              <a:buAutoNum type="arabicPeriod"/>
            </a:pPr>
            <a:r>
              <a:rPr lang="en-GB" sz="2800" dirty="0">
                <a:solidFill>
                  <a:srgbClr val="004BD3"/>
                </a:solidFill>
              </a:rPr>
              <a:t>Sole proprietorship </a:t>
            </a:r>
          </a:p>
          <a:p>
            <a:pPr marL="971550" lvl="1" indent="-514350">
              <a:lnSpc>
                <a:spcPct val="150000"/>
              </a:lnSpc>
              <a:buFont typeface="+mj-lt"/>
              <a:buAutoNum type="arabicPeriod"/>
            </a:pPr>
            <a:r>
              <a:rPr lang="en-GB" sz="2800" dirty="0">
                <a:solidFill>
                  <a:srgbClr val="004BD3"/>
                </a:solidFill>
              </a:rPr>
              <a:t>Partnerships</a:t>
            </a:r>
          </a:p>
          <a:p>
            <a:pPr marL="971550" lvl="1" indent="-514350">
              <a:lnSpc>
                <a:spcPct val="150000"/>
              </a:lnSpc>
              <a:buFont typeface="+mj-lt"/>
              <a:buAutoNum type="arabicPeriod"/>
            </a:pPr>
            <a:r>
              <a:rPr lang="en-GB" sz="2800" dirty="0">
                <a:solidFill>
                  <a:srgbClr val="004BD3"/>
                </a:solidFill>
              </a:rPr>
              <a:t>The Company </a:t>
            </a:r>
          </a:p>
          <a:p>
            <a:pPr marL="971550" lvl="1" indent="-514350">
              <a:lnSpc>
                <a:spcPct val="150000"/>
              </a:lnSpc>
              <a:buFont typeface="+mj-lt"/>
              <a:buAutoNum type="arabicPeriod"/>
            </a:pPr>
            <a:r>
              <a:rPr lang="en-GB" sz="2800" dirty="0">
                <a:solidFill>
                  <a:srgbClr val="004BD3"/>
                </a:solidFill>
              </a:rPr>
              <a:t>The Mutual Organisation </a:t>
            </a:r>
          </a:p>
        </p:txBody>
      </p:sp>
      <p:sp>
        <p:nvSpPr>
          <p:cNvPr id="4" name="Right Arrow 3">
            <a:extLst>
              <a:ext uri="{FF2B5EF4-FFF2-40B4-BE49-F238E27FC236}">
                <a16:creationId xmlns:a16="http://schemas.microsoft.com/office/drawing/2014/main" id="{437E0335-5180-454E-BCD7-1C91FF2C05D4}"/>
              </a:ext>
            </a:extLst>
          </p:cNvPr>
          <p:cNvSpPr/>
          <p:nvPr/>
        </p:nvSpPr>
        <p:spPr>
          <a:xfrm>
            <a:off x="4275517" y="3145665"/>
            <a:ext cx="982014" cy="566670"/>
          </a:xfrm>
          <a:prstGeom prst="rightArrow">
            <a:avLst/>
          </a:prstGeom>
          <a:solidFill>
            <a:srgbClr val="FF9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8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6B5-1A88-8EDD-660F-EF8EBF01B03C}"/>
              </a:ext>
            </a:extLst>
          </p:cNvPr>
          <p:cNvSpPr>
            <a:spLocks noGrp="1"/>
          </p:cNvSpPr>
          <p:nvPr>
            <p:ph type="title"/>
          </p:nvPr>
        </p:nvSpPr>
        <p:spPr/>
        <p:txBody>
          <a:bodyPr/>
          <a:lstStyle/>
          <a:p>
            <a:r>
              <a:rPr lang="en-GB" sz="3200" b="1" dirty="0">
                <a:effectLst/>
                <a:latin typeface="Arial" panose="020B0604020202020204" pitchFamily="34" charset="0"/>
              </a:rPr>
              <a:t>Learning outcomes </a:t>
            </a:r>
            <a:endParaRPr lang="en-US" sz="3200" dirty="0"/>
          </a:p>
        </p:txBody>
      </p:sp>
      <p:sp>
        <p:nvSpPr>
          <p:cNvPr id="3" name="Content Placeholder 2">
            <a:extLst>
              <a:ext uri="{FF2B5EF4-FFF2-40B4-BE49-F238E27FC236}">
                <a16:creationId xmlns:a16="http://schemas.microsoft.com/office/drawing/2014/main" id="{7997F6D0-3F98-E98C-C6CA-4E7C54603795}"/>
              </a:ext>
            </a:extLst>
          </p:cNvPr>
          <p:cNvSpPr>
            <a:spLocks noGrp="1"/>
          </p:cNvSpPr>
          <p:nvPr>
            <p:ph idx="1"/>
          </p:nvPr>
        </p:nvSpPr>
        <p:spPr/>
        <p:txBody>
          <a:bodyPr/>
          <a:lstStyle/>
          <a:p>
            <a:r>
              <a:rPr lang="en-GB" sz="2000" dirty="0">
                <a:solidFill>
                  <a:srgbClr val="004BD3"/>
                </a:solidFill>
                <a:effectLst/>
              </a:rPr>
              <a:t>After successful completion of this module you should: </a:t>
            </a:r>
            <a:endParaRPr lang="en-GB" sz="2000" dirty="0">
              <a:solidFill>
                <a:srgbClr val="004BD3"/>
              </a:solidFill>
            </a:endParaRPr>
          </a:p>
          <a:p>
            <a:r>
              <a:rPr lang="en-GB" sz="2000" dirty="0">
                <a:solidFill>
                  <a:srgbClr val="004BD3"/>
                </a:solidFill>
                <a:effectLst/>
              </a:rPr>
              <a:t>1  </a:t>
            </a:r>
            <a:r>
              <a:rPr lang="en-GB" sz="2000" dirty="0">
                <a:solidFill>
                  <a:srgbClr val="FF9057"/>
                </a:solidFill>
                <a:effectLst/>
              </a:rPr>
              <a:t>Understand</a:t>
            </a:r>
            <a:r>
              <a:rPr lang="en-GB" sz="2000" dirty="0">
                <a:solidFill>
                  <a:srgbClr val="004BD3"/>
                </a:solidFill>
                <a:effectLst/>
              </a:rPr>
              <a:t> the legal framework within which commercial organisations operate, their business structures and corporate personality. </a:t>
            </a:r>
          </a:p>
          <a:p>
            <a:r>
              <a:rPr lang="en-GB" sz="2000" dirty="0">
                <a:solidFill>
                  <a:srgbClr val="004BD3"/>
                </a:solidFill>
                <a:effectLst/>
              </a:rPr>
              <a:t>2  Be able to </a:t>
            </a:r>
            <a:r>
              <a:rPr lang="en-GB" sz="2000" dirty="0">
                <a:solidFill>
                  <a:srgbClr val="FF9057"/>
                </a:solidFill>
                <a:effectLst/>
              </a:rPr>
              <a:t>understand</a:t>
            </a:r>
            <a:r>
              <a:rPr lang="en-GB" sz="2000" dirty="0">
                <a:solidFill>
                  <a:srgbClr val="004BD3"/>
                </a:solidFill>
                <a:effectLst/>
              </a:rPr>
              <a:t> the roles and statutory duties of directors, as well as the composition and structure of the board. </a:t>
            </a:r>
          </a:p>
          <a:p>
            <a:r>
              <a:rPr lang="en-GB" sz="2000" dirty="0">
                <a:solidFill>
                  <a:srgbClr val="004BD3"/>
                </a:solidFill>
                <a:effectLst/>
              </a:rPr>
              <a:t>3  </a:t>
            </a:r>
            <a:r>
              <a:rPr lang="en-GB" sz="2000" dirty="0">
                <a:solidFill>
                  <a:srgbClr val="FF9057"/>
                </a:solidFill>
                <a:effectLst/>
              </a:rPr>
              <a:t>Understand</a:t>
            </a:r>
            <a:r>
              <a:rPr lang="en-GB" sz="2000" dirty="0">
                <a:solidFill>
                  <a:srgbClr val="004BD3"/>
                </a:solidFill>
                <a:effectLst/>
              </a:rPr>
              <a:t> the internal rules and the external regulatory environment which companies are subject to regarding membership. </a:t>
            </a:r>
          </a:p>
          <a:p>
            <a:r>
              <a:rPr lang="en-GB" sz="2000" dirty="0">
                <a:solidFill>
                  <a:srgbClr val="004BD3"/>
                </a:solidFill>
                <a:effectLst/>
              </a:rPr>
              <a:t>4  Be able to </a:t>
            </a:r>
            <a:r>
              <a:rPr lang="en-GB" sz="2000" dirty="0">
                <a:solidFill>
                  <a:srgbClr val="FF9057"/>
                </a:solidFill>
                <a:effectLst/>
              </a:rPr>
              <a:t>apply</a:t>
            </a:r>
            <a:r>
              <a:rPr lang="en-GB" sz="2000" dirty="0">
                <a:solidFill>
                  <a:srgbClr val="004BD3"/>
                </a:solidFill>
                <a:effectLst/>
              </a:rPr>
              <a:t> relevant legislation, case law and best practice recommendations to legal and governance issues arising in complex scenarios, relating to shares, capital maintenance and loans. </a:t>
            </a:r>
          </a:p>
          <a:p>
            <a:r>
              <a:rPr lang="en-GB" sz="2000" dirty="0">
                <a:solidFill>
                  <a:srgbClr val="004BD3"/>
                </a:solidFill>
                <a:effectLst/>
              </a:rPr>
              <a:t>5  Be able to </a:t>
            </a:r>
            <a:r>
              <a:rPr lang="en-GB" sz="2000" dirty="0">
                <a:solidFill>
                  <a:srgbClr val="FF9057"/>
                </a:solidFill>
                <a:effectLst/>
              </a:rPr>
              <a:t>exercise appropriate judgement when presenting advice </a:t>
            </a:r>
            <a:r>
              <a:rPr lang="en-GB" sz="2000" dirty="0">
                <a:solidFill>
                  <a:srgbClr val="004BD3"/>
                </a:solidFill>
                <a:effectLst/>
              </a:rPr>
              <a:t>on structural and legal issues in a relevant form (corporate restructuring) </a:t>
            </a:r>
          </a:p>
          <a:p>
            <a:endParaRPr lang="en-US" dirty="0"/>
          </a:p>
        </p:txBody>
      </p:sp>
    </p:spTree>
    <p:extLst>
      <p:ext uri="{BB962C8B-B14F-4D97-AF65-F5344CB8AC3E}">
        <p14:creationId xmlns:p14="http://schemas.microsoft.com/office/powerpoint/2010/main" val="192653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AF2E1-9A7B-5109-58CA-8861DFE9207A}"/>
              </a:ext>
            </a:extLst>
          </p:cNvPr>
          <p:cNvSpPr>
            <a:spLocks noGrp="1"/>
          </p:cNvSpPr>
          <p:nvPr>
            <p:ph idx="1"/>
          </p:nvPr>
        </p:nvSpPr>
        <p:spPr>
          <a:xfrm>
            <a:off x="431800" y="1452967"/>
            <a:ext cx="11328400" cy="4751387"/>
          </a:xfrm>
        </p:spPr>
        <p:txBody>
          <a:bodyPr>
            <a:noAutofit/>
          </a:bodyPr>
          <a:lstStyle/>
          <a:p>
            <a:r>
              <a:rPr lang="en-GB" sz="1600" b="1" dirty="0">
                <a:solidFill>
                  <a:srgbClr val="004BD3"/>
                </a:solidFill>
              </a:rPr>
              <a:t>Trading in partnership </a:t>
            </a:r>
          </a:p>
          <a:p>
            <a:r>
              <a:rPr lang="en-GB" sz="1600" dirty="0">
                <a:solidFill>
                  <a:srgbClr val="004BD3"/>
                </a:solidFill>
              </a:rPr>
              <a:t>It appears that Lily and James are currently trading in partnership. The advantages include: </a:t>
            </a:r>
          </a:p>
          <a:p>
            <a:r>
              <a:rPr lang="en-GB" sz="1600" dirty="0">
                <a:solidFill>
                  <a:srgbClr val="004BD3"/>
                </a:solidFill>
              </a:rPr>
              <a:t>• Easy to set up and run – little formality </a:t>
            </a:r>
          </a:p>
          <a:p>
            <a:r>
              <a:rPr lang="en-GB" sz="1600" dirty="0">
                <a:solidFill>
                  <a:srgbClr val="004BD3"/>
                </a:solidFill>
              </a:rPr>
              <a:t>• Can keep all affairs private </a:t>
            </a:r>
          </a:p>
          <a:p>
            <a:r>
              <a:rPr lang="en-GB" sz="1600" dirty="0">
                <a:solidFill>
                  <a:srgbClr val="004BD3"/>
                </a:solidFill>
              </a:rPr>
              <a:t>• A flexible business structure </a:t>
            </a:r>
          </a:p>
          <a:p>
            <a:r>
              <a:rPr lang="en-GB" sz="1600" dirty="0">
                <a:solidFill>
                  <a:srgbClr val="004BD3"/>
                </a:solidFill>
              </a:rPr>
              <a:t>• Shared responsibility and decision making </a:t>
            </a:r>
          </a:p>
          <a:p>
            <a:r>
              <a:rPr lang="en-GB" sz="1600" dirty="0">
                <a:solidFill>
                  <a:srgbClr val="004BD3"/>
                </a:solidFill>
              </a:rPr>
              <a:t>Disadvantages include: </a:t>
            </a:r>
          </a:p>
          <a:p>
            <a:r>
              <a:rPr lang="en-GB" sz="1600" dirty="0">
                <a:solidFill>
                  <a:srgbClr val="004BD3"/>
                </a:solidFill>
              </a:rPr>
              <a:t>• Possible difficulties raising substantial finance</a:t>
            </a:r>
          </a:p>
          <a:p>
            <a:r>
              <a:rPr lang="en-GB" sz="1600" dirty="0">
                <a:solidFill>
                  <a:srgbClr val="004BD3"/>
                </a:solidFill>
              </a:rPr>
              <a:t>• No formal process for resolving disagreements </a:t>
            </a:r>
          </a:p>
          <a:p>
            <a:r>
              <a:rPr lang="en-GB" sz="1600" dirty="0">
                <a:solidFill>
                  <a:srgbClr val="004BD3"/>
                </a:solidFill>
              </a:rPr>
              <a:t>• The default position is that the partnership ends when partners leave </a:t>
            </a:r>
          </a:p>
          <a:p>
            <a:r>
              <a:rPr lang="en-GB" sz="1600" dirty="0">
                <a:solidFill>
                  <a:srgbClr val="004BD3"/>
                </a:solidFill>
              </a:rPr>
              <a:t>• Joint and several unlimited liability. This means that Lily and James are liable personally for  the lease they have recently entered into, as well as the unpaid debts the partnership has.</a:t>
            </a:r>
            <a:endParaRPr lang="en-US" dirty="0">
              <a:solidFill>
                <a:srgbClr val="004BD3"/>
              </a:solidFill>
            </a:endParaRPr>
          </a:p>
          <a:p>
            <a:endParaRPr lang="en-GB" dirty="0">
              <a:solidFill>
                <a:srgbClr val="004BD3"/>
              </a:solidFill>
            </a:endParaRPr>
          </a:p>
          <a:p>
            <a:endParaRPr lang="en-US" dirty="0"/>
          </a:p>
        </p:txBody>
      </p:sp>
      <p:sp>
        <p:nvSpPr>
          <p:cNvPr id="4" name="Title 1">
            <a:extLst>
              <a:ext uri="{FF2B5EF4-FFF2-40B4-BE49-F238E27FC236}">
                <a16:creationId xmlns:a16="http://schemas.microsoft.com/office/drawing/2014/main" id="{AD2BA67B-0909-CE69-D0C3-88DB13917DD8}"/>
              </a:ext>
            </a:extLst>
          </p:cNvPr>
          <p:cNvSpPr>
            <a:spLocks noGrp="1"/>
          </p:cNvSpPr>
          <p:nvPr>
            <p:ph type="title"/>
          </p:nvPr>
        </p:nvSpPr>
        <p:spPr/>
        <p:txBody>
          <a:bodyPr/>
          <a:lstStyle/>
          <a:p>
            <a:r>
              <a:rPr lang="en-US" sz="3200" b="1" dirty="0"/>
              <a:t>Examination Question</a:t>
            </a:r>
            <a:endParaRPr lang="en-US" sz="3200" dirty="0"/>
          </a:p>
        </p:txBody>
      </p:sp>
      <p:pic>
        <p:nvPicPr>
          <p:cNvPr id="5" name="Graphic 4" descr="Tick with solid fill">
            <a:extLst>
              <a:ext uri="{FF2B5EF4-FFF2-40B4-BE49-F238E27FC236}">
                <a16:creationId xmlns:a16="http://schemas.microsoft.com/office/drawing/2014/main" id="{189238E5-30DA-6987-3D1E-3B347FD513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3085" y="2667252"/>
            <a:ext cx="342900" cy="342900"/>
          </a:xfrm>
          <a:prstGeom prst="rect">
            <a:avLst/>
          </a:prstGeom>
        </p:spPr>
      </p:pic>
      <p:pic>
        <p:nvPicPr>
          <p:cNvPr id="6" name="Graphic 5" descr="Tick with solid fill">
            <a:extLst>
              <a:ext uri="{FF2B5EF4-FFF2-40B4-BE49-F238E27FC236}">
                <a16:creationId xmlns:a16="http://schemas.microsoft.com/office/drawing/2014/main" id="{AE68FFE1-9100-4112-ACA7-9B7F64D28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09065" y="3086100"/>
            <a:ext cx="342900" cy="342900"/>
          </a:xfrm>
          <a:prstGeom prst="rect">
            <a:avLst/>
          </a:prstGeom>
        </p:spPr>
      </p:pic>
      <p:pic>
        <p:nvPicPr>
          <p:cNvPr id="7" name="Graphic 6" descr="Tick with solid fill">
            <a:extLst>
              <a:ext uri="{FF2B5EF4-FFF2-40B4-BE49-F238E27FC236}">
                <a16:creationId xmlns:a16="http://schemas.microsoft.com/office/drawing/2014/main" id="{12ECE83F-314D-DACE-0937-1616B0268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3178" y="3485760"/>
            <a:ext cx="342900" cy="342900"/>
          </a:xfrm>
          <a:prstGeom prst="rect">
            <a:avLst/>
          </a:prstGeom>
        </p:spPr>
      </p:pic>
      <p:pic>
        <p:nvPicPr>
          <p:cNvPr id="8" name="Graphic 7" descr="Tick with solid fill">
            <a:extLst>
              <a:ext uri="{FF2B5EF4-FFF2-40B4-BE49-F238E27FC236}">
                <a16:creationId xmlns:a16="http://schemas.microsoft.com/office/drawing/2014/main" id="{B3888173-5F47-24F6-B3D5-A8A1312B0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86195" y="4285833"/>
            <a:ext cx="342900" cy="342900"/>
          </a:xfrm>
          <a:prstGeom prst="rect">
            <a:avLst/>
          </a:prstGeom>
        </p:spPr>
      </p:pic>
      <p:pic>
        <p:nvPicPr>
          <p:cNvPr id="9" name="Graphic 8" descr="Tick with solid fill">
            <a:extLst>
              <a:ext uri="{FF2B5EF4-FFF2-40B4-BE49-F238E27FC236}">
                <a16:creationId xmlns:a16="http://schemas.microsoft.com/office/drawing/2014/main" id="{C886D40F-CCAD-0274-F6DF-FBF065DC15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078" y="4754934"/>
            <a:ext cx="342900" cy="342900"/>
          </a:xfrm>
          <a:prstGeom prst="rect">
            <a:avLst/>
          </a:prstGeom>
        </p:spPr>
      </p:pic>
      <p:pic>
        <p:nvPicPr>
          <p:cNvPr id="10" name="Graphic 9" descr="Tick with solid fill">
            <a:extLst>
              <a:ext uri="{FF2B5EF4-FFF2-40B4-BE49-F238E27FC236}">
                <a16:creationId xmlns:a16="http://schemas.microsoft.com/office/drawing/2014/main" id="{531BDD05-146C-33BA-D625-B8530BC9C5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28284" y="5233583"/>
            <a:ext cx="342900" cy="342900"/>
          </a:xfrm>
          <a:prstGeom prst="rect">
            <a:avLst/>
          </a:prstGeom>
        </p:spPr>
      </p:pic>
      <p:pic>
        <p:nvPicPr>
          <p:cNvPr id="12" name="Graphic 11" descr="Tick with solid fill">
            <a:extLst>
              <a:ext uri="{FF2B5EF4-FFF2-40B4-BE49-F238E27FC236}">
                <a16:creationId xmlns:a16="http://schemas.microsoft.com/office/drawing/2014/main" id="{C2A49129-0D4B-DCB1-1369-B0DABD1231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09915" y="5877684"/>
            <a:ext cx="342900" cy="342900"/>
          </a:xfrm>
          <a:prstGeom prst="rect">
            <a:avLst/>
          </a:prstGeom>
        </p:spPr>
      </p:pic>
    </p:spTree>
    <p:extLst>
      <p:ext uri="{BB962C8B-B14F-4D97-AF65-F5344CB8AC3E}">
        <p14:creationId xmlns:p14="http://schemas.microsoft.com/office/powerpoint/2010/main" val="3718243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BAF2E1-9A7B-5109-58CA-8861DFE9207A}"/>
              </a:ext>
            </a:extLst>
          </p:cNvPr>
          <p:cNvSpPr>
            <a:spLocks noGrp="1"/>
          </p:cNvSpPr>
          <p:nvPr>
            <p:ph idx="1"/>
          </p:nvPr>
        </p:nvSpPr>
        <p:spPr/>
        <p:txBody>
          <a:bodyPr>
            <a:noAutofit/>
          </a:bodyPr>
          <a:lstStyle/>
          <a:p>
            <a:r>
              <a:rPr lang="en-GB" dirty="0">
                <a:solidFill>
                  <a:srgbClr val="004BD3"/>
                </a:solidFill>
              </a:rPr>
              <a:t>The Partnership Act 1890 sets out detailed rules regarding the relationship of the partners. There is no indication that there is a written partnership agreement but if there is not, PA 1890 ss 24 and 25 imply ten terms into any agreement unless the contrary is expressly agreed, including: </a:t>
            </a:r>
          </a:p>
          <a:p>
            <a:r>
              <a:rPr lang="en-GB" dirty="0">
                <a:solidFill>
                  <a:srgbClr val="004BD3"/>
                </a:solidFill>
              </a:rPr>
              <a:t>• All partners share equally in profits and are jointly and severally liable for losses </a:t>
            </a:r>
          </a:p>
          <a:p>
            <a:r>
              <a:rPr lang="en-GB" dirty="0">
                <a:solidFill>
                  <a:srgbClr val="004BD3"/>
                </a:solidFill>
              </a:rPr>
              <a:t>• Every partner is entitled to take part in the management of the company </a:t>
            </a:r>
          </a:p>
          <a:p>
            <a:r>
              <a:rPr lang="en-GB" dirty="0">
                <a:solidFill>
                  <a:srgbClr val="004BD3"/>
                </a:solidFill>
              </a:rPr>
              <a:t>• All partners must agree before a new partner is admitted </a:t>
            </a:r>
          </a:p>
          <a:p>
            <a:r>
              <a:rPr lang="en-GB" dirty="0">
                <a:solidFill>
                  <a:srgbClr val="004BD3"/>
                </a:solidFill>
              </a:rPr>
              <a:t>• All must agree before a partner is expelled </a:t>
            </a:r>
          </a:p>
          <a:p>
            <a:endParaRPr lang="en-GB" dirty="0"/>
          </a:p>
        </p:txBody>
      </p:sp>
      <p:sp>
        <p:nvSpPr>
          <p:cNvPr id="4" name="Title 1">
            <a:extLst>
              <a:ext uri="{FF2B5EF4-FFF2-40B4-BE49-F238E27FC236}">
                <a16:creationId xmlns:a16="http://schemas.microsoft.com/office/drawing/2014/main" id="{AD2BA67B-0909-CE69-D0C3-88DB13917DD8}"/>
              </a:ext>
            </a:extLst>
          </p:cNvPr>
          <p:cNvSpPr>
            <a:spLocks noGrp="1"/>
          </p:cNvSpPr>
          <p:nvPr>
            <p:ph type="title"/>
          </p:nvPr>
        </p:nvSpPr>
        <p:spPr/>
        <p:txBody>
          <a:bodyPr/>
          <a:lstStyle/>
          <a:p>
            <a:r>
              <a:rPr lang="en-US" sz="3200" b="1" dirty="0"/>
              <a:t>Examination Question</a:t>
            </a:r>
            <a:endParaRPr lang="en-US" sz="3200" dirty="0"/>
          </a:p>
        </p:txBody>
      </p:sp>
      <p:pic>
        <p:nvPicPr>
          <p:cNvPr id="2" name="Graphic 1" descr="Tick with solid fill">
            <a:extLst>
              <a:ext uri="{FF2B5EF4-FFF2-40B4-BE49-F238E27FC236}">
                <a16:creationId xmlns:a16="http://schemas.microsoft.com/office/drawing/2014/main" id="{FACEDF8F-263A-2E0B-366B-3C144AECC2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9111" y="2210052"/>
            <a:ext cx="342900" cy="342900"/>
          </a:xfrm>
          <a:prstGeom prst="rect">
            <a:avLst/>
          </a:prstGeom>
        </p:spPr>
      </p:pic>
      <p:pic>
        <p:nvPicPr>
          <p:cNvPr id="5" name="Graphic 4" descr="Tick with solid fill">
            <a:extLst>
              <a:ext uri="{FF2B5EF4-FFF2-40B4-BE49-F238E27FC236}">
                <a16:creationId xmlns:a16="http://schemas.microsoft.com/office/drawing/2014/main" id="{39FF3D79-4880-2F5F-2498-4E877D6D3C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7897" y="3429000"/>
            <a:ext cx="342900" cy="342900"/>
          </a:xfrm>
          <a:prstGeom prst="rect">
            <a:avLst/>
          </a:prstGeom>
        </p:spPr>
      </p:pic>
      <p:pic>
        <p:nvPicPr>
          <p:cNvPr id="6" name="Graphic 5" descr="Tick with solid fill">
            <a:extLst>
              <a:ext uri="{FF2B5EF4-FFF2-40B4-BE49-F238E27FC236}">
                <a16:creationId xmlns:a16="http://schemas.microsoft.com/office/drawing/2014/main" id="{D6A14A67-843F-B0F7-1C5C-5F26C7E7A1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5758" y="3086100"/>
            <a:ext cx="342900" cy="342900"/>
          </a:xfrm>
          <a:prstGeom prst="rect">
            <a:avLst/>
          </a:prstGeom>
        </p:spPr>
      </p:pic>
      <p:pic>
        <p:nvPicPr>
          <p:cNvPr id="7" name="Graphic 6" descr="Tick with solid fill">
            <a:extLst>
              <a:ext uri="{FF2B5EF4-FFF2-40B4-BE49-F238E27FC236}">
                <a16:creationId xmlns:a16="http://schemas.microsoft.com/office/drawing/2014/main" id="{38AA3DD1-4F6C-607D-619A-F8C45825E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94736" y="2682001"/>
            <a:ext cx="342900" cy="342900"/>
          </a:xfrm>
          <a:prstGeom prst="rect">
            <a:avLst/>
          </a:prstGeom>
        </p:spPr>
      </p:pic>
      <p:pic>
        <p:nvPicPr>
          <p:cNvPr id="8" name="Graphic 7" descr="Tick with solid fill">
            <a:extLst>
              <a:ext uri="{FF2B5EF4-FFF2-40B4-BE49-F238E27FC236}">
                <a16:creationId xmlns:a16="http://schemas.microsoft.com/office/drawing/2014/main" id="{35E53149-F9F5-0FF0-7A9A-268A9AB68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9652" y="3975557"/>
            <a:ext cx="342900" cy="342900"/>
          </a:xfrm>
          <a:prstGeom prst="rect">
            <a:avLst/>
          </a:prstGeom>
        </p:spPr>
      </p:pic>
    </p:spTree>
    <p:extLst>
      <p:ext uri="{BB962C8B-B14F-4D97-AF65-F5344CB8AC3E}">
        <p14:creationId xmlns:p14="http://schemas.microsoft.com/office/powerpoint/2010/main" val="4136497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A06E9-7125-E73F-CE4C-7C381E3F6777}"/>
              </a:ext>
            </a:extLst>
          </p:cNvPr>
          <p:cNvSpPr>
            <a:spLocks noGrp="1"/>
          </p:cNvSpPr>
          <p:nvPr>
            <p:ph idx="1"/>
          </p:nvPr>
        </p:nvSpPr>
        <p:spPr>
          <a:xfrm>
            <a:off x="431800" y="1629948"/>
            <a:ext cx="11328400" cy="4894670"/>
          </a:xfrm>
        </p:spPr>
        <p:txBody>
          <a:bodyPr>
            <a:normAutofit/>
          </a:bodyPr>
          <a:lstStyle/>
          <a:p>
            <a:r>
              <a:rPr lang="en-GB" dirty="0">
                <a:solidFill>
                  <a:srgbClr val="004BD3"/>
                </a:solidFill>
              </a:rPr>
              <a:t>Given their desire to expand, Lily and James should be advised to consider incorporating their business. This may be in the form of a limited liability partnership or a company. </a:t>
            </a:r>
          </a:p>
          <a:p>
            <a:r>
              <a:rPr lang="en-GB" dirty="0">
                <a:solidFill>
                  <a:srgbClr val="004BD3"/>
                </a:solidFill>
              </a:rPr>
              <a:t>LLPs have no share capital or articles, so do not address the issues identified above regarding admitting new partners or resolving disagreements. The LLP was conceived as a vehicle for professional service providers rather than small businesses so is unlikely to be suitable for Lily and James’ needs. </a:t>
            </a:r>
          </a:p>
          <a:p>
            <a:r>
              <a:rPr lang="en-GB" dirty="0">
                <a:solidFill>
                  <a:srgbClr val="004BD3"/>
                </a:solidFill>
              </a:rPr>
              <a:t>Lily and James may decide to incorporate their business. Answers should consider what kind of company may be most appropriate. They have the option of incorporating as a public or private company In order to set up a public limited company. A public company is suited to company’s seeking to raise investment from the public with a minimum of £50,000 share capital. At this stage, Lily and James are not looking to raise money from the public but rather from James parents., therefore a private limited company is likely to be the most appropriate vehicle for the expanding business. </a:t>
            </a:r>
          </a:p>
        </p:txBody>
      </p:sp>
      <p:sp>
        <p:nvSpPr>
          <p:cNvPr id="4" name="Title 1">
            <a:extLst>
              <a:ext uri="{FF2B5EF4-FFF2-40B4-BE49-F238E27FC236}">
                <a16:creationId xmlns:a16="http://schemas.microsoft.com/office/drawing/2014/main" id="{2D2FEFFC-4CDB-F28D-76F7-BCE4A16C8A6D}"/>
              </a:ext>
            </a:extLst>
          </p:cNvPr>
          <p:cNvSpPr>
            <a:spLocks noGrp="1"/>
          </p:cNvSpPr>
          <p:nvPr>
            <p:ph type="title"/>
          </p:nvPr>
        </p:nvSpPr>
        <p:spPr/>
        <p:txBody>
          <a:bodyPr/>
          <a:lstStyle/>
          <a:p>
            <a:r>
              <a:rPr lang="en-US" sz="3200" b="1" dirty="0"/>
              <a:t>Examination Question</a:t>
            </a:r>
            <a:endParaRPr lang="en-US" sz="3200" dirty="0"/>
          </a:p>
        </p:txBody>
      </p:sp>
      <p:pic>
        <p:nvPicPr>
          <p:cNvPr id="5" name="Graphic 4" descr="Tick with solid fill">
            <a:extLst>
              <a:ext uri="{FF2B5EF4-FFF2-40B4-BE49-F238E27FC236}">
                <a16:creationId xmlns:a16="http://schemas.microsoft.com/office/drawing/2014/main" id="{588E719A-93F2-6718-84FF-FE6A7F03CF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9175" y="1896035"/>
            <a:ext cx="342900" cy="342900"/>
          </a:xfrm>
          <a:prstGeom prst="rect">
            <a:avLst/>
          </a:prstGeom>
        </p:spPr>
      </p:pic>
      <p:pic>
        <p:nvPicPr>
          <p:cNvPr id="6" name="Graphic 5" descr="Tick with solid fill">
            <a:extLst>
              <a:ext uri="{FF2B5EF4-FFF2-40B4-BE49-F238E27FC236}">
                <a16:creationId xmlns:a16="http://schemas.microsoft.com/office/drawing/2014/main" id="{51E1576C-AF8C-ADC5-6015-454D87541C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2891" y="2918589"/>
            <a:ext cx="342900" cy="342900"/>
          </a:xfrm>
          <a:prstGeom prst="rect">
            <a:avLst/>
          </a:prstGeom>
        </p:spPr>
      </p:pic>
      <p:pic>
        <p:nvPicPr>
          <p:cNvPr id="7" name="Graphic 6" descr="Tick with solid fill">
            <a:extLst>
              <a:ext uri="{FF2B5EF4-FFF2-40B4-BE49-F238E27FC236}">
                <a16:creationId xmlns:a16="http://schemas.microsoft.com/office/drawing/2014/main" id="{B7320C8B-59F0-7DEE-5095-186940DB72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3485" y="3905833"/>
            <a:ext cx="342900" cy="342900"/>
          </a:xfrm>
          <a:prstGeom prst="rect">
            <a:avLst/>
          </a:prstGeom>
        </p:spPr>
      </p:pic>
      <p:pic>
        <p:nvPicPr>
          <p:cNvPr id="8" name="Graphic 7" descr="Tick with solid fill">
            <a:extLst>
              <a:ext uri="{FF2B5EF4-FFF2-40B4-BE49-F238E27FC236}">
                <a16:creationId xmlns:a16="http://schemas.microsoft.com/office/drawing/2014/main" id="{C7DCD144-A0E2-3683-BF0E-CB3F32B7FD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48994" y="4885152"/>
            <a:ext cx="342900" cy="342900"/>
          </a:xfrm>
          <a:prstGeom prst="rect">
            <a:avLst/>
          </a:prstGeom>
        </p:spPr>
      </p:pic>
    </p:spTree>
    <p:extLst>
      <p:ext uri="{BB962C8B-B14F-4D97-AF65-F5344CB8AC3E}">
        <p14:creationId xmlns:p14="http://schemas.microsoft.com/office/powerpoint/2010/main" val="212804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A06E9-7125-E73F-CE4C-7C381E3F6777}"/>
              </a:ext>
            </a:extLst>
          </p:cNvPr>
          <p:cNvSpPr>
            <a:spLocks noGrp="1"/>
          </p:cNvSpPr>
          <p:nvPr>
            <p:ph idx="1"/>
          </p:nvPr>
        </p:nvSpPr>
        <p:spPr>
          <a:xfrm>
            <a:off x="431800" y="1629948"/>
            <a:ext cx="11328400" cy="4894670"/>
          </a:xfrm>
        </p:spPr>
        <p:txBody>
          <a:bodyPr>
            <a:normAutofit/>
          </a:bodyPr>
          <a:lstStyle/>
          <a:p>
            <a:r>
              <a:rPr lang="en-GB" dirty="0">
                <a:solidFill>
                  <a:srgbClr val="004BD3"/>
                </a:solidFill>
              </a:rPr>
              <a:t>Advantages of setting up a private limited company include: </a:t>
            </a:r>
          </a:p>
          <a:p>
            <a:r>
              <a:rPr lang="en-GB" dirty="0">
                <a:solidFill>
                  <a:srgbClr val="004BD3"/>
                </a:solidFill>
              </a:rPr>
              <a:t>• Lily and James will no longer be personally liable for the debts of the business</a:t>
            </a:r>
          </a:p>
          <a:p>
            <a:pPr marL="285750" indent="-285750">
              <a:buFont typeface="Arial" panose="020B0604020202020204" pitchFamily="34" charset="0"/>
              <a:buChar char="•"/>
            </a:pPr>
            <a:r>
              <a:rPr lang="en-GB" dirty="0">
                <a:solidFill>
                  <a:srgbClr val="004BD3"/>
                </a:solidFill>
              </a:rPr>
              <a:t>The company can hold assets and employ staff </a:t>
            </a:r>
          </a:p>
          <a:p>
            <a:r>
              <a:rPr lang="en-GB" dirty="0">
                <a:solidFill>
                  <a:srgbClr val="004BD3"/>
                </a:solidFill>
              </a:rPr>
              <a:t>• It can raise investment by issuing shares without taking a loan </a:t>
            </a:r>
          </a:p>
          <a:p>
            <a:r>
              <a:rPr lang="en-GB" dirty="0">
                <a:solidFill>
                  <a:srgbClr val="004BD3"/>
                </a:solidFill>
              </a:rPr>
              <a:t>• The owners’ and shareholders’ liability is limited </a:t>
            </a:r>
          </a:p>
          <a:p>
            <a:r>
              <a:rPr lang="en-GB" dirty="0">
                <a:solidFill>
                  <a:srgbClr val="004BD3"/>
                </a:solidFill>
              </a:rPr>
              <a:t>• Lily and James can draft the articles of association so that there is a mechanism for resolving disputes </a:t>
            </a:r>
          </a:p>
          <a:p>
            <a:r>
              <a:rPr lang="en-GB" dirty="0">
                <a:solidFill>
                  <a:srgbClr val="004BD3"/>
                </a:solidFill>
              </a:rPr>
              <a:t>The disadvantages are:</a:t>
            </a:r>
          </a:p>
          <a:p>
            <a:r>
              <a:rPr lang="en-GB" sz="1800" dirty="0">
                <a:solidFill>
                  <a:srgbClr val="004BD3"/>
                </a:solidFill>
              </a:rPr>
              <a:t>The company will be subject to adherence with relevant legislation (CA 2006)</a:t>
            </a:r>
          </a:p>
          <a:p>
            <a:r>
              <a:rPr lang="en-GB" dirty="0">
                <a:solidFill>
                  <a:srgbClr val="004BD3"/>
                </a:solidFill>
              </a:rPr>
              <a:t>The company must file its information at Companies house  and will become public</a:t>
            </a:r>
          </a:p>
        </p:txBody>
      </p:sp>
      <p:sp>
        <p:nvSpPr>
          <p:cNvPr id="4" name="Title 1">
            <a:extLst>
              <a:ext uri="{FF2B5EF4-FFF2-40B4-BE49-F238E27FC236}">
                <a16:creationId xmlns:a16="http://schemas.microsoft.com/office/drawing/2014/main" id="{2D2FEFFC-4CDB-F28D-76F7-BCE4A16C8A6D}"/>
              </a:ext>
            </a:extLst>
          </p:cNvPr>
          <p:cNvSpPr>
            <a:spLocks noGrp="1"/>
          </p:cNvSpPr>
          <p:nvPr>
            <p:ph type="title"/>
          </p:nvPr>
        </p:nvSpPr>
        <p:spPr/>
        <p:txBody>
          <a:bodyPr/>
          <a:lstStyle/>
          <a:p>
            <a:r>
              <a:rPr lang="en-US" sz="3200" b="1" dirty="0"/>
              <a:t>Examination Question</a:t>
            </a:r>
            <a:endParaRPr lang="en-US" sz="3200" dirty="0"/>
          </a:p>
        </p:txBody>
      </p:sp>
      <p:pic>
        <p:nvPicPr>
          <p:cNvPr id="2" name="Graphic 1" descr="Tick with solid fill">
            <a:extLst>
              <a:ext uri="{FF2B5EF4-FFF2-40B4-BE49-F238E27FC236}">
                <a16:creationId xmlns:a16="http://schemas.microsoft.com/office/drawing/2014/main" id="{8921FFAF-89BD-D40C-B7CC-46066CB47E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06245" y="2028770"/>
            <a:ext cx="342900" cy="342900"/>
          </a:xfrm>
          <a:prstGeom prst="rect">
            <a:avLst/>
          </a:prstGeom>
        </p:spPr>
      </p:pic>
      <p:pic>
        <p:nvPicPr>
          <p:cNvPr id="5" name="Graphic 4" descr="Tick with solid fill">
            <a:extLst>
              <a:ext uri="{FF2B5EF4-FFF2-40B4-BE49-F238E27FC236}">
                <a16:creationId xmlns:a16="http://schemas.microsoft.com/office/drawing/2014/main" id="{9EF76E5A-0582-ECB7-1E9C-C007B8488A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2434" y="2509881"/>
            <a:ext cx="342900" cy="342900"/>
          </a:xfrm>
          <a:prstGeom prst="rect">
            <a:avLst/>
          </a:prstGeom>
        </p:spPr>
      </p:pic>
      <p:pic>
        <p:nvPicPr>
          <p:cNvPr id="6" name="Graphic 5" descr="Tick with solid fill">
            <a:extLst>
              <a:ext uri="{FF2B5EF4-FFF2-40B4-BE49-F238E27FC236}">
                <a16:creationId xmlns:a16="http://schemas.microsoft.com/office/drawing/2014/main" id="{15486B12-78BB-F042-7B41-8B5B7B462E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5768" y="2852781"/>
            <a:ext cx="342900" cy="342900"/>
          </a:xfrm>
          <a:prstGeom prst="rect">
            <a:avLst/>
          </a:prstGeom>
        </p:spPr>
      </p:pic>
      <p:pic>
        <p:nvPicPr>
          <p:cNvPr id="7" name="Graphic 6" descr="Tick with solid fill">
            <a:extLst>
              <a:ext uri="{FF2B5EF4-FFF2-40B4-BE49-F238E27FC236}">
                <a16:creationId xmlns:a16="http://schemas.microsoft.com/office/drawing/2014/main" id="{01F8A8B3-324C-01E8-C210-9DE1A710FF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4396" y="3429000"/>
            <a:ext cx="342900" cy="342900"/>
          </a:xfrm>
          <a:prstGeom prst="rect">
            <a:avLst/>
          </a:prstGeom>
        </p:spPr>
      </p:pic>
      <p:pic>
        <p:nvPicPr>
          <p:cNvPr id="8" name="Graphic 7" descr="Tick with solid fill">
            <a:extLst>
              <a:ext uri="{FF2B5EF4-FFF2-40B4-BE49-F238E27FC236}">
                <a16:creationId xmlns:a16="http://schemas.microsoft.com/office/drawing/2014/main" id="{CE306A53-8313-752A-9841-1A0BB3BC69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51239" y="3905833"/>
            <a:ext cx="342900" cy="342900"/>
          </a:xfrm>
          <a:prstGeom prst="rect">
            <a:avLst/>
          </a:prstGeom>
        </p:spPr>
      </p:pic>
      <p:pic>
        <p:nvPicPr>
          <p:cNvPr id="9" name="Graphic 8" descr="Tick with solid fill">
            <a:extLst>
              <a:ext uri="{FF2B5EF4-FFF2-40B4-BE49-F238E27FC236}">
                <a16:creationId xmlns:a16="http://schemas.microsoft.com/office/drawing/2014/main" id="{77B778E3-BF88-DCC3-5395-EC57554962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3345" y="4673647"/>
            <a:ext cx="342900" cy="342900"/>
          </a:xfrm>
          <a:prstGeom prst="rect">
            <a:avLst/>
          </a:prstGeom>
        </p:spPr>
      </p:pic>
      <p:pic>
        <p:nvPicPr>
          <p:cNvPr id="10" name="Graphic 9" descr="Tick with solid fill">
            <a:extLst>
              <a:ext uri="{FF2B5EF4-FFF2-40B4-BE49-F238E27FC236}">
                <a16:creationId xmlns:a16="http://schemas.microsoft.com/office/drawing/2014/main" id="{22C8C23E-4DD0-DBE9-1182-E738911B0A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77695" y="5228052"/>
            <a:ext cx="342900" cy="342900"/>
          </a:xfrm>
          <a:prstGeom prst="rect">
            <a:avLst/>
          </a:prstGeom>
        </p:spPr>
      </p:pic>
    </p:spTree>
    <p:extLst>
      <p:ext uri="{BB962C8B-B14F-4D97-AF65-F5344CB8AC3E}">
        <p14:creationId xmlns:p14="http://schemas.microsoft.com/office/powerpoint/2010/main" val="2767858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AA8E1-55D6-5E42-99E7-4609005AB2E1}"/>
              </a:ext>
            </a:extLst>
          </p:cNvPr>
          <p:cNvSpPr>
            <a:spLocks noGrp="1"/>
          </p:cNvSpPr>
          <p:nvPr>
            <p:ph idx="1"/>
          </p:nvPr>
        </p:nvSpPr>
        <p:spPr/>
        <p:txBody>
          <a:bodyPr>
            <a:normAutofit/>
          </a:bodyPr>
          <a:lstStyle/>
          <a:p>
            <a:r>
              <a:rPr lang="en-GB" b="1" dirty="0">
                <a:solidFill>
                  <a:srgbClr val="004BD3"/>
                </a:solidFill>
              </a:rPr>
              <a:t>Ownership and control </a:t>
            </a:r>
          </a:p>
          <a:p>
            <a:r>
              <a:rPr lang="en-GB" dirty="0">
                <a:solidFill>
                  <a:srgbClr val="004BD3"/>
                </a:solidFill>
              </a:rPr>
              <a:t>As Lily and James wish to retain overall control of the company’s management, they should be appointed as directors. This gives them control over day to day decision making. </a:t>
            </a:r>
          </a:p>
          <a:p>
            <a:r>
              <a:rPr lang="en-GB" dirty="0">
                <a:solidFill>
                  <a:srgbClr val="004BD3"/>
                </a:solidFill>
              </a:rPr>
              <a:t>James’s parents wish to make a capital investment with no responsibility for day to day management. They could therefore be shareholders, whereby they would retain a notional say on key matters via their votes in general meeting</a:t>
            </a:r>
          </a:p>
          <a:p>
            <a:r>
              <a:rPr lang="en-US" dirty="0">
                <a:solidFill>
                  <a:srgbClr val="004BD3"/>
                </a:solidFill>
              </a:rPr>
              <a:t>The return on investment to James parents could come in the form as the payment of a dividend on their shares.</a:t>
            </a:r>
          </a:p>
        </p:txBody>
      </p:sp>
      <p:sp>
        <p:nvSpPr>
          <p:cNvPr id="4" name="Title 1">
            <a:extLst>
              <a:ext uri="{FF2B5EF4-FFF2-40B4-BE49-F238E27FC236}">
                <a16:creationId xmlns:a16="http://schemas.microsoft.com/office/drawing/2014/main" id="{C749534B-E4B0-73FB-EDB2-463350D9BCF9}"/>
              </a:ext>
            </a:extLst>
          </p:cNvPr>
          <p:cNvSpPr>
            <a:spLocks noGrp="1"/>
          </p:cNvSpPr>
          <p:nvPr>
            <p:ph type="title"/>
          </p:nvPr>
        </p:nvSpPr>
        <p:spPr/>
        <p:txBody>
          <a:bodyPr/>
          <a:lstStyle/>
          <a:p>
            <a:r>
              <a:rPr lang="en-US" sz="3200" b="1" dirty="0"/>
              <a:t>Examination Question</a:t>
            </a:r>
            <a:endParaRPr lang="en-US" sz="3200" dirty="0"/>
          </a:p>
        </p:txBody>
      </p:sp>
      <p:pic>
        <p:nvPicPr>
          <p:cNvPr id="5" name="Graphic 4" descr="Tick with solid fill">
            <a:extLst>
              <a:ext uri="{FF2B5EF4-FFF2-40B4-BE49-F238E27FC236}">
                <a16:creationId xmlns:a16="http://schemas.microsoft.com/office/drawing/2014/main" id="{03BF0A54-0780-5C9A-C954-E0A4209DBD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5148" y="2387033"/>
            <a:ext cx="342900" cy="342900"/>
          </a:xfrm>
          <a:prstGeom prst="rect">
            <a:avLst/>
          </a:prstGeom>
        </p:spPr>
      </p:pic>
      <p:pic>
        <p:nvPicPr>
          <p:cNvPr id="6" name="Graphic 5" descr="Tick with solid fill">
            <a:extLst>
              <a:ext uri="{FF2B5EF4-FFF2-40B4-BE49-F238E27FC236}">
                <a16:creationId xmlns:a16="http://schemas.microsoft.com/office/drawing/2014/main" id="{A6B95808-6F87-E42B-48A3-BB76992C7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1369" y="3396683"/>
            <a:ext cx="342900" cy="342900"/>
          </a:xfrm>
          <a:prstGeom prst="rect">
            <a:avLst/>
          </a:prstGeom>
        </p:spPr>
      </p:pic>
      <p:pic>
        <p:nvPicPr>
          <p:cNvPr id="7" name="Graphic 6" descr="Tick with solid fill">
            <a:extLst>
              <a:ext uri="{FF2B5EF4-FFF2-40B4-BE49-F238E27FC236}">
                <a16:creationId xmlns:a16="http://schemas.microsoft.com/office/drawing/2014/main" id="{6C10C5B5-0F4A-6D48-09DB-61A14BB639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7136" y="4255161"/>
            <a:ext cx="342900" cy="342900"/>
          </a:xfrm>
          <a:prstGeom prst="rect">
            <a:avLst/>
          </a:prstGeom>
        </p:spPr>
      </p:pic>
    </p:spTree>
    <p:extLst>
      <p:ext uri="{BB962C8B-B14F-4D97-AF65-F5344CB8AC3E}">
        <p14:creationId xmlns:p14="http://schemas.microsoft.com/office/powerpoint/2010/main" val="1290944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4155880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5509-7851-4A44-8A9C-7C5B274D3DC4}"/>
              </a:ext>
            </a:extLst>
          </p:cNvPr>
          <p:cNvSpPr>
            <a:spLocks noGrp="1"/>
          </p:cNvSpPr>
          <p:nvPr>
            <p:ph type="ctrTitle"/>
          </p:nvPr>
        </p:nvSpPr>
        <p:spPr/>
        <p:txBody>
          <a:bodyPr/>
          <a:lstStyle/>
          <a:p>
            <a:r>
              <a:rPr lang="en-GB" sz="4000" dirty="0"/>
              <a:t>L</a:t>
            </a:r>
            <a:r>
              <a:rPr lang="en-GB" sz="4000" b="0" i="0" u="none" strike="noStrike" dirty="0">
                <a:effectLst/>
              </a:rPr>
              <a:t>egally binding the company</a:t>
            </a:r>
            <a:endParaRPr lang="en-US" dirty="0"/>
          </a:p>
        </p:txBody>
      </p:sp>
      <p:sp>
        <p:nvSpPr>
          <p:cNvPr id="3" name="Subtitle 2">
            <a:extLst>
              <a:ext uri="{FF2B5EF4-FFF2-40B4-BE49-F238E27FC236}">
                <a16:creationId xmlns:a16="http://schemas.microsoft.com/office/drawing/2014/main" id="{2A5C62F0-23AE-5A4D-BEBD-F70ABF586379}"/>
              </a:ext>
            </a:extLst>
          </p:cNvPr>
          <p:cNvSpPr>
            <a:spLocks noGrp="1"/>
          </p:cNvSpPr>
          <p:nvPr>
            <p:ph type="subTitle" idx="1"/>
          </p:nvPr>
        </p:nvSpPr>
        <p:spPr>
          <a:xfrm>
            <a:off x="368024" y="3664531"/>
            <a:ext cx="9328376" cy="997712"/>
          </a:xfrm>
        </p:spPr>
        <p:txBody>
          <a:bodyPr/>
          <a:lstStyle/>
          <a:p>
            <a:endParaRPr lang="en-US" dirty="0"/>
          </a:p>
        </p:txBody>
      </p:sp>
    </p:spTree>
    <p:extLst>
      <p:ext uri="{BB962C8B-B14F-4D97-AF65-F5344CB8AC3E}">
        <p14:creationId xmlns:p14="http://schemas.microsoft.com/office/powerpoint/2010/main" val="4241895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310B-E309-A6F7-EF2C-BA47BECD6A49}"/>
              </a:ext>
            </a:extLst>
          </p:cNvPr>
          <p:cNvSpPr>
            <a:spLocks noGrp="1"/>
          </p:cNvSpPr>
          <p:nvPr>
            <p:ph type="title"/>
          </p:nvPr>
        </p:nvSpPr>
        <p:spPr/>
        <p:txBody>
          <a:bodyPr/>
          <a:lstStyle/>
          <a:p>
            <a:pPr algn="l"/>
            <a:r>
              <a:rPr lang="en-US" sz="3200" b="1" dirty="0">
                <a:solidFill>
                  <a:srgbClr val="004BD3"/>
                </a:solidFill>
              </a:rPr>
              <a:t>Agenda</a:t>
            </a:r>
          </a:p>
        </p:txBody>
      </p:sp>
      <p:sp>
        <p:nvSpPr>
          <p:cNvPr id="3" name="Content Placeholder 2">
            <a:extLst>
              <a:ext uri="{FF2B5EF4-FFF2-40B4-BE49-F238E27FC236}">
                <a16:creationId xmlns:a16="http://schemas.microsoft.com/office/drawing/2014/main" id="{B2EAC9D0-7F72-040E-8A0D-40AB97843E6F}"/>
              </a:ext>
            </a:extLst>
          </p:cNvPr>
          <p:cNvSpPr>
            <a:spLocks noGrp="1"/>
          </p:cNvSpPr>
          <p:nvPr>
            <p:ph idx="1"/>
          </p:nvPr>
        </p:nvSpPr>
        <p:spPr>
          <a:xfrm>
            <a:off x="431800" y="1527196"/>
            <a:ext cx="8229600" cy="4469130"/>
          </a:xfrm>
        </p:spPr>
        <p:txBody>
          <a:bodyPr>
            <a:normAutofit/>
          </a:bodyPr>
          <a:lstStyle/>
          <a:p>
            <a:pPr marL="285750" indent="-285750">
              <a:buFont typeface="Arial" panose="020B0604020202020204" pitchFamily="34" charset="0"/>
              <a:buChar char="•"/>
            </a:pPr>
            <a:r>
              <a:rPr lang="en-GB" sz="2400" dirty="0">
                <a:solidFill>
                  <a:srgbClr val="004BD3"/>
                </a:solidFill>
                <a:effectLst/>
              </a:rPr>
              <a:t>Company contracts </a:t>
            </a:r>
          </a:p>
          <a:p>
            <a:pPr marL="285750" indent="-285750">
              <a:buFont typeface="Arial" panose="020B0604020202020204" pitchFamily="34" charset="0"/>
              <a:buChar char="•"/>
            </a:pPr>
            <a:r>
              <a:rPr lang="en-GB" sz="2400" dirty="0">
                <a:solidFill>
                  <a:srgbClr val="004BD3"/>
                </a:solidFill>
                <a:effectLst/>
              </a:rPr>
              <a:t>The constitution of a company </a:t>
            </a:r>
          </a:p>
          <a:p>
            <a:pPr marL="285750" indent="-285750">
              <a:buFont typeface="Arial" panose="020B0604020202020204" pitchFamily="34" charset="0"/>
              <a:buChar char="•"/>
            </a:pPr>
            <a:r>
              <a:rPr lang="en-GB" sz="2400" dirty="0">
                <a:solidFill>
                  <a:srgbClr val="004BD3"/>
                </a:solidFill>
                <a:effectLst/>
              </a:rPr>
              <a:t>Corporate capacity </a:t>
            </a:r>
          </a:p>
          <a:p>
            <a:pPr marL="285750" indent="-285750">
              <a:buFont typeface="Arial" panose="020B0604020202020204" pitchFamily="34" charset="0"/>
              <a:buChar char="•"/>
            </a:pPr>
            <a:r>
              <a:rPr lang="en-GB" sz="2400" dirty="0">
                <a:solidFill>
                  <a:srgbClr val="004BD3"/>
                </a:solidFill>
                <a:effectLst/>
              </a:rPr>
              <a:t>Agency </a:t>
            </a:r>
          </a:p>
          <a:p>
            <a:pPr marL="285750" indent="-285750">
              <a:buFont typeface="Arial" panose="020B0604020202020204" pitchFamily="34" charset="0"/>
              <a:buChar char="•"/>
            </a:pPr>
            <a:r>
              <a:rPr lang="en-GB" sz="2400" dirty="0">
                <a:solidFill>
                  <a:srgbClr val="004BD3"/>
                </a:solidFill>
                <a:effectLst/>
              </a:rPr>
              <a:t>Board authority </a:t>
            </a:r>
          </a:p>
          <a:p>
            <a:endParaRPr lang="en-US" dirty="0"/>
          </a:p>
        </p:txBody>
      </p:sp>
    </p:spTree>
    <p:extLst>
      <p:ext uri="{BB962C8B-B14F-4D97-AF65-F5344CB8AC3E}">
        <p14:creationId xmlns:p14="http://schemas.microsoft.com/office/powerpoint/2010/main" val="3896042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7369-FF1C-9FA1-CEB0-1A470918E90F}"/>
              </a:ext>
            </a:extLst>
          </p:cNvPr>
          <p:cNvSpPr>
            <a:spLocks noGrp="1"/>
          </p:cNvSpPr>
          <p:nvPr>
            <p:ph type="title"/>
          </p:nvPr>
        </p:nvSpPr>
        <p:spPr/>
        <p:txBody>
          <a:bodyPr/>
          <a:lstStyle/>
          <a:p>
            <a:r>
              <a:rPr lang="en-GB" sz="3200" b="1" dirty="0">
                <a:effectLst/>
                <a:latin typeface="ArialMT"/>
              </a:rPr>
              <a:t>Company contracts </a:t>
            </a:r>
            <a:endParaRPr lang="en-US" sz="3200" b="1" dirty="0"/>
          </a:p>
        </p:txBody>
      </p:sp>
      <p:sp>
        <p:nvSpPr>
          <p:cNvPr id="3" name="Content Placeholder 2">
            <a:extLst>
              <a:ext uri="{FF2B5EF4-FFF2-40B4-BE49-F238E27FC236}">
                <a16:creationId xmlns:a16="http://schemas.microsoft.com/office/drawing/2014/main" id="{D834D25C-3708-FCD1-8DD6-A60AC2C6B7B9}"/>
              </a:ext>
            </a:extLst>
          </p:cNvPr>
          <p:cNvSpPr>
            <a:spLocks noGrp="1"/>
          </p:cNvSpPr>
          <p:nvPr>
            <p:ph idx="1"/>
          </p:nvPr>
        </p:nvSpPr>
        <p:spPr/>
        <p:txBody>
          <a:bodyPr/>
          <a:lstStyle/>
          <a:p>
            <a:r>
              <a:rPr lang="en-GB" sz="2400" dirty="0">
                <a:solidFill>
                  <a:srgbClr val="004BD3"/>
                </a:solidFill>
                <a:effectLst/>
                <a:latin typeface="ArialMT"/>
              </a:rPr>
              <a:t>A company can enter into a contract in three ways: </a:t>
            </a:r>
            <a:endParaRPr lang="en-GB" sz="2400" dirty="0">
              <a:solidFill>
                <a:srgbClr val="004BD3"/>
              </a:solidFill>
            </a:endParaRPr>
          </a:p>
          <a:p>
            <a:pPr marL="457200" indent="-457200">
              <a:buFont typeface="+mj-lt"/>
              <a:buAutoNum type="arabicPeriod"/>
            </a:pPr>
            <a:r>
              <a:rPr lang="en-GB" sz="2400" dirty="0">
                <a:solidFill>
                  <a:srgbClr val="004BD3"/>
                </a:solidFill>
                <a:latin typeface="ArialMT"/>
              </a:rPr>
              <a:t>B</a:t>
            </a:r>
            <a:r>
              <a:rPr lang="en-GB" sz="2400" dirty="0">
                <a:solidFill>
                  <a:srgbClr val="004BD3"/>
                </a:solidFill>
                <a:effectLst/>
                <a:latin typeface="ArialMT"/>
              </a:rPr>
              <a:t>y affixing its common seal to a document (ss. 43(1)(a) and 44(1)(a))</a:t>
            </a:r>
            <a:endParaRPr lang="en-GB" sz="2400" dirty="0">
              <a:solidFill>
                <a:srgbClr val="004BD3"/>
              </a:solidFill>
              <a:effectLst/>
              <a:latin typeface="FrutigerLTStd"/>
            </a:endParaRPr>
          </a:p>
          <a:p>
            <a:pPr marL="457200" indent="-457200">
              <a:buFont typeface="+mj-lt"/>
              <a:buAutoNum type="arabicPeriod"/>
            </a:pPr>
            <a:r>
              <a:rPr lang="en-GB" sz="2400" dirty="0">
                <a:solidFill>
                  <a:srgbClr val="004BD3"/>
                </a:solidFill>
                <a:latin typeface="ArialMT"/>
              </a:rPr>
              <a:t>B</a:t>
            </a:r>
            <a:r>
              <a:rPr lang="en-GB" sz="2400" dirty="0">
                <a:solidFill>
                  <a:srgbClr val="004BD3"/>
                </a:solidFill>
                <a:effectLst/>
                <a:latin typeface="ArialMT"/>
              </a:rPr>
              <a:t>y a person who has authority (express or implied) to contract on behalf of the company (s. 43(1)(b))</a:t>
            </a:r>
            <a:endParaRPr lang="en-GB" sz="2400" dirty="0">
              <a:solidFill>
                <a:srgbClr val="004BD3"/>
              </a:solidFill>
              <a:effectLst/>
              <a:latin typeface="FrutigerLTStd"/>
            </a:endParaRPr>
          </a:p>
          <a:p>
            <a:pPr marL="457200" indent="-457200">
              <a:buFont typeface="+mj-lt"/>
              <a:buAutoNum type="arabicPeriod"/>
            </a:pPr>
            <a:r>
              <a:rPr lang="en-GB" sz="2400" dirty="0">
                <a:solidFill>
                  <a:srgbClr val="004BD3"/>
                </a:solidFill>
                <a:effectLst/>
                <a:latin typeface="ArialMT"/>
              </a:rPr>
              <a:t>Execution of a document  - s. 44(2)–(8). </a:t>
            </a:r>
            <a:endParaRPr lang="en-GB" sz="24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405936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BCF0-DF0D-313E-6F3A-077ACC9D509F}"/>
              </a:ext>
            </a:extLst>
          </p:cNvPr>
          <p:cNvSpPr>
            <a:spLocks noGrp="1"/>
          </p:cNvSpPr>
          <p:nvPr>
            <p:ph type="title"/>
          </p:nvPr>
        </p:nvSpPr>
        <p:spPr/>
        <p:txBody>
          <a:bodyPr/>
          <a:lstStyle/>
          <a:p>
            <a:r>
              <a:rPr lang="en-US" sz="3200" b="1" dirty="0"/>
              <a:t>Constitutional documents</a:t>
            </a:r>
          </a:p>
        </p:txBody>
      </p:sp>
      <p:sp>
        <p:nvSpPr>
          <p:cNvPr id="3" name="Content Placeholder 2">
            <a:extLst>
              <a:ext uri="{FF2B5EF4-FFF2-40B4-BE49-F238E27FC236}">
                <a16:creationId xmlns:a16="http://schemas.microsoft.com/office/drawing/2014/main" id="{9295501A-60FD-419D-7B0F-2628C6CC9AB6}"/>
              </a:ext>
            </a:extLst>
          </p:cNvPr>
          <p:cNvSpPr>
            <a:spLocks noGrp="1"/>
          </p:cNvSpPr>
          <p:nvPr>
            <p:ph idx="1"/>
          </p:nvPr>
        </p:nvSpPr>
        <p:spPr>
          <a:xfrm>
            <a:off x="431800" y="1452968"/>
            <a:ext cx="11328400" cy="4751387"/>
          </a:xfrm>
        </p:spPr>
        <p:txBody>
          <a:bodyPr/>
          <a:lstStyle/>
          <a:p>
            <a:r>
              <a:rPr lang="en-GB" sz="2400" b="1" dirty="0">
                <a:solidFill>
                  <a:srgbClr val="FF9057"/>
                </a:solidFill>
                <a:effectLst/>
              </a:rPr>
              <a:t>The Memorandum of Association </a:t>
            </a:r>
          </a:p>
          <a:p>
            <a:pPr marL="342900" indent="-342900">
              <a:buClr>
                <a:srgbClr val="004BD3"/>
              </a:buClr>
              <a:buSzPct val="100000"/>
              <a:buFont typeface="Arial" panose="020B0604020202020204" pitchFamily="34" charset="0"/>
              <a:buChar char="•"/>
            </a:pPr>
            <a:r>
              <a:rPr lang="en-GB" sz="2400" dirty="0">
                <a:solidFill>
                  <a:srgbClr val="004BD3"/>
                </a:solidFill>
                <a:effectLst/>
              </a:rPr>
              <a:t>The memorandum states:</a:t>
            </a:r>
          </a:p>
          <a:p>
            <a:pPr marL="717739" lvl="2" indent="-285750">
              <a:buClr>
                <a:srgbClr val="004BD3"/>
              </a:buClr>
              <a:buSzPct val="100000"/>
            </a:pPr>
            <a:r>
              <a:rPr lang="en-GB" sz="2400" dirty="0">
                <a:solidFill>
                  <a:srgbClr val="004BD3"/>
                </a:solidFill>
              </a:rPr>
              <a:t>T</a:t>
            </a:r>
            <a:r>
              <a:rPr lang="en-GB" sz="2400" dirty="0">
                <a:solidFill>
                  <a:srgbClr val="004BD3"/>
                </a:solidFill>
                <a:effectLst/>
              </a:rPr>
              <a:t>he subscribers wish to form a company under the Act, </a:t>
            </a:r>
          </a:p>
          <a:p>
            <a:pPr marL="717739" lvl="2" indent="-285750">
              <a:buClr>
                <a:srgbClr val="004BD3"/>
              </a:buClr>
              <a:buSzPct val="100000"/>
            </a:pPr>
            <a:r>
              <a:rPr lang="en-GB" sz="2400" dirty="0">
                <a:solidFill>
                  <a:srgbClr val="004BD3"/>
                </a:solidFill>
              </a:rPr>
              <a:t>They </a:t>
            </a:r>
            <a:r>
              <a:rPr lang="en-GB" sz="2400" dirty="0">
                <a:solidFill>
                  <a:srgbClr val="004BD3"/>
                </a:solidFill>
                <a:effectLst/>
              </a:rPr>
              <a:t>agree to become members of the company</a:t>
            </a:r>
          </a:p>
          <a:p>
            <a:pPr marL="717739" lvl="2" indent="-285750">
              <a:buClr>
                <a:srgbClr val="004BD3"/>
              </a:buClr>
              <a:buSzPct val="100000"/>
            </a:pPr>
            <a:r>
              <a:rPr lang="en-GB" sz="2400" dirty="0">
                <a:solidFill>
                  <a:srgbClr val="004BD3"/>
                </a:solidFill>
              </a:rPr>
              <a:t>I</a:t>
            </a:r>
            <a:r>
              <a:rPr lang="en-GB" sz="2400" dirty="0">
                <a:solidFill>
                  <a:srgbClr val="004BD3"/>
                </a:solidFill>
                <a:effectLst/>
              </a:rPr>
              <a:t>n the case of a company with a share capital, the subscribers will take at least one share each. </a:t>
            </a:r>
          </a:p>
          <a:p>
            <a:pPr marL="285750" indent="-285750">
              <a:buClr>
                <a:srgbClr val="004BD3"/>
              </a:buClr>
              <a:buSzPct val="100000"/>
              <a:buFont typeface="Arial" panose="020B0604020202020204" pitchFamily="34" charset="0"/>
              <a:buChar char="•"/>
            </a:pPr>
            <a:r>
              <a:rPr lang="en-GB" sz="2400" dirty="0">
                <a:solidFill>
                  <a:srgbClr val="004BD3"/>
                </a:solidFill>
                <a:effectLst/>
              </a:rPr>
              <a:t>Historically, it contained an objects clause stating the purpose for which the company was set up. </a:t>
            </a:r>
          </a:p>
          <a:p>
            <a:pPr marL="285750" indent="-285750">
              <a:buClr>
                <a:srgbClr val="004BD3"/>
              </a:buClr>
              <a:buSzPct val="100000"/>
              <a:buFont typeface="Arial" panose="020B0604020202020204" pitchFamily="34" charset="0"/>
              <a:buChar char="•"/>
            </a:pPr>
            <a:r>
              <a:rPr lang="en-GB" sz="2400" dirty="0">
                <a:solidFill>
                  <a:srgbClr val="004BD3"/>
                </a:solidFill>
                <a:effectLst/>
                <a:latin typeface="ArialMT"/>
              </a:rPr>
              <a:t>As the memorandum could not be altered, companies found it impossible to expand into areas of business that were outside their objects</a:t>
            </a:r>
            <a:endParaRPr lang="en-GB" sz="2400" dirty="0">
              <a:solidFill>
                <a:srgbClr val="004BD3"/>
              </a:solidFill>
              <a:effectLst/>
            </a:endParaRPr>
          </a:p>
          <a:p>
            <a:endParaRPr lang="en-US" dirty="0"/>
          </a:p>
        </p:txBody>
      </p:sp>
    </p:spTree>
    <p:extLst>
      <p:ext uri="{BB962C8B-B14F-4D97-AF65-F5344CB8AC3E}">
        <p14:creationId xmlns:p14="http://schemas.microsoft.com/office/powerpoint/2010/main" val="227824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E3C4-CA6A-70C7-57A4-4389F76816D6}"/>
              </a:ext>
            </a:extLst>
          </p:cNvPr>
          <p:cNvSpPr>
            <a:spLocks noGrp="1"/>
          </p:cNvSpPr>
          <p:nvPr>
            <p:ph type="title"/>
          </p:nvPr>
        </p:nvSpPr>
        <p:spPr>
          <a:xfrm>
            <a:off x="424543" y="-88733"/>
            <a:ext cx="9821573" cy="1279524"/>
          </a:xfrm>
        </p:spPr>
        <p:txBody>
          <a:bodyPr>
            <a:normAutofit/>
          </a:bodyPr>
          <a:lstStyle/>
          <a:p>
            <a:r>
              <a:rPr lang="en-US" sz="3200" b="1" dirty="0"/>
              <a:t>Your approach to preparation for the examination</a:t>
            </a:r>
          </a:p>
        </p:txBody>
      </p:sp>
      <p:graphicFrame>
        <p:nvGraphicFramePr>
          <p:cNvPr id="6" name="Diagram 5">
            <a:extLst>
              <a:ext uri="{FF2B5EF4-FFF2-40B4-BE49-F238E27FC236}">
                <a16:creationId xmlns:a16="http://schemas.microsoft.com/office/drawing/2014/main" id="{05720948-4FEC-0C3D-0142-3C48315EC7A5}"/>
              </a:ext>
            </a:extLst>
          </p:cNvPr>
          <p:cNvGraphicFramePr/>
          <p:nvPr/>
        </p:nvGraphicFramePr>
        <p:xfrm>
          <a:off x="2947644" y="1902387"/>
          <a:ext cx="672790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5088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6BCF0-DF0D-313E-6F3A-077ACC9D509F}"/>
              </a:ext>
            </a:extLst>
          </p:cNvPr>
          <p:cNvSpPr>
            <a:spLocks noGrp="1"/>
          </p:cNvSpPr>
          <p:nvPr>
            <p:ph type="title"/>
          </p:nvPr>
        </p:nvSpPr>
        <p:spPr/>
        <p:txBody>
          <a:bodyPr/>
          <a:lstStyle/>
          <a:p>
            <a:r>
              <a:rPr lang="en-US" sz="3200" b="1" dirty="0"/>
              <a:t>Constitutional documents</a:t>
            </a:r>
          </a:p>
        </p:txBody>
      </p:sp>
      <p:sp>
        <p:nvSpPr>
          <p:cNvPr id="3" name="Content Placeholder 2">
            <a:extLst>
              <a:ext uri="{FF2B5EF4-FFF2-40B4-BE49-F238E27FC236}">
                <a16:creationId xmlns:a16="http://schemas.microsoft.com/office/drawing/2014/main" id="{9295501A-60FD-419D-7B0F-2628C6CC9AB6}"/>
              </a:ext>
            </a:extLst>
          </p:cNvPr>
          <p:cNvSpPr>
            <a:spLocks noGrp="1"/>
          </p:cNvSpPr>
          <p:nvPr>
            <p:ph idx="1"/>
          </p:nvPr>
        </p:nvSpPr>
        <p:spPr>
          <a:xfrm>
            <a:off x="431800" y="1497213"/>
            <a:ext cx="11328400" cy="4751387"/>
          </a:xfrm>
        </p:spPr>
        <p:txBody>
          <a:bodyPr/>
          <a:lstStyle/>
          <a:p>
            <a:r>
              <a:rPr lang="en-GB" sz="2400" b="1" dirty="0">
                <a:solidFill>
                  <a:srgbClr val="FF9057"/>
                </a:solidFill>
                <a:effectLst/>
              </a:rPr>
              <a:t>The Articles of Association </a:t>
            </a:r>
            <a:endParaRPr lang="en-GB" sz="2400" b="1" dirty="0">
              <a:solidFill>
                <a:srgbClr val="FF9057"/>
              </a:solidFill>
            </a:endParaRPr>
          </a:p>
          <a:p>
            <a:r>
              <a:rPr lang="en-GB" sz="2400" dirty="0">
                <a:solidFill>
                  <a:srgbClr val="004BD3"/>
                </a:solidFill>
                <a:effectLst/>
              </a:rPr>
              <a:t>The articles establish the rules and procedures relating to the company and include: </a:t>
            </a:r>
            <a:endParaRPr lang="en-GB" sz="2400" dirty="0">
              <a:solidFill>
                <a:srgbClr val="004BD3"/>
              </a:solidFill>
            </a:endParaRPr>
          </a:p>
          <a:p>
            <a:pPr marL="342900" indent="-342900">
              <a:buFont typeface="Arial" panose="020B0604020202020204" pitchFamily="34" charset="0"/>
              <a:buChar char="•"/>
            </a:pPr>
            <a:r>
              <a:rPr lang="en-GB" sz="2400" dirty="0">
                <a:solidFill>
                  <a:srgbClr val="004BD3"/>
                </a:solidFill>
              </a:rPr>
              <a:t>T</a:t>
            </a:r>
            <a:r>
              <a:rPr lang="en-GB" sz="2400" dirty="0">
                <a:solidFill>
                  <a:srgbClr val="004BD3"/>
                </a:solidFill>
                <a:effectLst/>
              </a:rPr>
              <a:t>he powers and responsibilities of the directors</a:t>
            </a:r>
          </a:p>
          <a:p>
            <a:pPr marL="342900" indent="-342900">
              <a:buFont typeface="Arial" panose="020B0604020202020204" pitchFamily="34" charset="0"/>
              <a:buChar char="•"/>
            </a:pPr>
            <a:r>
              <a:rPr lang="en-GB" sz="2400" dirty="0">
                <a:solidFill>
                  <a:srgbClr val="004BD3"/>
                </a:solidFill>
              </a:rPr>
              <a:t>T</a:t>
            </a:r>
            <a:r>
              <a:rPr lang="en-GB" sz="2400" dirty="0">
                <a:solidFill>
                  <a:srgbClr val="004BD3"/>
                </a:solidFill>
                <a:effectLst/>
              </a:rPr>
              <a:t>he rules by which board meetings and general meetings will be run</a:t>
            </a:r>
          </a:p>
          <a:p>
            <a:pPr marL="342900" indent="-342900">
              <a:buFont typeface="Arial" panose="020B0604020202020204" pitchFamily="34" charset="0"/>
              <a:buChar char="•"/>
            </a:pPr>
            <a:r>
              <a:rPr lang="en-GB" sz="2400" dirty="0">
                <a:solidFill>
                  <a:srgbClr val="004BD3"/>
                </a:solidFill>
              </a:rPr>
              <a:t>T</a:t>
            </a:r>
            <a:r>
              <a:rPr lang="en-GB" sz="2400" dirty="0">
                <a:solidFill>
                  <a:srgbClr val="004BD3"/>
                </a:solidFill>
                <a:effectLst/>
              </a:rPr>
              <a:t>he rules relating to the appointment and removal of directors</a:t>
            </a:r>
          </a:p>
          <a:p>
            <a:pPr marL="342900" indent="-342900">
              <a:buFont typeface="Arial" panose="020B0604020202020204" pitchFamily="34" charset="0"/>
              <a:buChar char="•"/>
            </a:pPr>
            <a:r>
              <a:rPr lang="en-GB" sz="2400" dirty="0">
                <a:solidFill>
                  <a:srgbClr val="004BD3"/>
                </a:solidFill>
              </a:rPr>
              <a:t>T</a:t>
            </a:r>
            <a:r>
              <a:rPr lang="en-GB" sz="2400" dirty="0">
                <a:solidFill>
                  <a:srgbClr val="004BD3"/>
                </a:solidFill>
                <a:effectLst/>
              </a:rPr>
              <a:t>he rules relating to allotting shares and paying dividends</a:t>
            </a:r>
          </a:p>
          <a:p>
            <a:pPr marL="342900" indent="-342900">
              <a:buFont typeface="Arial" panose="020B0604020202020204" pitchFamily="34" charset="0"/>
              <a:buChar char="•"/>
            </a:pPr>
            <a:r>
              <a:rPr lang="en-GB" sz="2400" dirty="0">
                <a:solidFill>
                  <a:srgbClr val="004BD3"/>
                </a:solidFill>
              </a:rPr>
              <a:t>T</a:t>
            </a:r>
            <a:r>
              <a:rPr lang="en-GB" sz="2400" dirty="0">
                <a:solidFill>
                  <a:srgbClr val="004BD3"/>
                </a:solidFill>
                <a:effectLst/>
              </a:rPr>
              <a:t>he rules relating to capital and borrowing powers of the company</a:t>
            </a:r>
          </a:p>
          <a:p>
            <a:pPr marL="342900" indent="-342900">
              <a:buFont typeface="Arial" panose="020B0604020202020204" pitchFamily="34" charset="0"/>
              <a:buChar char="•"/>
            </a:pPr>
            <a:endParaRPr lang="en-GB" sz="1600" dirty="0"/>
          </a:p>
          <a:p>
            <a:r>
              <a:rPr lang="en-GB" sz="2000" dirty="0">
                <a:solidFill>
                  <a:srgbClr val="004BD3"/>
                </a:solidFill>
                <a:effectLst/>
                <a:latin typeface="ArialMT"/>
              </a:rPr>
              <a:t>Companies (Model Articles) Regulations 2008 (SI 2008/3229) provide model articles</a:t>
            </a:r>
            <a:endParaRPr lang="en-GB" sz="2000" dirty="0">
              <a:solidFill>
                <a:srgbClr val="004BD3"/>
              </a:solidFill>
              <a:effectLst/>
            </a:endParaRPr>
          </a:p>
          <a:p>
            <a:endParaRPr lang="en-US" dirty="0"/>
          </a:p>
        </p:txBody>
      </p:sp>
    </p:spTree>
    <p:extLst>
      <p:ext uri="{BB962C8B-B14F-4D97-AF65-F5344CB8AC3E}">
        <p14:creationId xmlns:p14="http://schemas.microsoft.com/office/powerpoint/2010/main" val="2701017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185F-9042-AC77-3F8A-C22B4C02C6AC}"/>
              </a:ext>
            </a:extLst>
          </p:cNvPr>
          <p:cNvSpPr>
            <a:spLocks noGrp="1"/>
          </p:cNvSpPr>
          <p:nvPr>
            <p:ph type="title"/>
          </p:nvPr>
        </p:nvSpPr>
        <p:spPr/>
        <p:txBody>
          <a:bodyPr/>
          <a:lstStyle/>
          <a:p>
            <a:r>
              <a:rPr lang="en-GB" sz="3200" b="1" dirty="0">
                <a:effectLst/>
                <a:latin typeface="ArialMT"/>
              </a:rPr>
              <a:t>Shareholders’ Agreements </a:t>
            </a:r>
            <a:endParaRPr lang="en-US" sz="3200" b="1" dirty="0"/>
          </a:p>
        </p:txBody>
      </p:sp>
      <p:sp>
        <p:nvSpPr>
          <p:cNvPr id="3" name="Content Placeholder 2">
            <a:extLst>
              <a:ext uri="{FF2B5EF4-FFF2-40B4-BE49-F238E27FC236}">
                <a16:creationId xmlns:a16="http://schemas.microsoft.com/office/drawing/2014/main" id="{CF039311-894F-2DE0-CE2D-2313CEF5FE62}"/>
              </a:ext>
            </a:extLst>
          </p:cNvPr>
          <p:cNvSpPr>
            <a:spLocks noGrp="1"/>
          </p:cNvSpPr>
          <p:nvPr>
            <p:ph idx="1"/>
          </p:nvPr>
        </p:nvSpPr>
        <p:spPr/>
        <p:txBody>
          <a:bodyPr/>
          <a:lstStyle/>
          <a:p>
            <a:pPr marL="342900" indent="-342900">
              <a:lnSpc>
                <a:spcPct val="100000"/>
              </a:lnSpc>
              <a:buFont typeface="Arial" panose="020B0604020202020204" pitchFamily="34" charset="0"/>
              <a:buChar char="•"/>
            </a:pPr>
            <a:r>
              <a:rPr lang="en-GB" sz="2400" dirty="0">
                <a:solidFill>
                  <a:srgbClr val="004BD3"/>
                </a:solidFill>
                <a:latin typeface="ArialMT"/>
              </a:rPr>
              <a:t>A</a:t>
            </a:r>
            <a:r>
              <a:rPr lang="en-GB" sz="2400" dirty="0">
                <a:solidFill>
                  <a:srgbClr val="004BD3"/>
                </a:solidFill>
                <a:effectLst/>
                <a:latin typeface="ArialMT"/>
              </a:rPr>
              <a:t>n agreement entered into by two or more members which usually sets out certain rules regarding the relationship of those members</a:t>
            </a:r>
            <a:endParaRPr lang="en-GB" sz="2400" dirty="0">
              <a:solidFill>
                <a:srgbClr val="004BD3"/>
              </a:solidFill>
              <a:latin typeface="ArialMT"/>
            </a:endParaRPr>
          </a:p>
          <a:p>
            <a:pPr marL="342900" indent="-342900">
              <a:lnSpc>
                <a:spcPct val="100000"/>
              </a:lnSpc>
              <a:buFont typeface="Arial" panose="020B0604020202020204" pitchFamily="34" charset="0"/>
              <a:buChar char="•"/>
            </a:pPr>
            <a:r>
              <a:rPr lang="en-GB" sz="2400" dirty="0">
                <a:solidFill>
                  <a:srgbClr val="004BD3"/>
                </a:solidFill>
                <a:latin typeface="ArialMT"/>
              </a:rPr>
              <a:t>D</a:t>
            </a:r>
            <a:r>
              <a:rPr lang="en-GB" sz="2400" dirty="0">
                <a:solidFill>
                  <a:srgbClr val="004BD3"/>
                </a:solidFill>
                <a:effectLst/>
                <a:latin typeface="ArialMT"/>
              </a:rPr>
              <a:t>oes not form part of a company’s constitution but acts as a supplement</a:t>
            </a:r>
          </a:p>
          <a:p>
            <a:pPr marL="342900" indent="-342900">
              <a:lnSpc>
                <a:spcPct val="100000"/>
              </a:lnSpc>
              <a:buFont typeface="Arial" panose="020B0604020202020204" pitchFamily="34" charset="0"/>
              <a:buChar char="•"/>
            </a:pPr>
            <a:r>
              <a:rPr lang="en-GB" sz="2400" dirty="0">
                <a:solidFill>
                  <a:srgbClr val="004BD3"/>
                </a:solidFill>
                <a:effectLst/>
                <a:latin typeface="ArialMT"/>
              </a:rPr>
              <a:t>The terms of a shareholders’ agreement can be enforced by or against any person who is party to the agreement.</a:t>
            </a:r>
            <a:br>
              <a:rPr lang="en-GB" sz="2400" dirty="0">
                <a:solidFill>
                  <a:srgbClr val="004BD3"/>
                </a:solidFill>
                <a:effectLst/>
                <a:latin typeface="ArialMT"/>
              </a:rPr>
            </a:br>
            <a:endParaRPr lang="en-US" sz="2400" dirty="0">
              <a:solidFill>
                <a:srgbClr val="004BD3"/>
              </a:solidFill>
            </a:endParaRPr>
          </a:p>
        </p:txBody>
      </p:sp>
    </p:spTree>
    <p:extLst>
      <p:ext uri="{BB962C8B-B14F-4D97-AF65-F5344CB8AC3E}">
        <p14:creationId xmlns:p14="http://schemas.microsoft.com/office/powerpoint/2010/main" val="407491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183F-1A92-4BBA-A12C-8334087C9BFB}"/>
              </a:ext>
            </a:extLst>
          </p:cNvPr>
          <p:cNvSpPr>
            <a:spLocks noGrp="1"/>
          </p:cNvSpPr>
          <p:nvPr>
            <p:ph type="title"/>
          </p:nvPr>
        </p:nvSpPr>
        <p:spPr/>
        <p:txBody>
          <a:bodyPr/>
          <a:lstStyle/>
          <a:p>
            <a:r>
              <a:rPr lang="en-US" sz="3200" b="1" dirty="0"/>
              <a:t>Corporate Capacity</a:t>
            </a:r>
          </a:p>
        </p:txBody>
      </p:sp>
      <p:sp>
        <p:nvSpPr>
          <p:cNvPr id="3" name="Content Placeholder 2">
            <a:extLst>
              <a:ext uri="{FF2B5EF4-FFF2-40B4-BE49-F238E27FC236}">
                <a16:creationId xmlns:a16="http://schemas.microsoft.com/office/drawing/2014/main" id="{5590F3E0-247E-91EE-C4E2-5CE05558225E}"/>
              </a:ext>
            </a:extLst>
          </p:cNvPr>
          <p:cNvSpPr>
            <a:spLocks noGrp="1"/>
          </p:cNvSpPr>
          <p:nvPr>
            <p:ph idx="1"/>
          </p:nvPr>
        </p:nvSpPr>
        <p:spPr/>
        <p:txBody>
          <a:bodyPr/>
          <a:lstStyle/>
          <a:p>
            <a:r>
              <a:rPr lang="en-GB" sz="2000" b="1" dirty="0">
                <a:solidFill>
                  <a:srgbClr val="FF9057"/>
                </a:solidFill>
                <a:effectLst/>
                <a:latin typeface="ArialMT"/>
              </a:rPr>
              <a:t>The </a:t>
            </a:r>
            <a:r>
              <a:rPr lang="en-GB" sz="2000" b="1" i="1" dirty="0">
                <a:solidFill>
                  <a:srgbClr val="FF9057"/>
                </a:solidFill>
                <a:effectLst/>
                <a:latin typeface="ArialMT"/>
              </a:rPr>
              <a:t>ultra vires </a:t>
            </a:r>
            <a:r>
              <a:rPr lang="en-GB" sz="2000" b="1" dirty="0">
                <a:solidFill>
                  <a:srgbClr val="FF9057"/>
                </a:solidFill>
                <a:effectLst/>
                <a:latin typeface="ArialMT"/>
              </a:rPr>
              <a:t>doctrine </a:t>
            </a:r>
            <a:endParaRPr lang="en-GB" sz="2000" b="1" dirty="0">
              <a:solidFill>
                <a:srgbClr val="FF9057"/>
              </a:solidFill>
            </a:endParaRPr>
          </a:p>
          <a:p>
            <a:pPr marL="342900" indent="-342900">
              <a:buClr>
                <a:srgbClr val="004BD3"/>
              </a:buClr>
              <a:buSzPct val="100000"/>
              <a:buFont typeface="Arial" panose="020B0604020202020204" pitchFamily="34" charset="0"/>
              <a:buChar char="•"/>
            </a:pPr>
            <a:r>
              <a:rPr lang="en-GB" sz="2000" dirty="0">
                <a:solidFill>
                  <a:srgbClr val="004BD3"/>
                </a:solidFill>
                <a:effectLst/>
                <a:latin typeface="ArialMT"/>
              </a:rPr>
              <a:t>A company’s contractual capacity can be limited or restricted by its constitution</a:t>
            </a:r>
          </a:p>
          <a:p>
            <a:pPr marL="342900" indent="-342900">
              <a:buClr>
                <a:srgbClr val="004BD3"/>
              </a:buClr>
              <a:buSzPct val="100000"/>
              <a:buFont typeface="Arial" panose="020B0604020202020204" pitchFamily="34" charset="0"/>
              <a:buChar char="•"/>
            </a:pPr>
            <a:r>
              <a:rPr lang="en-GB" sz="2000" dirty="0">
                <a:solidFill>
                  <a:srgbClr val="004BD3"/>
                </a:solidFill>
              </a:rPr>
              <a:t>I</a:t>
            </a:r>
            <a:r>
              <a:rPr lang="en-GB" sz="2000" dirty="0">
                <a:solidFill>
                  <a:srgbClr val="004BD3"/>
                </a:solidFill>
                <a:effectLst/>
              </a:rPr>
              <a:t>f a company exceeds its contractual capacity, then it is said to be acting </a:t>
            </a:r>
            <a:r>
              <a:rPr lang="en-GB" sz="2000" b="1" i="1" dirty="0">
                <a:solidFill>
                  <a:srgbClr val="004BD3"/>
                </a:solidFill>
                <a:effectLst/>
              </a:rPr>
              <a:t>ultra vires</a:t>
            </a:r>
            <a:r>
              <a:rPr lang="en-GB" sz="2000" dirty="0">
                <a:solidFill>
                  <a:srgbClr val="004BD3"/>
                </a:solidFill>
                <a:effectLst/>
              </a:rPr>
              <a:t>. </a:t>
            </a:r>
          </a:p>
          <a:p>
            <a:pPr marL="342900" indent="-342900">
              <a:buClr>
                <a:srgbClr val="004BD3"/>
              </a:buClr>
              <a:buSzPct val="100000"/>
              <a:buFont typeface="Arial" panose="020B0604020202020204" pitchFamily="34" charset="0"/>
              <a:buChar char="•"/>
            </a:pPr>
            <a:r>
              <a:rPr lang="en-GB" sz="2000" dirty="0">
                <a:solidFill>
                  <a:srgbClr val="004BD3"/>
                </a:solidFill>
                <a:effectLst/>
              </a:rPr>
              <a:t>Historically, If a company entered into a contract that was outside the scope of its objects clause, then that contract would be </a:t>
            </a:r>
            <a:r>
              <a:rPr lang="en-GB" sz="2000" i="1" dirty="0">
                <a:solidFill>
                  <a:srgbClr val="004BD3"/>
                </a:solidFill>
                <a:effectLst/>
              </a:rPr>
              <a:t>ultra vires </a:t>
            </a:r>
            <a:r>
              <a:rPr lang="en-GB" sz="2000" dirty="0">
                <a:solidFill>
                  <a:srgbClr val="004BD3"/>
                </a:solidFill>
                <a:effectLst/>
              </a:rPr>
              <a:t>and void (</a:t>
            </a:r>
            <a:r>
              <a:rPr lang="en-GB" sz="2000" i="1" dirty="0">
                <a:solidFill>
                  <a:srgbClr val="004BD3"/>
                </a:solidFill>
                <a:effectLst/>
              </a:rPr>
              <a:t>Ashbury Railway Carriage and Iron Co Ltd v Riche </a:t>
            </a:r>
            <a:r>
              <a:rPr lang="en-GB" sz="2000" dirty="0">
                <a:solidFill>
                  <a:srgbClr val="004BD3"/>
                </a:solidFill>
                <a:effectLst/>
              </a:rPr>
              <a:t>(1874-75) LR 7 HL 653 (HL)). </a:t>
            </a:r>
            <a:endParaRPr lang="en-GB" sz="2000" dirty="0">
              <a:solidFill>
                <a:srgbClr val="004BD3"/>
              </a:solidFill>
            </a:endParaRPr>
          </a:p>
          <a:p>
            <a:endParaRPr lang="en-GB" dirty="0"/>
          </a:p>
          <a:p>
            <a:endParaRPr lang="en-US" dirty="0"/>
          </a:p>
        </p:txBody>
      </p:sp>
    </p:spTree>
    <p:extLst>
      <p:ext uri="{BB962C8B-B14F-4D97-AF65-F5344CB8AC3E}">
        <p14:creationId xmlns:p14="http://schemas.microsoft.com/office/powerpoint/2010/main" val="3636559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01BC-5F67-F547-15DC-1C62A54F20D4}"/>
              </a:ext>
            </a:extLst>
          </p:cNvPr>
          <p:cNvSpPr>
            <a:spLocks noGrp="1"/>
          </p:cNvSpPr>
          <p:nvPr>
            <p:ph type="title"/>
          </p:nvPr>
        </p:nvSpPr>
        <p:spPr/>
        <p:txBody>
          <a:bodyPr/>
          <a:lstStyle/>
          <a:p>
            <a:r>
              <a:rPr lang="en-US" sz="2800" b="1" dirty="0"/>
              <a:t>Corporate Capacity</a:t>
            </a:r>
            <a:endParaRPr lang="en-US" dirty="0"/>
          </a:p>
        </p:txBody>
      </p:sp>
      <p:sp>
        <p:nvSpPr>
          <p:cNvPr id="3" name="Content Placeholder 2">
            <a:extLst>
              <a:ext uri="{FF2B5EF4-FFF2-40B4-BE49-F238E27FC236}">
                <a16:creationId xmlns:a16="http://schemas.microsoft.com/office/drawing/2014/main" id="{6F00DE1F-D6C6-13DC-8A05-3EF1A3EF2ADE}"/>
              </a:ext>
            </a:extLst>
          </p:cNvPr>
          <p:cNvSpPr>
            <a:spLocks noGrp="1"/>
          </p:cNvSpPr>
          <p:nvPr>
            <p:ph idx="1"/>
          </p:nvPr>
        </p:nvSpPr>
        <p:spPr>
          <a:xfrm>
            <a:off x="431800" y="1467716"/>
            <a:ext cx="11328400" cy="4751387"/>
          </a:xfrm>
        </p:spPr>
        <p:txBody>
          <a:bodyPr/>
          <a:lstStyle/>
          <a:p>
            <a:r>
              <a:rPr lang="en-GB" sz="2000" b="1" dirty="0">
                <a:solidFill>
                  <a:srgbClr val="FF9057"/>
                </a:solidFill>
                <a:effectLst/>
              </a:rPr>
              <a:t>Unrestricted objects </a:t>
            </a:r>
            <a:endParaRPr lang="en-GB" sz="2000" b="1" dirty="0">
              <a:solidFill>
                <a:srgbClr val="FF9057"/>
              </a:solidFill>
            </a:endParaRPr>
          </a:p>
          <a:p>
            <a:pPr marL="342900" indent="-342900">
              <a:buFont typeface="Arial" panose="020B0604020202020204" pitchFamily="34" charset="0"/>
              <a:buChar char="•"/>
            </a:pPr>
            <a:r>
              <a:rPr lang="en-GB" sz="2000" dirty="0">
                <a:solidFill>
                  <a:srgbClr val="004BD3"/>
                </a:solidFill>
                <a:effectLst/>
              </a:rPr>
              <a:t>A company incorporated under the CA2006 does not need an objects clause and such a company will have unrestricted objects </a:t>
            </a:r>
          </a:p>
          <a:p>
            <a:pPr marL="342900" indent="-342900">
              <a:buFont typeface="Arial" panose="020B0604020202020204" pitchFamily="34" charset="0"/>
              <a:buChar char="•"/>
            </a:pPr>
            <a:endParaRPr lang="en-GB" sz="2000" dirty="0">
              <a:solidFill>
                <a:srgbClr val="004BD3"/>
              </a:solidFill>
            </a:endParaRPr>
          </a:p>
          <a:p>
            <a:pPr marL="342900" indent="-342900">
              <a:buFont typeface="Arial" panose="020B0604020202020204" pitchFamily="34" charset="0"/>
              <a:buChar char="•"/>
            </a:pPr>
            <a:r>
              <a:rPr lang="en-GB" sz="2000" dirty="0">
                <a:solidFill>
                  <a:srgbClr val="004BD3"/>
                </a:solidFill>
                <a:effectLst/>
              </a:rPr>
              <a:t>If a company includes or decides to retain its objects clause, then acting outside of the objects will be </a:t>
            </a:r>
            <a:r>
              <a:rPr lang="en-GB" sz="2000" i="1" dirty="0">
                <a:solidFill>
                  <a:srgbClr val="004BD3"/>
                </a:solidFill>
                <a:effectLst/>
              </a:rPr>
              <a:t>ultra vires</a:t>
            </a:r>
            <a:r>
              <a:rPr lang="en-GB" sz="2000" dirty="0">
                <a:solidFill>
                  <a:srgbClr val="004BD3"/>
                </a:solidFill>
                <a:effectLst/>
              </a:rPr>
              <a:t>. </a:t>
            </a:r>
          </a:p>
          <a:p>
            <a:pPr marL="342900" indent="-342900">
              <a:buFont typeface="Arial" panose="020B0604020202020204" pitchFamily="34" charset="0"/>
              <a:buChar char="•"/>
            </a:pPr>
            <a:endParaRPr lang="en-GB" sz="2000" dirty="0">
              <a:solidFill>
                <a:srgbClr val="004BD3"/>
              </a:solidFill>
            </a:endParaRPr>
          </a:p>
          <a:p>
            <a:pPr marL="342900" indent="-342900">
              <a:buFont typeface="Arial" panose="020B0604020202020204" pitchFamily="34" charset="0"/>
              <a:buChar char="•"/>
            </a:pPr>
            <a:r>
              <a:rPr lang="en-GB" sz="2000" dirty="0">
                <a:solidFill>
                  <a:srgbClr val="004BD3"/>
                </a:solidFill>
                <a:effectLst/>
              </a:rPr>
              <a:t>s39(1) of the CA2006 provides that ‘the validity of an act done by a company shall not be called into question on the ground of lack of capacity by reason of anything in the company’s constitution’. </a:t>
            </a:r>
            <a:endParaRPr lang="en-GB" i="1" dirty="0">
              <a:latin typeface="Arial" panose="020B0604020202020204" pitchFamily="34" charset="0"/>
            </a:endParaRPr>
          </a:p>
          <a:p>
            <a:r>
              <a:rPr lang="en-GB" b="1" dirty="0">
                <a:solidFill>
                  <a:srgbClr val="FF9057"/>
                </a:solidFill>
              </a:rPr>
              <a:t>Is the </a:t>
            </a:r>
            <a:r>
              <a:rPr lang="en-GB" sz="1800" b="1" i="1" dirty="0">
                <a:solidFill>
                  <a:srgbClr val="FF9057"/>
                </a:solidFill>
                <a:effectLst/>
              </a:rPr>
              <a:t>ultra vires </a:t>
            </a:r>
            <a:r>
              <a:rPr lang="en-GB" sz="1800" b="1" dirty="0">
                <a:solidFill>
                  <a:srgbClr val="FF9057"/>
                </a:solidFill>
                <a:effectLst/>
              </a:rPr>
              <a:t>doctrine still relevant?</a:t>
            </a:r>
          </a:p>
          <a:p>
            <a:r>
              <a:rPr lang="en-GB" sz="2000" dirty="0">
                <a:solidFill>
                  <a:srgbClr val="004BD3"/>
                </a:solidFill>
                <a:latin typeface="ArialMT"/>
              </a:rPr>
              <a:t>D</a:t>
            </a:r>
            <a:r>
              <a:rPr lang="en-GB" sz="2000" dirty="0">
                <a:solidFill>
                  <a:srgbClr val="004BD3"/>
                </a:solidFill>
                <a:effectLst/>
                <a:latin typeface="ArialMT"/>
              </a:rPr>
              <a:t>irectors could be in breach of duty to act in accordance with the constitution found (s. 171(a) CA2006)</a:t>
            </a:r>
          </a:p>
          <a:p>
            <a:endParaRPr lang="en-US" dirty="0"/>
          </a:p>
        </p:txBody>
      </p:sp>
      <p:sp>
        <p:nvSpPr>
          <p:cNvPr id="4" name="Down Arrow 3">
            <a:extLst>
              <a:ext uri="{FF2B5EF4-FFF2-40B4-BE49-F238E27FC236}">
                <a16:creationId xmlns:a16="http://schemas.microsoft.com/office/drawing/2014/main" id="{F2EB423F-9F26-83AB-6EBD-58B341547530}"/>
              </a:ext>
            </a:extLst>
          </p:cNvPr>
          <p:cNvSpPr/>
          <p:nvPr/>
        </p:nvSpPr>
        <p:spPr>
          <a:xfrm>
            <a:off x="5722373" y="2728452"/>
            <a:ext cx="575187" cy="530942"/>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id="{AA110947-B549-2152-68C2-218E3C02CAEA}"/>
              </a:ext>
            </a:extLst>
          </p:cNvPr>
          <p:cNvSpPr/>
          <p:nvPr/>
        </p:nvSpPr>
        <p:spPr>
          <a:xfrm>
            <a:off x="5722372" y="3942835"/>
            <a:ext cx="575187" cy="530942"/>
          </a:xfrm>
          <a:prstGeom prst="downArrow">
            <a:avLst/>
          </a:prstGeom>
          <a:solidFill>
            <a:srgbClr val="FF9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3616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488AA-0CBF-C564-D364-AE2DC0C972A0}"/>
              </a:ext>
            </a:extLst>
          </p:cNvPr>
          <p:cNvSpPr>
            <a:spLocks noGrp="1"/>
          </p:cNvSpPr>
          <p:nvPr>
            <p:ph type="title"/>
          </p:nvPr>
        </p:nvSpPr>
        <p:spPr/>
        <p:txBody>
          <a:bodyPr/>
          <a:lstStyle/>
          <a:p>
            <a:r>
              <a:rPr lang="en-GB" sz="3200" b="1" dirty="0">
                <a:effectLst/>
                <a:latin typeface="ArialMT"/>
              </a:rPr>
              <a:t>Agency </a:t>
            </a:r>
            <a:endParaRPr lang="en-US" sz="3200" b="1" dirty="0"/>
          </a:p>
        </p:txBody>
      </p:sp>
      <p:sp>
        <p:nvSpPr>
          <p:cNvPr id="3" name="Content Placeholder 2">
            <a:extLst>
              <a:ext uri="{FF2B5EF4-FFF2-40B4-BE49-F238E27FC236}">
                <a16:creationId xmlns:a16="http://schemas.microsoft.com/office/drawing/2014/main" id="{3E4A7043-5FD5-36F4-7EB8-B24216E30781}"/>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rgbClr val="004BD3"/>
                </a:solidFill>
              </a:rPr>
              <a:t>W</a:t>
            </a:r>
            <a:r>
              <a:rPr lang="en-GB" sz="2000" dirty="0">
                <a:solidFill>
                  <a:srgbClr val="004BD3"/>
                </a:solidFill>
                <a:effectLst/>
              </a:rPr>
              <a:t>hether a person has the authority to enter into a contract on behalf of the company. </a:t>
            </a:r>
            <a:endParaRPr lang="en-GB" sz="2000" dirty="0">
              <a:solidFill>
                <a:srgbClr val="004BD3"/>
              </a:solidFill>
            </a:endParaRPr>
          </a:p>
          <a:p>
            <a:pPr marL="342900" indent="-342900">
              <a:buFont typeface="Arial" panose="020B0604020202020204" pitchFamily="34" charset="0"/>
              <a:buChar char="•"/>
            </a:pPr>
            <a:r>
              <a:rPr lang="en-GB" sz="2000" dirty="0">
                <a:solidFill>
                  <a:srgbClr val="004BD3"/>
                </a:solidFill>
                <a:effectLst/>
              </a:rPr>
              <a:t>A contract can be made on behalf of a company by a person acting under its authority. (s43(1) CA2006). </a:t>
            </a:r>
            <a:r>
              <a:rPr lang="en-GB" sz="2000" dirty="0">
                <a:solidFill>
                  <a:srgbClr val="004BD3"/>
                </a:solidFill>
              </a:rPr>
              <a:t>T</a:t>
            </a:r>
            <a:r>
              <a:rPr lang="en-GB" sz="2000" dirty="0">
                <a:solidFill>
                  <a:srgbClr val="004BD3"/>
                </a:solidFill>
                <a:effectLst/>
              </a:rPr>
              <a:t>he company is the principal and it will engage agents to act on its behal</a:t>
            </a:r>
            <a:r>
              <a:rPr lang="en-GB" sz="2000" dirty="0">
                <a:solidFill>
                  <a:srgbClr val="004BD3"/>
                </a:solidFill>
              </a:rPr>
              <a:t>f.</a:t>
            </a:r>
            <a:endParaRPr lang="en-GB" sz="2000" dirty="0">
              <a:solidFill>
                <a:srgbClr val="004BD3"/>
              </a:solidFill>
              <a:effectLst/>
            </a:endParaRPr>
          </a:p>
          <a:p>
            <a:pPr marL="342900" indent="-342900">
              <a:buFont typeface="Arial" panose="020B0604020202020204" pitchFamily="34" charset="0"/>
              <a:buChar char="•"/>
            </a:pPr>
            <a:r>
              <a:rPr lang="en-GB" sz="2000" dirty="0">
                <a:solidFill>
                  <a:srgbClr val="004BD3"/>
                </a:solidFill>
                <a:effectLst/>
              </a:rPr>
              <a:t>There are two principal types of authority: </a:t>
            </a:r>
          </a:p>
          <a:p>
            <a:pPr marL="774889" lvl="2" indent="-342900">
              <a:buClr>
                <a:srgbClr val="FF9057"/>
              </a:buClr>
              <a:buSzPct val="100000"/>
            </a:pPr>
            <a:r>
              <a:rPr lang="en-GB" sz="2000" b="1" dirty="0">
                <a:solidFill>
                  <a:srgbClr val="FF9057"/>
                </a:solidFill>
              </a:rPr>
              <a:t>A</a:t>
            </a:r>
            <a:r>
              <a:rPr lang="en-GB" sz="2000" b="1" dirty="0">
                <a:solidFill>
                  <a:srgbClr val="FF9057"/>
                </a:solidFill>
                <a:effectLst/>
              </a:rPr>
              <a:t>ctual authority </a:t>
            </a:r>
            <a:endParaRPr lang="en-GB" sz="2000" b="1" dirty="0">
              <a:solidFill>
                <a:srgbClr val="FF9057"/>
              </a:solidFill>
            </a:endParaRPr>
          </a:p>
          <a:p>
            <a:pPr marL="774889" lvl="2" indent="-342900">
              <a:buClr>
                <a:srgbClr val="FF9057"/>
              </a:buClr>
              <a:buSzPct val="100000"/>
            </a:pPr>
            <a:r>
              <a:rPr lang="en-GB" sz="2000" b="1" dirty="0">
                <a:solidFill>
                  <a:srgbClr val="FF9057"/>
                </a:solidFill>
              </a:rPr>
              <a:t>A</a:t>
            </a:r>
            <a:r>
              <a:rPr lang="en-GB" sz="2000" b="1" dirty="0">
                <a:solidFill>
                  <a:srgbClr val="FF9057"/>
                </a:solidFill>
                <a:effectLst/>
              </a:rPr>
              <a:t>pparent authority</a:t>
            </a:r>
          </a:p>
          <a:p>
            <a:pPr marL="342900" indent="-342900">
              <a:buFont typeface="Arial" panose="020B0604020202020204" pitchFamily="34" charset="0"/>
              <a:buChar char="•"/>
            </a:pPr>
            <a:r>
              <a:rPr lang="en-GB" sz="2000" dirty="0">
                <a:solidFill>
                  <a:srgbClr val="004BD3"/>
                </a:solidFill>
                <a:effectLst/>
              </a:rPr>
              <a:t>However, even if an agent lacks authority, the principal can ratify the agent’s actions. (</a:t>
            </a:r>
            <a:r>
              <a:rPr lang="en-GB" sz="2000" i="1" dirty="0">
                <a:solidFill>
                  <a:srgbClr val="004BD3"/>
                </a:solidFill>
                <a:effectLst/>
              </a:rPr>
              <a:t>Grant v United Kingdom Switchback Railway Co </a:t>
            </a:r>
            <a:r>
              <a:rPr lang="en-GB" sz="2000" dirty="0">
                <a:solidFill>
                  <a:srgbClr val="004BD3"/>
                </a:solidFill>
                <a:effectLst/>
              </a:rPr>
              <a:t>(1888) 40 </a:t>
            </a:r>
            <a:r>
              <a:rPr lang="en-GB" sz="2000" dirty="0" err="1">
                <a:solidFill>
                  <a:srgbClr val="004BD3"/>
                </a:solidFill>
                <a:effectLst/>
              </a:rPr>
              <a:t>ChD</a:t>
            </a:r>
            <a:r>
              <a:rPr lang="en-GB" sz="2000" dirty="0">
                <a:solidFill>
                  <a:srgbClr val="004BD3"/>
                </a:solidFill>
                <a:effectLst/>
              </a:rPr>
              <a:t> 135 (CA)). </a:t>
            </a:r>
            <a:endParaRPr lang="en-GB" sz="2000" dirty="0">
              <a:solidFill>
                <a:srgbClr val="004BD3"/>
              </a:solidFill>
            </a:endParaRPr>
          </a:p>
          <a:p>
            <a:endParaRPr lang="en-US" dirty="0"/>
          </a:p>
        </p:txBody>
      </p:sp>
    </p:spTree>
    <p:extLst>
      <p:ext uri="{BB962C8B-B14F-4D97-AF65-F5344CB8AC3E}">
        <p14:creationId xmlns:p14="http://schemas.microsoft.com/office/powerpoint/2010/main" val="4242755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EE61-B392-A028-93E1-D1EFAE3AA2B4}"/>
              </a:ext>
            </a:extLst>
          </p:cNvPr>
          <p:cNvSpPr>
            <a:spLocks noGrp="1"/>
          </p:cNvSpPr>
          <p:nvPr>
            <p:ph type="title"/>
          </p:nvPr>
        </p:nvSpPr>
        <p:spPr/>
        <p:txBody>
          <a:bodyPr/>
          <a:lstStyle/>
          <a:p>
            <a:r>
              <a:rPr lang="en-GB" sz="3200" b="1" dirty="0">
                <a:effectLst/>
                <a:latin typeface="ArialMT"/>
              </a:rPr>
              <a:t>Actual authority </a:t>
            </a:r>
            <a:endParaRPr lang="en-US" sz="3200" b="1" dirty="0"/>
          </a:p>
        </p:txBody>
      </p:sp>
      <p:sp>
        <p:nvSpPr>
          <p:cNvPr id="3" name="Content Placeholder 2">
            <a:extLst>
              <a:ext uri="{FF2B5EF4-FFF2-40B4-BE49-F238E27FC236}">
                <a16:creationId xmlns:a16="http://schemas.microsoft.com/office/drawing/2014/main" id="{60E7FE44-1BF0-56FB-6874-48FED9E3AA28}"/>
              </a:ext>
            </a:extLst>
          </p:cNvPr>
          <p:cNvSpPr>
            <a:spLocks noGrp="1"/>
          </p:cNvSpPr>
          <p:nvPr>
            <p:ph idx="1"/>
          </p:nvPr>
        </p:nvSpPr>
        <p:spPr/>
        <p:txBody>
          <a:bodyPr/>
          <a:lstStyle/>
          <a:p>
            <a:pPr marL="285750" indent="-285750">
              <a:buFont typeface="Arial" panose="020B0604020202020204" pitchFamily="34" charset="0"/>
              <a:buChar char="•"/>
            </a:pPr>
            <a:r>
              <a:rPr lang="en-GB" dirty="0">
                <a:solidFill>
                  <a:srgbClr val="004BD3"/>
                </a:solidFill>
                <a:latin typeface="ArialMT"/>
              </a:rPr>
              <a:t>A</a:t>
            </a:r>
            <a:r>
              <a:rPr lang="en-GB" sz="1800" dirty="0">
                <a:solidFill>
                  <a:srgbClr val="004BD3"/>
                </a:solidFill>
                <a:effectLst/>
                <a:latin typeface="ArialMT"/>
              </a:rPr>
              <a:t> legal relationship between the principal and agent created by a consensual agreement to which they alone are parties. Its scope is to be ascertained by applying ordinary principles of construction of contracts, including any proper implications from the express words used, the usages of the trade, or the course of business between the parties. </a:t>
            </a:r>
          </a:p>
          <a:p>
            <a:pPr algn="r"/>
            <a:r>
              <a:rPr lang="en-GB" sz="1800" i="1" dirty="0">
                <a:solidFill>
                  <a:srgbClr val="004BD3"/>
                </a:solidFill>
                <a:effectLst/>
                <a:latin typeface="Arial" panose="020B0604020202020204" pitchFamily="34" charset="0"/>
              </a:rPr>
              <a:t>Freeman &amp; Lockyer v Buckhurst Park Properties (Mangal) Ltd </a:t>
            </a:r>
            <a:r>
              <a:rPr lang="en-GB" sz="1800" dirty="0">
                <a:solidFill>
                  <a:srgbClr val="004BD3"/>
                </a:solidFill>
                <a:effectLst/>
                <a:latin typeface="ArialMT"/>
              </a:rPr>
              <a:t>[1964] 2 QB 480 (CA)</a:t>
            </a:r>
            <a:endParaRPr lang="en-GB" dirty="0">
              <a:solidFill>
                <a:srgbClr val="004BD3"/>
              </a:solidFill>
            </a:endParaRPr>
          </a:p>
          <a:p>
            <a:endParaRPr lang="en-GB" dirty="0">
              <a:solidFill>
                <a:srgbClr val="004BD3"/>
              </a:solidFill>
            </a:endParaRPr>
          </a:p>
          <a:p>
            <a:pPr marL="285750" indent="-285750">
              <a:buFont typeface="Arial" panose="020B0604020202020204" pitchFamily="34" charset="0"/>
              <a:buChar char="•"/>
            </a:pPr>
            <a:r>
              <a:rPr lang="en-GB" sz="1800" dirty="0">
                <a:solidFill>
                  <a:srgbClr val="004BD3"/>
                </a:solidFill>
                <a:effectLst/>
                <a:latin typeface="ArialMT"/>
              </a:rPr>
              <a:t>This quote indicates that there are in fact two types of actual authority: </a:t>
            </a:r>
            <a:endParaRPr lang="en-GB" dirty="0">
              <a:solidFill>
                <a:srgbClr val="004BD3"/>
              </a:solidFill>
            </a:endParaRPr>
          </a:p>
          <a:p>
            <a:pPr lvl="3">
              <a:buClr>
                <a:srgbClr val="FF9057"/>
              </a:buClr>
              <a:buSzPct val="100000"/>
            </a:pPr>
            <a:r>
              <a:rPr lang="en-GB" dirty="0">
                <a:solidFill>
                  <a:srgbClr val="FF9057"/>
                </a:solidFill>
                <a:latin typeface="ArialMT"/>
              </a:rPr>
              <a:t> E</a:t>
            </a:r>
            <a:r>
              <a:rPr lang="en-GB" dirty="0">
                <a:solidFill>
                  <a:srgbClr val="FF9057"/>
                </a:solidFill>
                <a:effectLst/>
                <a:latin typeface="ArialMT"/>
              </a:rPr>
              <a:t>xpress actual authority</a:t>
            </a:r>
          </a:p>
          <a:p>
            <a:pPr lvl="3">
              <a:buClr>
                <a:srgbClr val="FF9057"/>
              </a:buClr>
              <a:buSzPct val="100000"/>
            </a:pPr>
            <a:r>
              <a:rPr lang="en-GB" dirty="0">
                <a:solidFill>
                  <a:srgbClr val="FF9057"/>
                </a:solidFill>
                <a:latin typeface="ArialMT"/>
              </a:rPr>
              <a:t> I</a:t>
            </a:r>
            <a:r>
              <a:rPr lang="en-GB" dirty="0">
                <a:solidFill>
                  <a:srgbClr val="FF9057"/>
                </a:solidFill>
                <a:effectLst/>
                <a:latin typeface="ArialMT"/>
              </a:rPr>
              <a:t>mplied actual authority (apparent authority)</a:t>
            </a:r>
          </a:p>
          <a:p>
            <a:endParaRPr lang="en-US" dirty="0"/>
          </a:p>
        </p:txBody>
      </p:sp>
    </p:spTree>
    <p:extLst>
      <p:ext uri="{BB962C8B-B14F-4D97-AF65-F5344CB8AC3E}">
        <p14:creationId xmlns:p14="http://schemas.microsoft.com/office/powerpoint/2010/main" val="34808252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7435-22EC-D5EE-3F7B-0B3C8A41C05F}"/>
              </a:ext>
            </a:extLst>
          </p:cNvPr>
          <p:cNvSpPr>
            <a:spLocks noGrp="1"/>
          </p:cNvSpPr>
          <p:nvPr>
            <p:ph type="title"/>
          </p:nvPr>
        </p:nvSpPr>
        <p:spPr/>
        <p:txBody>
          <a:bodyPr/>
          <a:lstStyle/>
          <a:p>
            <a:r>
              <a:rPr lang="en-GB" sz="2800" b="1" dirty="0">
                <a:effectLst/>
                <a:latin typeface="ArialMT"/>
              </a:rPr>
              <a:t>Actual authority </a:t>
            </a:r>
            <a:endParaRPr lang="en-US" dirty="0"/>
          </a:p>
        </p:txBody>
      </p:sp>
      <p:sp>
        <p:nvSpPr>
          <p:cNvPr id="3" name="Content Placeholder 2">
            <a:extLst>
              <a:ext uri="{FF2B5EF4-FFF2-40B4-BE49-F238E27FC236}">
                <a16:creationId xmlns:a16="http://schemas.microsoft.com/office/drawing/2014/main" id="{11DA76AB-EEAF-A9AF-1B2C-317445873B4B}"/>
              </a:ext>
            </a:extLst>
          </p:cNvPr>
          <p:cNvSpPr>
            <a:spLocks noGrp="1"/>
          </p:cNvSpPr>
          <p:nvPr>
            <p:ph idx="1"/>
          </p:nvPr>
        </p:nvSpPr>
        <p:spPr/>
        <p:txBody>
          <a:bodyPr/>
          <a:lstStyle/>
          <a:p>
            <a:endParaRPr lang="en-GB" sz="1800" b="1" dirty="0">
              <a:effectLst/>
              <a:latin typeface="Arial" panose="020B0604020202020204" pitchFamily="34" charset="0"/>
            </a:endParaRPr>
          </a:p>
          <a:p>
            <a:r>
              <a:rPr lang="en-GB" sz="1800" b="1" dirty="0">
                <a:solidFill>
                  <a:srgbClr val="004BD3"/>
                </a:solidFill>
                <a:effectLst/>
                <a:latin typeface="Arial" panose="020B0604020202020204" pitchFamily="34" charset="0"/>
              </a:rPr>
              <a:t>John is the managing director of X-Corp Ltd. X-Corp wishes to purchase a piece of machinery. The other directors of X-Corp authorise John to negotiate with potential sellers and to purchase the machinery, but only if the purchase price is less than £35,000. John enters into negotiations with Y-Corp and, on X-Corp’s behalf, he enters into a contract with Y-Corp under which X-Corp will purchase the machinery for £40,000. John states that this was the best price possible, but the other directors refuse to accept this and X-Corp refuses to honour the contract on the ground that John had no authority to make it. Y-Corp sues X-Corp. </a:t>
            </a:r>
            <a:endParaRPr lang="en-GB" dirty="0">
              <a:solidFill>
                <a:srgbClr val="004BD3"/>
              </a:solidFill>
              <a:effectLst/>
            </a:endParaRPr>
          </a:p>
          <a:p>
            <a:endParaRPr lang="en-US" dirty="0"/>
          </a:p>
        </p:txBody>
      </p:sp>
    </p:spTree>
    <p:extLst>
      <p:ext uri="{BB962C8B-B14F-4D97-AF65-F5344CB8AC3E}">
        <p14:creationId xmlns:p14="http://schemas.microsoft.com/office/powerpoint/2010/main" val="17589662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442A-32D3-41A7-6223-C791B7D8156B}"/>
              </a:ext>
            </a:extLst>
          </p:cNvPr>
          <p:cNvSpPr>
            <a:spLocks noGrp="1"/>
          </p:cNvSpPr>
          <p:nvPr>
            <p:ph type="title"/>
          </p:nvPr>
        </p:nvSpPr>
        <p:spPr/>
        <p:txBody>
          <a:bodyPr/>
          <a:lstStyle/>
          <a:p>
            <a:r>
              <a:rPr lang="en-GB" sz="2800" b="1" dirty="0">
                <a:effectLst/>
                <a:latin typeface="ArialMT"/>
              </a:rPr>
              <a:t>Apparent authority </a:t>
            </a:r>
            <a:endParaRPr lang="en-US" dirty="0"/>
          </a:p>
        </p:txBody>
      </p:sp>
      <p:sp>
        <p:nvSpPr>
          <p:cNvPr id="3" name="Content Placeholder 2">
            <a:extLst>
              <a:ext uri="{FF2B5EF4-FFF2-40B4-BE49-F238E27FC236}">
                <a16:creationId xmlns:a16="http://schemas.microsoft.com/office/drawing/2014/main" id="{E1CDFF84-F577-0213-CF5C-F72FCBCDA6F0}"/>
              </a:ext>
            </a:extLst>
          </p:cNvPr>
          <p:cNvSpPr>
            <a:spLocks noGrp="1"/>
          </p:cNvSpPr>
          <p:nvPr>
            <p:ph idx="1"/>
          </p:nvPr>
        </p:nvSpPr>
        <p:spPr/>
        <p:txBody>
          <a:bodyPr/>
          <a:lstStyle/>
          <a:p>
            <a:pPr marL="285750" indent="-285750">
              <a:buFont typeface="Arial" panose="020B0604020202020204" pitchFamily="34" charset="0"/>
              <a:buChar char="•"/>
            </a:pPr>
            <a:r>
              <a:rPr lang="en-GB" sz="1800" dirty="0">
                <a:solidFill>
                  <a:srgbClr val="004BD3"/>
                </a:solidFill>
                <a:effectLst/>
                <a:latin typeface="ArialMT"/>
              </a:rPr>
              <a:t>There is no doubt that John did not have actual authority to enter into the contract.</a:t>
            </a:r>
          </a:p>
          <a:p>
            <a:pPr marL="285750" indent="-285750">
              <a:buFont typeface="Arial" panose="020B0604020202020204" pitchFamily="34" charset="0"/>
              <a:buChar char="•"/>
            </a:pPr>
            <a:r>
              <a:rPr lang="en-GB" sz="1800" dirty="0">
                <a:solidFill>
                  <a:srgbClr val="004BD3"/>
                </a:solidFill>
                <a:effectLst/>
                <a:latin typeface="ArialMT"/>
              </a:rPr>
              <a:t>However, it is unlikely that Y-Corp could know this and, from its perspective, it would appear that John did indeed have authority to enter into the contract. </a:t>
            </a:r>
          </a:p>
          <a:p>
            <a:pPr marL="285750" indent="-285750">
              <a:buFont typeface="Arial" panose="020B0604020202020204" pitchFamily="34" charset="0"/>
              <a:buChar char="•"/>
            </a:pPr>
            <a:r>
              <a:rPr lang="en-GB" sz="1800" dirty="0">
                <a:solidFill>
                  <a:srgbClr val="004BD3"/>
                </a:solidFill>
                <a:effectLst/>
                <a:latin typeface="ArialMT"/>
              </a:rPr>
              <a:t>It might be the case that John had </a:t>
            </a:r>
            <a:r>
              <a:rPr lang="en-GB" sz="1800" b="1" dirty="0">
                <a:solidFill>
                  <a:srgbClr val="FF9057"/>
                </a:solidFill>
                <a:effectLst/>
                <a:latin typeface="ArialMT"/>
              </a:rPr>
              <a:t>apparent authority</a:t>
            </a:r>
            <a:r>
              <a:rPr lang="en-GB" sz="1800" dirty="0">
                <a:solidFill>
                  <a:srgbClr val="004BD3"/>
                </a:solidFill>
                <a:effectLst/>
                <a:latin typeface="ArialMT"/>
              </a:rPr>
              <a:t>. Lord Denning has stated that ‘apparent authority is the authority of an agent as it appears to others’ (</a:t>
            </a:r>
            <a:r>
              <a:rPr lang="en-GB" sz="1800" i="1" dirty="0" err="1">
                <a:solidFill>
                  <a:srgbClr val="004BD3"/>
                </a:solidFill>
                <a:effectLst/>
                <a:latin typeface="Arial" panose="020B0604020202020204" pitchFamily="34" charset="0"/>
              </a:rPr>
              <a:t>Hely</a:t>
            </a:r>
            <a:r>
              <a:rPr lang="en-GB" sz="1800" i="1" dirty="0">
                <a:solidFill>
                  <a:srgbClr val="004BD3"/>
                </a:solidFill>
                <a:effectLst/>
                <a:latin typeface="Arial" panose="020B0604020202020204" pitchFamily="34" charset="0"/>
              </a:rPr>
              <a:t>-Hutchinson v </a:t>
            </a:r>
            <a:r>
              <a:rPr lang="en-GB" sz="1800" i="1" dirty="0" err="1">
                <a:solidFill>
                  <a:srgbClr val="004BD3"/>
                </a:solidFill>
                <a:effectLst/>
                <a:latin typeface="Arial" panose="020B0604020202020204" pitchFamily="34" charset="0"/>
              </a:rPr>
              <a:t>Brayhead</a:t>
            </a:r>
            <a:r>
              <a:rPr lang="en-GB" sz="1800" i="1" dirty="0">
                <a:solidFill>
                  <a:srgbClr val="004BD3"/>
                </a:solidFill>
                <a:effectLst/>
                <a:latin typeface="Arial" panose="020B0604020202020204" pitchFamily="34" charset="0"/>
              </a:rPr>
              <a:t> Ltd </a:t>
            </a:r>
            <a:r>
              <a:rPr lang="en-GB" sz="1800" dirty="0">
                <a:solidFill>
                  <a:srgbClr val="004BD3"/>
                </a:solidFill>
                <a:effectLst/>
                <a:latin typeface="ArialMT"/>
              </a:rPr>
              <a:t>[1968] 1 QB 549 (CA)). </a:t>
            </a:r>
            <a:endParaRPr lang="en-GB" dirty="0">
              <a:solidFill>
                <a:srgbClr val="004BD3"/>
              </a:solidFill>
              <a:effectLst/>
            </a:endParaRPr>
          </a:p>
          <a:p>
            <a:pPr marL="285750" indent="-285750">
              <a:buFont typeface="Arial" panose="020B0604020202020204" pitchFamily="34" charset="0"/>
              <a:buChar char="•"/>
            </a:pPr>
            <a:r>
              <a:rPr lang="en-GB" sz="1800" dirty="0">
                <a:solidFill>
                  <a:srgbClr val="004BD3"/>
                </a:solidFill>
                <a:effectLst/>
                <a:latin typeface="ArialMT"/>
              </a:rPr>
              <a:t>In order to establish that an agent has apparent authority, three requirements will need to be satisfied namely: </a:t>
            </a:r>
            <a:endParaRPr lang="en-GB" dirty="0">
              <a:solidFill>
                <a:srgbClr val="004BD3"/>
              </a:solidFill>
            </a:endParaRPr>
          </a:p>
          <a:p>
            <a:pPr marL="501745" lvl="1" indent="-285750"/>
            <a:r>
              <a:rPr lang="en-GB" dirty="0">
                <a:solidFill>
                  <a:srgbClr val="004BD3"/>
                </a:solidFill>
                <a:effectLst/>
                <a:latin typeface="ArialMT"/>
              </a:rPr>
              <a:t>there must be a representation; </a:t>
            </a:r>
            <a:endParaRPr lang="en-GB" dirty="0">
              <a:solidFill>
                <a:srgbClr val="004BD3"/>
              </a:solidFill>
              <a:effectLst/>
              <a:latin typeface="FrutigerLTStd"/>
            </a:endParaRPr>
          </a:p>
          <a:p>
            <a:pPr marL="501745" lvl="1" indent="-285750"/>
            <a:r>
              <a:rPr lang="en-GB" dirty="0">
                <a:solidFill>
                  <a:srgbClr val="004BD3"/>
                </a:solidFill>
                <a:effectLst/>
                <a:latin typeface="ArialMT"/>
              </a:rPr>
              <a:t>this representation must be relied upon; and </a:t>
            </a:r>
            <a:endParaRPr lang="en-GB" dirty="0">
              <a:solidFill>
                <a:srgbClr val="004BD3"/>
              </a:solidFill>
              <a:effectLst/>
              <a:latin typeface="FrutigerLTStd"/>
            </a:endParaRPr>
          </a:p>
          <a:p>
            <a:pPr marL="501745" lvl="1" indent="-285750"/>
            <a:r>
              <a:rPr lang="en-GB" dirty="0">
                <a:solidFill>
                  <a:srgbClr val="004BD3"/>
                </a:solidFill>
                <a:effectLst/>
                <a:latin typeface="ArialMT"/>
              </a:rPr>
              <a:t>the person relying on the representation must alter their position. </a:t>
            </a:r>
            <a:endParaRPr lang="en-GB"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2352016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97CC-01F1-C3D4-3731-69083DDAF9A9}"/>
              </a:ext>
            </a:extLst>
          </p:cNvPr>
          <p:cNvSpPr>
            <a:spLocks noGrp="1"/>
          </p:cNvSpPr>
          <p:nvPr>
            <p:ph type="title"/>
          </p:nvPr>
        </p:nvSpPr>
        <p:spPr/>
        <p:txBody>
          <a:bodyPr/>
          <a:lstStyle/>
          <a:p>
            <a:r>
              <a:rPr lang="en-GB" sz="3200" b="1" dirty="0">
                <a:effectLst/>
                <a:latin typeface="ArialMT"/>
              </a:rPr>
              <a:t>Board authority </a:t>
            </a:r>
            <a:endParaRPr lang="en-US" sz="3200" b="1" dirty="0"/>
          </a:p>
        </p:txBody>
      </p:sp>
      <p:sp>
        <p:nvSpPr>
          <p:cNvPr id="3" name="Content Placeholder 2">
            <a:extLst>
              <a:ext uri="{FF2B5EF4-FFF2-40B4-BE49-F238E27FC236}">
                <a16:creationId xmlns:a16="http://schemas.microsoft.com/office/drawing/2014/main" id="{8F9CBE6C-881E-8B43-81BD-EA50D5B7C42B}"/>
              </a:ext>
            </a:extLst>
          </p:cNvPr>
          <p:cNvSpPr>
            <a:spLocks noGrp="1"/>
          </p:cNvSpPr>
          <p:nvPr>
            <p:ph idx="1"/>
          </p:nvPr>
        </p:nvSpPr>
        <p:spPr/>
        <p:txBody>
          <a:bodyPr/>
          <a:lstStyle/>
          <a:p>
            <a:pPr marL="285750" indent="-285750">
              <a:buFont typeface="Arial" panose="020B0604020202020204" pitchFamily="34" charset="0"/>
              <a:buChar char="•"/>
            </a:pPr>
            <a:r>
              <a:rPr lang="en-GB" dirty="0">
                <a:solidFill>
                  <a:srgbClr val="004BD3"/>
                </a:solidFill>
              </a:rPr>
              <a:t>T</a:t>
            </a:r>
            <a:r>
              <a:rPr lang="en-GB" sz="1800" dirty="0">
                <a:solidFill>
                  <a:srgbClr val="004BD3"/>
                </a:solidFill>
                <a:effectLst/>
              </a:rPr>
              <a:t>he articles may limit the ability of the directors to contract on behalf of the company. </a:t>
            </a:r>
            <a:endParaRPr lang="en-GB" dirty="0">
              <a:solidFill>
                <a:srgbClr val="004BD3"/>
              </a:solidFill>
              <a:effectLst/>
            </a:endParaRPr>
          </a:p>
          <a:p>
            <a:pPr marL="285750" indent="-285750">
              <a:buFont typeface="Arial" panose="020B0604020202020204" pitchFamily="34" charset="0"/>
              <a:buChar char="•"/>
            </a:pPr>
            <a:r>
              <a:rPr lang="en-GB" sz="1800" dirty="0">
                <a:solidFill>
                  <a:srgbClr val="004BD3"/>
                </a:solidFill>
                <a:effectLst/>
              </a:rPr>
              <a:t>Section 40(1) provides that ‘[</a:t>
            </a:r>
            <a:r>
              <a:rPr lang="en-GB" sz="1800" dirty="0" err="1">
                <a:solidFill>
                  <a:srgbClr val="004BD3"/>
                </a:solidFill>
                <a:effectLst/>
              </a:rPr>
              <a:t>i</a:t>
            </a:r>
            <a:r>
              <a:rPr lang="en-GB" sz="1800" dirty="0">
                <a:solidFill>
                  <a:srgbClr val="004BD3"/>
                </a:solidFill>
                <a:effectLst/>
              </a:rPr>
              <a:t>]n favour of a person dealing with a company in good faith, the power of the directors to bind the company, or authorise others to do so, is deemed to be free of any limitation under the company’s constitution’. (</a:t>
            </a:r>
            <a:r>
              <a:rPr lang="en-GB" dirty="0">
                <a:solidFill>
                  <a:srgbClr val="004BD3"/>
                </a:solidFill>
              </a:rPr>
              <a:t>s</a:t>
            </a:r>
            <a:r>
              <a:rPr lang="en-GB" sz="1800" dirty="0">
                <a:solidFill>
                  <a:srgbClr val="004BD3"/>
                </a:solidFill>
                <a:effectLst/>
              </a:rPr>
              <a:t>40 CA 2006) </a:t>
            </a:r>
            <a:endParaRPr lang="en-GB" dirty="0">
              <a:solidFill>
                <a:srgbClr val="004BD3"/>
              </a:solidFill>
            </a:endParaRPr>
          </a:p>
          <a:p>
            <a:pPr marL="285750" indent="-285750">
              <a:buFont typeface="Arial" panose="020B0604020202020204" pitchFamily="34" charset="0"/>
              <a:buChar char="•"/>
            </a:pPr>
            <a:r>
              <a:rPr lang="en-GB" sz="1800" dirty="0">
                <a:solidFill>
                  <a:srgbClr val="004BD3"/>
                </a:solidFill>
                <a:effectLst/>
              </a:rPr>
              <a:t>Four points should be noted regarding s40:</a:t>
            </a:r>
            <a:endParaRPr lang="en-GB" dirty="0">
              <a:solidFill>
                <a:srgbClr val="004BD3"/>
              </a:solidFill>
            </a:endParaRPr>
          </a:p>
          <a:p>
            <a:pPr lvl="2">
              <a:buClr>
                <a:srgbClr val="004BD3"/>
              </a:buClr>
            </a:pPr>
            <a:r>
              <a:rPr lang="en-GB" dirty="0">
                <a:solidFill>
                  <a:srgbClr val="004BD3"/>
                </a:solidFill>
                <a:effectLst/>
              </a:rPr>
              <a:t> It does not bestow authority upon the directors to enter into certain contracts – it merely provides that if they act outside their constitutional authority, the contract cannot be set aside due to this lack of authority. </a:t>
            </a:r>
          </a:p>
          <a:p>
            <a:pPr lvl="2">
              <a:buClr>
                <a:srgbClr val="004BD3"/>
              </a:buClr>
            </a:pPr>
            <a:r>
              <a:rPr lang="en-GB" dirty="0">
                <a:solidFill>
                  <a:srgbClr val="004BD3"/>
                </a:solidFill>
                <a:effectLst/>
              </a:rPr>
              <a:t> It protects the contract – it does not protect the directors, who may find themselves liable, potentially for breach of the s. 171(a) duty to act in accordance with the constitution.</a:t>
            </a:r>
          </a:p>
          <a:p>
            <a:pPr lvl="2">
              <a:buClr>
                <a:srgbClr val="004BD3"/>
              </a:buClr>
            </a:pPr>
            <a:r>
              <a:rPr lang="en-GB" dirty="0">
                <a:solidFill>
                  <a:srgbClr val="004BD3"/>
                </a:solidFill>
                <a:effectLst/>
              </a:rPr>
              <a:t> It does not prevent the right of a member to bring proceedings to restrain an act that is beyond the power of the directors (CA2006, s. 40(4)). </a:t>
            </a:r>
          </a:p>
          <a:p>
            <a:pPr lvl="2">
              <a:buClr>
                <a:srgbClr val="004BD3"/>
              </a:buClr>
            </a:pPr>
            <a:r>
              <a:rPr lang="en-GB" dirty="0">
                <a:solidFill>
                  <a:srgbClr val="004BD3"/>
                </a:solidFill>
              </a:rPr>
              <a:t> It </a:t>
            </a:r>
            <a:r>
              <a:rPr lang="en-GB" dirty="0">
                <a:solidFill>
                  <a:srgbClr val="004BD3"/>
                </a:solidFill>
                <a:effectLst/>
              </a:rPr>
              <a:t>cannot usually be used by a company that is a charity (s. 42(1)).</a:t>
            </a:r>
            <a:br>
              <a:rPr lang="en-GB" dirty="0">
                <a:effectLst/>
                <a:latin typeface="ArialMT"/>
              </a:rPr>
            </a:br>
            <a:endParaRPr lang="en-GB" dirty="0">
              <a:effectLst/>
              <a:latin typeface="ArialMT"/>
            </a:endParaRPr>
          </a:p>
          <a:p>
            <a:endParaRPr lang="en-US" dirty="0"/>
          </a:p>
        </p:txBody>
      </p:sp>
    </p:spTree>
    <p:extLst>
      <p:ext uri="{BB962C8B-B14F-4D97-AF65-F5344CB8AC3E}">
        <p14:creationId xmlns:p14="http://schemas.microsoft.com/office/powerpoint/2010/main" val="1231557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63FF9-D084-58E2-4CF3-754BE1DB1A7E}"/>
              </a:ext>
            </a:extLst>
          </p:cNvPr>
          <p:cNvSpPr>
            <a:spLocks noGrp="1"/>
          </p:cNvSpPr>
          <p:nvPr>
            <p:ph type="title"/>
          </p:nvPr>
        </p:nvSpPr>
        <p:spPr/>
        <p:txBody>
          <a:bodyPr/>
          <a:lstStyle/>
          <a:p>
            <a:r>
              <a:rPr lang="en-GB" sz="3200" b="1" dirty="0">
                <a:effectLst/>
                <a:latin typeface="ArialMT"/>
              </a:rPr>
              <a:t>Persons dealing with the company</a:t>
            </a:r>
            <a:endParaRPr lang="en-US" sz="3200" b="1" dirty="0"/>
          </a:p>
        </p:txBody>
      </p:sp>
      <p:sp>
        <p:nvSpPr>
          <p:cNvPr id="3" name="Content Placeholder 2">
            <a:extLst>
              <a:ext uri="{FF2B5EF4-FFF2-40B4-BE49-F238E27FC236}">
                <a16:creationId xmlns:a16="http://schemas.microsoft.com/office/drawing/2014/main" id="{7BF6602B-08BC-9C63-F525-325785196B19}"/>
              </a:ext>
            </a:extLst>
          </p:cNvPr>
          <p:cNvSpPr>
            <a:spLocks noGrp="1"/>
          </p:cNvSpPr>
          <p:nvPr>
            <p:ph idx="1"/>
          </p:nvPr>
        </p:nvSpPr>
        <p:spPr/>
        <p:txBody>
          <a:bodyPr/>
          <a:lstStyle/>
          <a:p>
            <a:pPr marL="285750" indent="-285750">
              <a:buFont typeface="Arial" panose="020B0604020202020204" pitchFamily="34" charset="0"/>
              <a:buChar char="•"/>
            </a:pPr>
            <a:r>
              <a:rPr lang="en-GB" sz="2000" dirty="0">
                <a:solidFill>
                  <a:srgbClr val="004BD3"/>
                </a:solidFill>
                <a:effectLst/>
                <a:latin typeface="ArialMT"/>
              </a:rPr>
              <a:t>s40 can only be used by a ‘person dealing with the company’</a:t>
            </a:r>
          </a:p>
          <a:p>
            <a:pPr marL="285750" indent="-285750">
              <a:buFont typeface="Arial" panose="020B0604020202020204" pitchFamily="34" charset="0"/>
              <a:buChar char="•"/>
            </a:pPr>
            <a:r>
              <a:rPr lang="en-GB" sz="2000" dirty="0">
                <a:solidFill>
                  <a:srgbClr val="004BD3"/>
                </a:solidFill>
                <a:effectLst/>
                <a:latin typeface="ArialMT"/>
              </a:rPr>
              <a:t>Where a director enters into a contract on behalf of the company with himself, then that director will usually be unable to rely on s. 40 (</a:t>
            </a:r>
            <a:r>
              <a:rPr lang="en-GB" sz="2000" i="1" dirty="0">
                <a:solidFill>
                  <a:srgbClr val="004BD3"/>
                </a:solidFill>
                <a:effectLst/>
                <a:latin typeface="Arial" panose="020B0604020202020204" pitchFamily="34" charset="0"/>
              </a:rPr>
              <a:t>Smith v Henniker-Major &amp; Co </a:t>
            </a:r>
            <a:r>
              <a:rPr lang="en-GB" sz="2000" dirty="0">
                <a:solidFill>
                  <a:srgbClr val="004BD3"/>
                </a:solidFill>
                <a:effectLst/>
                <a:latin typeface="ArialMT"/>
              </a:rPr>
              <a:t>[2002] EWCA </a:t>
            </a:r>
            <a:r>
              <a:rPr lang="en-GB" sz="2000" dirty="0" err="1">
                <a:solidFill>
                  <a:srgbClr val="004BD3"/>
                </a:solidFill>
                <a:effectLst/>
                <a:latin typeface="ArialMT"/>
              </a:rPr>
              <a:t>Civ</a:t>
            </a:r>
            <a:r>
              <a:rPr lang="en-GB" sz="2000" dirty="0">
                <a:solidFill>
                  <a:srgbClr val="004BD3"/>
                </a:solidFill>
                <a:effectLst/>
                <a:latin typeface="ArialMT"/>
              </a:rPr>
              <a:t> 762). </a:t>
            </a:r>
          </a:p>
          <a:p>
            <a:pPr marL="285750" indent="-285750">
              <a:buFont typeface="Arial" panose="020B0604020202020204" pitchFamily="34" charset="0"/>
              <a:buChar char="•"/>
            </a:pPr>
            <a:r>
              <a:rPr lang="en-GB" sz="2000" dirty="0">
                <a:solidFill>
                  <a:srgbClr val="004BD3"/>
                </a:solidFill>
                <a:effectLst/>
                <a:latin typeface="ArialMT"/>
              </a:rPr>
              <a:t>Any director who authorised such a transaction is liable to account for any gain he has made directly or indirectly by the transaction, and to indemnify the company for any loss or damage resulting from the transaction (s. 41(2)). </a:t>
            </a:r>
            <a:br>
              <a:rPr lang="en-GB" sz="1800" dirty="0">
                <a:effectLst/>
                <a:latin typeface="ArialMT"/>
              </a:rPr>
            </a:br>
            <a:endParaRPr lang="en-US" dirty="0"/>
          </a:p>
        </p:txBody>
      </p:sp>
    </p:spTree>
    <p:extLst>
      <p:ext uri="{BB962C8B-B14F-4D97-AF65-F5344CB8AC3E}">
        <p14:creationId xmlns:p14="http://schemas.microsoft.com/office/powerpoint/2010/main" val="38254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23A6-1803-63C1-7265-469087044AF5}"/>
              </a:ext>
            </a:extLst>
          </p:cNvPr>
          <p:cNvSpPr>
            <a:spLocks noGrp="1"/>
          </p:cNvSpPr>
          <p:nvPr>
            <p:ph type="title"/>
          </p:nvPr>
        </p:nvSpPr>
        <p:spPr/>
        <p:txBody>
          <a:bodyPr/>
          <a:lstStyle/>
          <a:p>
            <a:r>
              <a:rPr lang="en-US" sz="3200" b="1" dirty="0">
                <a:solidFill>
                  <a:srgbClr val="004BD3"/>
                </a:solidFill>
              </a:rPr>
              <a:t>Key Learning Resources</a:t>
            </a:r>
          </a:p>
        </p:txBody>
      </p:sp>
      <p:pic>
        <p:nvPicPr>
          <p:cNvPr id="4" name="Picture 3" descr="A blue book with white text&#10;&#10;Description automatically generated">
            <a:extLst>
              <a:ext uri="{FF2B5EF4-FFF2-40B4-BE49-F238E27FC236}">
                <a16:creationId xmlns:a16="http://schemas.microsoft.com/office/drawing/2014/main" id="{215BE8AA-968B-7338-0701-18D903B2BB47}"/>
              </a:ext>
            </a:extLst>
          </p:cNvPr>
          <p:cNvPicPr>
            <a:picLocks noChangeAspect="1"/>
          </p:cNvPicPr>
          <p:nvPr/>
        </p:nvPicPr>
        <p:blipFill>
          <a:blip r:embed="rId2"/>
          <a:stretch>
            <a:fillRect/>
          </a:stretch>
        </p:blipFill>
        <p:spPr>
          <a:xfrm>
            <a:off x="2625213" y="1562396"/>
            <a:ext cx="5710494" cy="4962222"/>
          </a:xfrm>
          <a:prstGeom prst="rect">
            <a:avLst/>
          </a:prstGeom>
        </p:spPr>
      </p:pic>
    </p:spTree>
    <p:extLst>
      <p:ext uri="{BB962C8B-B14F-4D97-AF65-F5344CB8AC3E}">
        <p14:creationId xmlns:p14="http://schemas.microsoft.com/office/powerpoint/2010/main" val="4050156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7617-251B-5663-143B-74018E72B760}"/>
              </a:ext>
            </a:extLst>
          </p:cNvPr>
          <p:cNvSpPr>
            <a:spLocks noGrp="1"/>
          </p:cNvSpPr>
          <p:nvPr>
            <p:ph type="title"/>
          </p:nvPr>
        </p:nvSpPr>
        <p:spPr/>
        <p:txBody>
          <a:bodyPr/>
          <a:lstStyle/>
          <a:p>
            <a:r>
              <a:rPr lang="en-GB" sz="3200" b="1" dirty="0">
                <a:effectLst/>
                <a:latin typeface="ArialMT"/>
              </a:rPr>
              <a:t>Dealing in good faith</a:t>
            </a:r>
            <a:endParaRPr lang="en-US" sz="3200" b="1" dirty="0"/>
          </a:p>
        </p:txBody>
      </p:sp>
      <p:sp>
        <p:nvSpPr>
          <p:cNvPr id="3" name="Content Placeholder 2">
            <a:extLst>
              <a:ext uri="{FF2B5EF4-FFF2-40B4-BE49-F238E27FC236}">
                <a16:creationId xmlns:a16="http://schemas.microsoft.com/office/drawing/2014/main" id="{E4B306B8-ACAF-7E15-97BA-A1B75B00EB9A}"/>
              </a:ext>
            </a:extLst>
          </p:cNvPr>
          <p:cNvSpPr>
            <a:spLocks noGrp="1"/>
          </p:cNvSpPr>
          <p:nvPr>
            <p:ph idx="1"/>
          </p:nvPr>
        </p:nvSpPr>
        <p:spPr/>
        <p:txBody>
          <a:bodyPr/>
          <a:lstStyle/>
          <a:p>
            <a:pPr marL="342900" indent="-342900">
              <a:buFont typeface="Arial" panose="020B0604020202020204" pitchFamily="34" charset="0"/>
              <a:buChar char="•"/>
            </a:pPr>
            <a:r>
              <a:rPr lang="en-GB" sz="2000" dirty="0">
                <a:solidFill>
                  <a:srgbClr val="004BD3"/>
                </a:solidFill>
                <a:effectLst/>
                <a:latin typeface="ArialMT"/>
              </a:rPr>
              <a:t>A person can only rely on s. 40 if they deal with the company in good faith</a:t>
            </a:r>
            <a:r>
              <a:rPr lang="en-GB" sz="2000" dirty="0">
                <a:solidFill>
                  <a:srgbClr val="004BD3"/>
                </a:solidFill>
                <a:latin typeface="ArialMT"/>
              </a:rPr>
              <a:t>. </a:t>
            </a:r>
            <a:r>
              <a:rPr lang="en-GB" sz="2000" dirty="0">
                <a:solidFill>
                  <a:srgbClr val="004BD3"/>
                </a:solidFill>
                <a:effectLst/>
                <a:latin typeface="ArialMT"/>
              </a:rPr>
              <a:t>s40 itself helps establish good faith in three ways: </a:t>
            </a:r>
            <a:endParaRPr lang="en-GB" sz="2000" dirty="0">
              <a:solidFill>
                <a:srgbClr val="004BD3"/>
              </a:solidFill>
              <a:effectLst/>
            </a:endParaRPr>
          </a:p>
          <a:p>
            <a:pPr marL="800100" lvl="1" indent="-342900"/>
            <a:r>
              <a:rPr lang="en-GB" sz="2000" dirty="0">
                <a:solidFill>
                  <a:srgbClr val="004BD3"/>
                </a:solidFill>
                <a:effectLst/>
                <a:latin typeface="ArialMT"/>
              </a:rPr>
              <a:t>a person dealing with the company ‘is not bound to enquire as to any limitation on the powers of the directors to bind the company or authorise others to do so’ (s. 40(2)(b)(</a:t>
            </a:r>
            <a:r>
              <a:rPr lang="en-GB" sz="2000" dirty="0" err="1">
                <a:solidFill>
                  <a:srgbClr val="004BD3"/>
                </a:solidFill>
                <a:effectLst/>
                <a:latin typeface="ArialMT"/>
              </a:rPr>
              <a:t>i</a:t>
            </a:r>
            <a:r>
              <a:rPr lang="en-GB" sz="2000" dirty="0">
                <a:solidFill>
                  <a:srgbClr val="004BD3"/>
                </a:solidFill>
                <a:effectLst/>
                <a:latin typeface="ArialMT"/>
              </a:rPr>
              <a:t>))</a:t>
            </a:r>
            <a:endParaRPr lang="en-GB" sz="2000" dirty="0">
              <a:solidFill>
                <a:srgbClr val="004BD3"/>
              </a:solidFill>
              <a:effectLst/>
              <a:latin typeface="FrutigerLTStd"/>
            </a:endParaRPr>
          </a:p>
          <a:p>
            <a:pPr marL="800100" lvl="1" indent="-342900"/>
            <a:r>
              <a:rPr lang="en-GB" sz="2000" dirty="0">
                <a:solidFill>
                  <a:srgbClr val="004BD3"/>
                </a:solidFill>
                <a:effectLst/>
                <a:latin typeface="ArialMT"/>
              </a:rPr>
              <a:t>a person dealing with the company ‘is presumed to have acted in good faith unless the contrary is proved’ (s. 40 (2) (b)(ii))</a:t>
            </a:r>
            <a:endParaRPr lang="en-GB" sz="2000" dirty="0">
              <a:solidFill>
                <a:srgbClr val="004BD3"/>
              </a:solidFill>
              <a:effectLst/>
              <a:latin typeface="FrutigerLTStd"/>
            </a:endParaRPr>
          </a:p>
          <a:p>
            <a:pPr marL="800100" lvl="1" indent="-342900"/>
            <a:r>
              <a:rPr lang="en-GB" sz="2000" dirty="0">
                <a:solidFill>
                  <a:srgbClr val="004BD3"/>
                </a:solidFill>
                <a:effectLst/>
                <a:latin typeface="ArialMT"/>
              </a:rPr>
              <a:t>a person dealing with the company ‘is not to be regarded as acting in bad faith by reason only of his knowing that an act is beyond the powers of the directors under the company’s constitution’ (s. 40 (2)(b)(iii)) </a:t>
            </a:r>
            <a:endParaRPr lang="en-GB" sz="2000" dirty="0">
              <a:solidFill>
                <a:srgbClr val="004BD3"/>
              </a:solidFill>
              <a:effectLst/>
              <a:latin typeface="FrutigerLTStd"/>
            </a:endParaRPr>
          </a:p>
          <a:p>
            <a:endParaRPr lang="en-US" dirty="0"/>
          </a:p>
        </p:txBody>
      </p:sp>
    </p:spTree>
    <p:extLst>
      <p:ext uri="{BB962C8B-B14F-4D97-AF65-F5344CB8AC3E}">
        <p14:creationId xmlns:p14="http://schemas.microsoft.com/office/powerpoint/2010/main" val="4190388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DF65-2857-8736-F23F-CBAF0AFD3869}"/>
              </a:ext>
            </a:extLst>
          </p:cNvPr>
          <p:cNvSpPr>
            <a:spLocks noGrp="1"/>
          </p:cNvSpPr>
          <p:nvPr>
            <p:ph type="title"/>
          </p:nvPr>
        </p:nvSpPr>
        <p:spPr/>
        <p:txBody>
          <a:bodyPr/>
          <a:lstStyle/>
          <a:p>
            <a:r>
              <a:rPr lang="en-GB" sz="3200" b="1" dirty="0">
                <a:effectLst/>
                <a:latin typeface="ArialMT"/>
              </a:rPr>
              <a:t>The power of the directors</a:t>
            </a:r>
            <a:endParaRPr lang="en-US" sz="3200" b="1" dirty="0"/>
          </a:p>
        </p:txBody>
      </p:sp>
      <p:sp>
        <p:nvSpPr>
          <p:cNvPr id="3" name="Content Placeholder 2">
            <a:extLst>
              <a:ext uri="{FF2B5EF4-FFF2-40B4-BE49-F238E27FC236}">
                <a16:creationId xmlns:a16="http://schemas.microsoft.com/office/drawing/2014/main" id="{AE0A8CE9-0B6B-7133-70EF-5EE87857D0B4}"/>
              </a:ext>
            </a:extLst>
          </p:cNvPr>
          <p:cNvSpPr>
            <a:spLocks noGrp="1"/>
          </p:cNvSpPr>
          <p:nvPr>
            <p:ph idx="1"/>
          </p:nvPr>
        </p:nvSpPr>
        <p:spPr/>
        <p:txBody>
          <a:bodyPr/>
          <a:lstStyle/>
          <a:p>
            <a:br>
              <a:rPr lang="en-GB" sz="2000" b="1" dirty="0">
                <a:solidFill>
                  <a:srgbClr val="FF9057"/>
                </a:solidFill>
                <a:effectLst/>
              </a:rPr>
            </a:br>
            <a:r>
              <a:rPr lang="en-GB" sz="2000" b="1" dirty="0">
                <a:solidFill>
                  <a:srgbClr val="FF9057"/>
                </a:solidFill>
                <a:effectLst/>
              </a:rPr>
              <a:t>Does s.40 applies only to acts of the entire board?</a:t>
            </a:r>
          </a:p>
          <a:p>
            <a:r>
              <a:rPr lang="en-GB" sz="2000" dirty="0">
                <a:solidFill>
                  <a:srgbClr val="004BD3"/>
                </a:solidFill>
              </a:rPr>
              <a:t>s.</a:t>
            </a:r>
            <a:r>
              <a:rPr lang="en-GB" sz="2000" dirty="0">
                <a:solidFill>
                  <a:srgbClr val="004BD3"/>
                </a:solidFill>
                <a:effectLst/>
              </a:rPr>
              <a:t>40 refers to the power of ‘the directors which  would appear to indicate that s.40 cannot apply to the acts of a single director. </a:t>
            </a:r>
          </a:p>
          <a:p>
            <a:r>
              <a:rPr lang="en-GB" sz="2000" dirty="0">
                <a:solidFill>
                  <a:srgbClr val="004BD3"/>
                </a:solidFill>
              </a:rPr>
              <a:t>T</a:t>
            </a:r>
            <a:r>
              <a:rPr lang="en-GB" sz="2000" dirty="0">
                <a:solidFill>
                  <a:srgbClr val="004BD3"/>
                </a:solidFill>
                <a:effectLst/>
              </a:rPr>
              <a:t>here is limited case law authority stating that it can apply to a single director (</a:t>
            </a:r>
            <a:r>
              <a:rPr lang="en-GB" sz="2000" i="1" dirty="0">
                <a:solidFill>
                  <a:srgbClr val="004BD3"/>
                </a:solidFill>
                <a:effectLst/>
              </a:rPr>
              <a:t>International Sales &amp; Agencies Ltd v Marcus </a:t>
            </a:r>
            <a:r>
              <a:rPr lang="en-GB" sz="2000" dirty="0">
                <a:solidFill>
                  <a:srgbClr val="004BD3"/>
                </a:solidFill>
                <a:effectLst/>
              </a:rPr>
              <a:t>[1982] 2 CMLR 46 (QB)). But the weight of opinion appears to be that s.40 cannot apply to a single director.</a:t>
            </a:r>
            <a:endParaRPr lang="en-US" sz="2000" dirty="0">
              <a:solidFill>
                <a:srgbClr val="004BD3"/>
              </a:solidFill>
            </a:endParaRPr>
          </a:p>
        </p:txBody>
      </p:sp>
    </p:spTree>
    <p:extLst>
      <p:ext uri="{BB962C8B-B14F-4D97-AF65-F5344CB8AC3E}">
        <p14:creationId xmlns:p14="http://schemas.microsoft.com/office/powerpoint/2010/main" val="2656725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1210-AADA-7985-9A4F-32385A57C6D5}"/>
              </a:ext>
            </a:extLst>
          </p:cNvPr>
          <p:cNvSpPr>
            <a:spLocks noGrp="1"/>
          </p:cNvSpPr>
          <p:nvPr>
            <p:ph type="title"/>
          </p:nvPr>
        </p:nvSpPr>
        <p:spPr/>
        <p:txBody>
          <a:bodyPr/>
          <a:lstStyle/>
          <a:p>
            <a:r>
              <a:rPr lang="en-GB" sz="3200" b="1" dirty="0">
                <a:effectLst/>
                <a:latin typeface="Arial" panose="020B0604020202020204" pitchFamily="34" charset="0"/>
                <a:cs typeface="Arial" panose="020B0604020202020204" pitchFamily="34" charset="0"/>
              </a:rPr>
              <a:t>The ‘indoor management’ rule </a:t>
            </a: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447012-ADC9-4567-EC15-36F516EC2008}"/>
              </a:ext>
            </a:extLst>
          </p:cNvPr>
          <p:cNvSpPr>
            <a:spLocks noGrp="1"/>
          </p:cNvSpPr>
          <p:nvPr>
            <p:ph idx="1"/>
          </p:nvPr>
        </p:nvSpPr>
        <p:spPr/>
        <p:txBody>
          <a:bodyPr/>
          <a:lstStyle/>
          <a:p>
            <a:r>
              <a:rPr lang="en-GB" sz="1800" dirty="0">
                <a:solidFill>
                  <a:srgbClr val="004BD3"/>
                </a:solidFill>
                <a:effectLst/>
                <a:latin typeface="ArialMT"/>
              </a:rPr>
              <a:t>Third parties that deal with the company can assume that the company’s internal rules have been complied with. </a:t>
            </a:r>
          </a:p>
          <a:p>
            <a:r>
              <a:rPr lang="en-GB" sz="1600" b="1" i="1" dirty="0">
                <a:solidFill>
                  <a:srgbClr val="004BD3"/>
                </a:solidFill>
                <a:effectLst/>
                <a:latin typeface="Arial" panose="020B0604020202020204" pitchFamily="34" charset="0"/>
              </a:rPr>
              <a:t>Royal British Bank v </a:t>
            </a:r>
            <a:r>
              <a:rPr lang="en-GB" sz="1600" b="1" i="1" dirty="0" err="1">
                <a:solidFill>
                  <a:srgbClr val="004BD3"/>
                </a:solidFill>
                <a:effectLst/>
                <a:latin typeface="Arial" panose="020B0604020202020204" pitchFamily="34" charset="0"/>
              </a:rPr>
              <a:t>Turquand</a:t>
            </a:r>
            <a:r>
              <a:rPr lang="en-GB" sz="1600" b="1" i="1" dirty="0">
                <a:solidFill>
                  <a:srgbClr val="004BD3"/>
                </a:solidFill>
                <a:effectLst/>
                <a:latin typeface="Arial" panose="020B0604020202020204" pitchFamily="34" charset="0"/>
              </a:rPr>
              <a:t> </a:t>
            </a:r>
            <a:r>
              <a:rPr lang="en-GB" sz="1600" b="1" dirty="0">
                <a:solidFill>
                  <a:srgbClr val="004BD3"/>
                </a:solidFill>
                <a:effectLst/>
                <a:latin typeface="Arial" panose="020B0604020202020204" pitchFamily="34" charset="0"/>
              </a:rPr>
              <a:t>(1856) 6 El &amp; Bl 327 </a:t>
            </a:r>
            <a:endParaRPr lang="en-GB" sz="1600" dirty="0">
              <a:solidFill>
                <a:srgbClr val="004BD3"/>
              </a:solidFill>
            </a:endParaRPr>
          </a:p>
          <a:p>
            <a:r>
              <a:rPr lang="en-GB" sz="1600" b="1" dirty="0">
                <a:solidFill>
                  <a:srgbClr val="004BD3"/>
                </a:solidFill>
                <a:effectLst/>
                <a:latin typeface="Arial" panose="020B0604020202020204" pitchFamily="34" charset="0"/>
              </a:rPr>
              <a:t>The board of a company purported on behalf of the company to borrow £2,000 from a bank. The company’s deed of settlement provided that the directors could only borrow sums on behalf of the company if authorisation was obtained from the general meeting. The directors did not obtain such authorisation. The company defaulted on the loan and the bank commenced legal proceedings against the company, which was in liquidation. The company’s liquidator argued that (</a:t>
            </a:r>
            <a:r>
              <a:rPr lang="en-GB" sz="1600" b="1" dirty="0" err="1">
                <a:solidFill>
                  <a:srgbClr val="004BD3"/>
                </a:solidFill>
                <a:effectLst/>
                <a:latin typeface="Arial" panose="020B0604020202020204" pitchFamily="34" charset="0"/>
              </a:rPr>
              <a:t>i</a:t>
            </a:r>
            <a:r>
              <a:rPr lang="en-GB" sz="1600" b="1" dirty="0">
                <a:solidFill>
                  <a:srgbClr val="004BD3"/>
                </a:solidFill>
                <a:effectLst/>
                <a:latin typeface="Arial" panose="020B0604020202020204" pitchFamily="34" charset="0"/>
              </a:rPr>
              <a:t>) the directors had no authority to borrow the money on the company’s behalf and so the company was not bound by the loan agreement; and (ii) the bank should bear the loss as it failed to inform itself of the directors’ lack of authority. </a:t>
            </a:r>
            <a:endParaRPr lang="en-GB" sz="1600" dirty="0">
              <a:solidFill>
                <a:srgbClr val="004BD3"/>
              </a:solidFill>
            </a:endParaRPr>
          </a:p>
          <a:p>
            <a:r>
              <a:rPr lang="en-GB" sz="1600" b="1" dirty="0">
                <a:solidFill>
                  <a:srgbClr val="004BD3"/>
                </a:solidFill>
                <a:effectLst/>
                <a:latin typeface="Arial" panose="020B0604020202020204" pitchFamily="34" charset="0"/>
              </a:rPr>
              <a:t>Jervis CJ held that the company was bound to pay back the money to the bank. He stated that ‘[f]</a:t>
            </a:r>
            <a:r>
              <a:rPr lang="en-GB" sz="1600" b="1" dirty="0" err="1">
                <a:solidFill>
                  <a:srgbClr val="004BD3"/>
                </a:solidFill>
                <a:effectLst/>
                <a:latin typeface="Arial" panose="020B0604020202020204" pitchFamily="34" charset="0"/>
              </a:rPr>
              <a:t>inding</a:t>
            </a:r>
            <a:r>
              <a:rPr lang="en-GB" sz="1600" b="1" dirty="0">
                <a:solidFill>
                  <a:srgbClr val="004BD3"/>
                </a:solidFill>
                <a:effectLst/>
                <a:latin typeface="Arial" panose="020B0604020202020204" pitchFamily="34" charset="0"/>
              </a:rPr>
              <a:t> that the [directors’] authority might be made complete by a resolution, [the bank] would have a right to infer the fact of a resolution authorising that which on the face of the document appeared to be legitimately done’. In other words, the bank was entitled to assume that the directors had complied with the articles. </a:t>
            </a:r>
            <a:endParaRPr lang="en-GB" sz="1600" dirty="0">
              <a:solidFill>
                <a:srgbClr val="004BD3"/>
              </a:solidFill>
            </a:endParaRPr>
          </a:p>
          <a:p>
            <a:endParaRPr lang="en-GB" dirty="0"/>
          </a:p>
          <a:p>
            <a:endParaRPr lang="en-US" dirty="0"/>
          </a:p>
        </p:txBody>
      </p:sp>
    </p:spTree>
    <p:extLst>
      <p:ext uri="{BB962C8B-B14F-4D97-AF65-F5344CB8AC3E}">
        <p14:creationId xmlns:p14="http://schemas.microsoft.com/office/powerpoint/2010/main" val="1544736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22566551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1C53-6B89-56A9-A86A-EB712771B8F4}"/>
              </a:ext>
            </a:extLst>
          </p:cNvPr>
          <p:cNvSpPr>
            <a:spLocks noGrp="1"/>
          </p:cNvSpPr>
          <p:nvPr>
            <p:ph type="title"/>
          </p:nvPr>
        </p:nvSpPr>
        <p:spPr/>
        <p:txBody>
          <a:bodyPr/>
          <a:lstStyle/>
          <a:p>
            <a:r>
              <a:rPr lang="en-US" sz="3200" b="1" dirty="0"/>
              <a:t>Examination Question</a:t>
            </a:r>
          </a:p>
        </p:txBody>
      </p:sp>
      <p:sp>
        <p:nvSpPr>
          <p:cNvPr id="3" name="Content Placeholder 2">
            <a:extLst>
              <a:ext uri="{FF2B5EF4-FFF2-40B4-BE49-F238E27FC236}">
                <a16:creationId xmlns:a16="http://schemas.microsoft.com/office/drawing/2014/main" id="{1E21890F-3219-A98F-E336-26AAC8C7368F}"/>
              </a:ext>
            </a:extLst>
          </p:cNvPr>
          <p:cNvSpPr>
            <a:spLocks noGrp="1"/>
          </p:cNvSpPr>
          <p:nvPr>
            <p:ph idx="1"/>
          </p:nvPr>
        </p:nvSpPr>
        <p:spPr>
          <a:xfrm>
            <a:off x="431800" y="1388648"/>
            <a:ext cx="11328400" cy="4751387"/>
          </a:xfrm>
        </p:spPr>
        <p:txBody>
          <a:bodyPr/>
          <a:lstStyle/>
          <a:p>
            <a:r>
              <a:rPr lang="en-GB" sz="1600" dirty="0">
                <a:solidFill>
                  <a:srgbClr val="004BD3"/>
                </a:solidFill>
                <a:effectLst/>
                <a:latin typeface="ArialMT"/>
              </a:rPr>
              <a:t>Kim, Li and Sasha are the directors of </a:t>
            </a:r>
            <a:r>
              <a:rPr lang="en-GB" sz="1600" dirty="0" err="1">
                <a:solidFill>
                  <a:srgbClr val="004BD3"/>
                </a:solidFill>
                <a:effectLst/>
                <a:latin typeface="ArialMT"/>
              </a:rPr>
              <a:t>BlumtBlumt</a:t>
            </a:r>
            <a:r>
              <a:rPr lang="en-GB" sz="1600" dirty="0">
                <a:solidFill>
                  <a:srgbClr val="004BD3"/>
                </a:solidFill>
                <a:effectLst/>
                <a:latin typeface="ArialMT"/>
              </a:rPr>
              <a:t> plc (‘</a:t>
            </a:r>
            <a:r>
              <a:rPr lang="en-GB" sz="1600" dirty="0" err="1">
                <a:solidFill>
                  <a:srgbClr val="004BD3"/>
                </a:solidFill>
                <a:effectLst/>
                <a:latin typeface="ArialMT"/>
              </a:rPr>
              <a:t>Blumt</a:t>
            </a:r>
            <a:r>
              <a:rPr lang="en-GB" sz="1600" dirty="0">
                <a:solidFill>
                  <a:srgbClr val="004BD3"/>
                </a:solidFill>
                <a:effectLst/>
                <a:latin typeface="ArialMT"/>
              </a:rPr>
              <a:t>’), a manufacturer of electrical components for car engines. </a:t>
            </a:r>
            <a:endParaRPr lang="en-GB" sz="1600" dirty="0">
              <a:solidFill>
                <a:srgbClr val="004BD3"/>
              </a:solidFill>
            </a:endParaRPr>
          </a:p>
          <a:p>
            <a:r>
              <a:rPr lang="en-GB" sz="1600" dirty="0" err="1">
                <a:solidFill>
                  <a:srgbClr val="004BD3"/>
                </a:solidFill>
                <a:effectLst/>
                <a:latin typeface="ArialMT"/>
              </a:rPr>
              <a:t>Blumt</a:t>
            </a:r>
            <a:r>
              <a:rPr lang="en-GB" sz="1600" dirty="0">
                <a:solidFill>
                  <a:srgbClr val="004BD3"/>
                </a:solidFill>
                <a:effectLst/>
                <a:latin typeface="ArialMT"/>
              </a:rPr>
              <a:t> has 1,000 shares, as follows: </a:t>
            </a:r>
            <a:endParaRPr lang="en-GB" sz="1600" dirty="0">
              <a:solidFill>
                <a:srgbClr val="004BD3"/>
              </a:solidFill>
            </a:endParaRPr>
          </a:p>
          <a:p>
            <a:pPr>
              <a:buFont typeface="Arial" panose="020B0604020202020204" pitchFamily="34" charset="0"/>
              <a:buChar char="•"/>
            </a:pPr>
            <a:r>
              <a:rPr lang="en-GB" sz="1600" dirty="0">
                <a:solidFill>
                  <a:srgbClr val="004BD3"/>
                </a:solidFill>
                <a:effectLst/>
                <a:latin typeface="ArialMT"/>
              </a:rPr>
              <a:t>200 shares are held by Lightning plc. </a:t>
            </a:r>
            <a:endParaRPr lang="en-GB" sz="1600" dirty="0">
              <a:solidFill>
                <a:srgbClr val="004BD3"/>
              </a:solidFill>
              <a:effectLst/>
              <a:latin typeface="SymbolMT"/>
            </a:endParaRPr>
          </a:p>
          <a:p>
            <a:pPr>
              <a:buFont typeface="Arial" panose="020B0604020202020204" pitchFamily="34" charset="0"/>
              <a:buChar char="•"/>
            </a:pPr>
            <a:r>
              <a:rPr lang="en-GB" sz="1600" dirty="0">
                <a:solidFill>
                  <a:srgbClr val="004BD3"/>
                </a:solidFill>
                <a:effectLst/>
                <a:latin typeface="ArialMT"/>
              </a:rPr>
              <a:t>Kim, Li and Sasha each hold 200 shares. </a:t>
            </a:r>
            <a:endParaRPr lang="en-GB" sz="1600" dirty="0">
              <a:solidFill>
                <a:srgbClr val="004BD3"/>
              </a:solidFill>
              <a:effectLst/>
              <a:latin typeface="SymbolMT"/>
            </a:endParaRPr>
          </a:p>
          <a:p>
            <a:pPr>
              <a:buFont typeface="Arial" panose="020B0604020202020204" pitchFamily="34" charset="0"/>
              <a:buChar char="•"/>
            </a:pPr>
            <a:r>
              <a:rPr lang="en-GB" sz="1600" dirty="0">
                <a:solidFill>
                  <a:srgbClr val="004BD3"/>
                </a:solidFill>
                <a:effectLst/>
                <a:latin typeface="ArialMT"/>
              </a:rPr>
              <a:t>Ashley, a venture capital investor, holds 200 shares. </a:t>
            </a:r>
            <a:endParaRPr lang="en-GB" sz="1600" dirty="0">
              <a:solidFill>
                <a:srgbClr val="004BD3"/>
              </a:solidFill>
              <a:effectLst/>
              <a:latin typeface="SymbolMT"/>
            </a:endParaRPr>
          </a:p>
          <a:p>
            <a:pPr>
              <a:buFont typeface="Arial" panose="020B0604020202020204" pitchFamily="34" charset="0"/>
              <a:buChar char="•"/>
            </a:pPr>
            <a:r>
              <a:rPr lang="en-GB" sz="1600" dirty="0" err="1">
                <a:solidFill>
                  <a:srgbClr val="004BD3"/>
                </a:solidFill>
                <a:effectLst/>
                <a:latin typeface="ArialMT"/>
              </a:rPr>
              <a:t>Blumt</a:t>
            </a:r>
            <a:r>
              <a:rPr lang="en-GB" sz="1600" dirty="0">
                <a:solidFill>
                  <a:srgbClr val="004BD3"/>
                </a:solidFill>
                <a:effectLst/>
                <a:latin typeface="ArialMT"/>
              </a:rPr>
              <a:t> was incorporated in 2017 and has adopted the model articles, with the addition of the following clause: “The business of </a:t>
            </a:r>
            <a:r>
              <a:rPr lang="en-GB" sz="1600" dirty="0" err="1">
                <a:solidFill>
                  <a:srgbClr val="004BD3"/>
                </a:solidFill>
                <a:effectLst/>
                <a:latin typeface="ArialMT"/>
              </a:rPr>
              <a:t>Blumt</a:t>
            </a:r>
            <a:r>
              <a:rPr lang="en-GB" sz="1600" dirty="0">
                <a:solidFill>
                  <a:srgbClr val="004BD3"/>
                </a:solidFill>
                <a:effectLst/>
                <a:latin typeface="ArialMT"/>
              </a:rPr>
              <a:t> plc is the manufacture of electrical components”. </a:t>
            </a:r>
            <a:endParaRPr lang="en-GB" sz="1600" dirty="0">
              <a:solidFill>
                <a:srgbClr val="004BD3"/>
              </a:solidFill>
              <a:effectLst/>
              <a:latin typeface="SymbolMT"/>
            </a:endParaRPr>
          </a:p>
          <a:p>
            <a:pPr>
              <a:buFont typeface="Arial" panose="020B0604020202020204" pitchFamily="34" charset="0"/>
              <a:buChar char="•"/>
            </a:pPr>
            <a:r>
              <a:rPr lang="en-GB" sz="1600" dirty="0" err="1">
                <a:solidFill>
                  <a:srgbClr val="004BD3"/>
                </a:solidFill>
                <a:effectLst/>
                <a:latin typeface="ArialMT"/>
              </a:rPr>
              <a:t>Blumt</a:t>
            </a:r>
            <a:r>
              <a:rPr lang="en-GB" sz="1600" dirty="0">
                <a:solidFill>
                  <a:srgbClr val="004BD3"/>
                </a:solidFill>
                <a:effectLst/>
                <a:latin typeface="ArialMT"/>
              </a:rPr>
              <a:t> has made a small profit every year since incorporation, but it has never paid a dividend to its members, instead using the profit to increase directors’ salaries. </a:t>
            </a:r>
            <a:endParaRPr lang="en-GB" sz="1600" dirty="0">
              <a:solidFill>
                <a:srgbClr val="004BD3"/>
              </a:solidFill>
              <a:effectLst/>
              <a:latin typeface="SymbolMT"/>
            </a:endParaRPr>
          </a:p>
          <a:p>
            <a:pPr>
              <a:buFont typeface="Arial" panose="020B0604020202020204" pitchFamily="34" charset="0"/>
              <a:buChar char="•"/>
            </a:pPr>
            <a:r>
              <a:rPr lang="en-GB" sz="1600" dirty="0">
                <a:solidFill>
                  <a:srgbClr val="004BD3"/>
                </a:solidFill>
                <a:effectLst/>
                <a:latin typeface="ArialMT"/>
              </a:rPr>
              <a:t>The directors recently decided to expand the company’s activities to include the sale of car accessories, including seat covers, air fresheners and floor mats. The Board has signed a contract with a large international supplier of accessories, Floral Ltd (Floral). On signing the contract, </a:t>
            </a:r>
            <a:r>
              <a:rPr lang="en-GB" sz="1600" dirty="0" err="1">
                <a:solidFill>
                  <a:srgbClr val="004BD3"/>
                </a:solidFill>
                <a:effectLst/>
                <a:latin typeface="ArialMT"/>
              </a:rPr>
              <a:t>Blumt</a:t>
            </a:r>
            <a:r>
              <a:rPr lang="en-GB" sz="1600" dirty="0">
                <a:solidFill>
                  <a:srgbClr val="004BD3"/>
                </a:solidFill>
                <a:effectLst/>
                <a:latin typeface="ArialMT"/>
              </a:rPr>
              <a:t> made a payment to Floral of £200,000 for its first product order. </a:t>
            </a:r>
            <a:endParaRPr lang="en-GB" sz="1600" dirty="0">
              <a:solidFill>
                <a:srgbClr val="004BD3"/>
              </a:solidFill>
              <a:effectLst/>
              <a:latin typeface="SymbolMT"/>
            </a:endParaRPr>
          </a:p>
          <a:p>
            <a:pPr>
              <a:buFont typeface="Arial" panose="020B0604020202020204" pitchFamily="34" charset="0"/>
              <a:buChar char="•"/>
            </a:pPr>
            <a:r>
              <a:rPr lang="en-GB" sz="1600" dirty="0">
                <a:solidFill>
                  <a:srgbClr val="004BD3"/>
                </a:solidFill>
                <a:effectLst/>
                <a:latin typeface="ArialMT"/>
              </a:rPr>
              <a:t>Ashley believes that the lack of a dividend, the diversification of activities and the contract with Floral have all had a negative impact on the company’s business and made it more difficult to sell shares in </a:t>
            </a:r>
            <a:r>
              <a:rPr lang="en-GB" sz="1600" dirty="0" err="1">
                <a:solidFill>
                  <a:srgbClr val="004BD3"/>
                </a:solidFill>
                <a:effectLst/>
                <a:latin typeface="ArialMT"/>
              </a:rPr>
              <a:t>Blumt</a:t>
            </a:r>
            <a:r>
              <a:rPr lang="en-GB" sz="1600" dirty="0">
                <a:solidFill>
                  <a:srgbClr val="004BD3"/>
                </a:solidFill>
                <a:effectLst/>
                <a:latin typeface="ArialMT"/>
              </a:rPr>
              <a:t>. He is worried that his shares may now be worth less than his initial investment. </a:t>
            </a:r>
            <a:endParaRPr lang="en-GB" sz="1600" dirty="0">
              <a:solidFill>
                <a:srgbClr val="004BD3"/>
              </a:solidFill>
              <a:effectLst/>
              <a:latin typeface="SymbolMT"/>
            </a:endParaRPr>
          </a:p>
          <a:p>
            <a:endParaRPr lang="en-US" dirty="0"/>
          </a:p>
        </p:txBody>
      </p:sp>
    </p:spTree>
    <p:extLst>
      <p:ext uri="{BB962C8B-B14F-4D97-AF65-F5344CB8AC3E}">
        <p14:creationId xmlns:p14="http://schemas.microsoft.com/office/powerpoint/2010/main" val="2287802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667D-76D1-FDA1-5F84-FFCA952EC4B0}"/>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A99923AE-8AB0-8ADD-2656-6A699A371EE8}"/>
              </a:ext>
            </a:extLst>
          </p:cNvPr>
          <p:cNvSpPr>
            <a:spLocks noGrp="1"/>
          </p:cNvSpPr>
          <p:nvPr>
            <p:ph idx="1"/>
          </p:nvPr>
        </p:nvSpPr>
        <p:spPr/>
        <p:txBody>
          <a:bodyPr/>
          <a:lstStyle/>
          <a:p>
            <a:r>
              <a:rPr lang="en-GB" sz="1800" dirty="0">
                <a:solidFill>
                  <a:srgbClr val="004BD3"/>
                </a:solidFill>
                <a:effectLst/>
                <a:latin typeface="ArialMT"/>
              </a:rPr>
              <a:t>Advise Ashley: </a:t>
            </a:r>
            <a:endParaRPr lang="en-GB" dirty="0">
              <a:solidFill>
                <a:srgbClr val="004BD3"/>
              </a:solidFill>
            </a:endParaRPr>
          </a:p>
          <a:p>
            <a:r>
              <a:rPr lang="en-GB" sz="1800" dirty="0">
                <a:solidFill>
                  <a:srgbClr val="004BD3"/>
                </a:solidFill>
                <a:effectLst/>
                <a:latin typeface="ArialMT"/>
              </a:rPr>
              <a:t>(a)  Whether the payment to Floral can be recovered. </a:t>
            </a:r>
            <a:endParaRPr lang="en-GB" dirty="0">
              <a:solidFill>
                <a:srgbClr val="004BD3"/>
              </a:solidFill>
              <a:effectLst/>
            </a:endParaRPr>
          </a:p>
          <a:p>
            <a:r>
              <a:rPr lang="en-GB" sz="1800" dirty="0">
                <a:solidFill>
                  <a:srgbClr val="004BD3"/>
                </a:solidFill>
                <a:effectLst/>
                <a:latin typeface="ArialMT"/>
              </a:rPr>
              <a:t>(b)  Whether he has any other remedies in respect of the directors’ activities.</a:t>
            </a:r>
            <a:br>
              <a:rPr lang="en-GB" sz="1800" dirty="0">
                <a:solidFill>
                  <a:srgbClr val="004BD3"/>
                </a:solidFill>
                <a:effectLst/>
                <a:latin typeface="ArialMT"/>
              </a:rPr>
            </a:br>
            <a:r>
              <a:rPr lang="en-GB" sz="1800" dirty="0">
                <a:solidFill>
                  <a:srgbClr val="004BD3"/>
                </a:solidFill>
                <a:effectLst/>
                <a:latin typeface="ArialMT"/>
              </a:rPr>
              <a:t>(25 marks) </a:t>
            </a:r>
            <a:endParaRPr lang="en-GB" dirty="0">
              <a:solidFill>
                <a:srgbClr val="004BD3"/>
              </a:solidFill>
              <a:effectLst/>
            </a:endParaRPr>
          </a:p>
          <a:p>
            <a:endParaRPr lang="en-US" dirty="0"/>
          </a:p>
        </p:txBody>
      </p:sp>
    </p:spTree>
    <p:extLst>
      <p:ext uri="{BB962C8B-B14F-4D97-AF65-F5344CB8AC3E}">
        <p14:creationId xmlns:p14="http://schemas.microsoft.com/office/powerpoint/2010/main" val="3940942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73869-7B81-CA19-676B-73FBF04CA5AF}"/>
              </a:ext>
            </a:extLst>
          </p:cNvPr>
          <p:cNvSpPr>
            <a:spLocks noGrp="1"/>
          </p:cNvSpPr>
          <p:nvPr>
            <p:ph type="title"/>
          </p:nvPr>
        </p:nvSpPr>
        <p:spPr/>
        <p:txBody>
          <a:bodyPr/>
          <a:lstStyle/>
          <a:p>
            <a:r>
              <a:rPr lang="en-US" sz="2800" b="1" dirty="0"/>
              <a:t>Examination Question</a:t>
            </a:r>
            <a:endParaRPr lang="en-US" dirty="0"/>
          </a:p>
        </p:txBody>
      </p:sp>
      <p:sp>
        <p:nvSpPr>
          <p:cNvPr id="3" name="Content Placeholder 2">
            <a:extLst>
              <a:ext uri="{FF2B5EF4-FFF2-40B4-BE49-F238E27FC236}">
                <a16:creationId xmlns:a16="http://schemas.microsoft.com/office/drawing/2014/main" id="{F412333E-3BC3-FFD8-2866-DB99983CCF61}"/>
              </a:ext>
            </a:extLst>
          </p:cNvPr>
          <p:cNvSpPr>
            <a:spLocks noGrp="1"/>
          </p:cNvSpPr>
          <p:nvPr>
            <p:ph idx="1"/>
          </p:nvPr>
        </p:nvSpPr>
        <p:spPr/>
        <p:txBody>
          <a:bodyPr/>
          <a:lstStyle/>
          <a:p>
            <a:r>
              <a:rPr lang="en-GB" sz="1800" dirty="0">
                <a:solidFill>
                  <a:srgbClr val="004BD3"/>
                </a:solidFill>
                <a:effectLst/>
                <a:latin typeface="ArialMT"/>
              </a:rPr>
              <a:t>A company incorporated under CA 2006 is not required to have an objects clause. </a:t>
            </a:r>
            <a:r>
              <a:rPr lang="en-GB" dirty="0">
                <a:solidFill>
                  <a:srgbClr val="004BD3"/>
                </a:solidFill>
                <a:latin typeface="ArialMT"/>
              </a:rPr>
              <a:t>Prior to this</a:t>
            </a:r>
            <a:r>
              <a:rPr lang="en-GB" sz="1800" dirty="0">
                <a:solidFill>
                  <a:srgbClr val="004BD3"/>
                </a:solidFill>
                <a:effectLst/>
                <a:latin typeface="ArialMT"/>
              </a:rPr>
              <a:t>, objects clauses were part of the Memorandum of Association and had the effect of limiting the activities of the company, with no way of changing the clause. Since the CA2006, companies can elect to include an objects clause in their articles as </a:t>
            </a:r>
            <a:r>
              <a:rPr lang="en-GB" sz="1800" dirty="0" err="1">
                <a:solidFill>
                  <a:srgbClr val="004BD3"/>
                </a:solidFill>
                <a:effectLst/>
                <a:latin typeface="ArialMT"/>
              </a:rPr>
              <a:t>Blumt</a:t>
            </a:r>
            <a:r>
              <a:rPr lang="en-GB" sz="1800" dirty="0">
                <a:solidFill>
                  <a:srgbClr val="004BD3"/>
                </a:solidFill>
                <a:effectLst/>
                <a:latin typeface="ArialMT"/>
              </a:rPr>
              <a:t> has done. The effect being to restrict the company’s contractual capacity in areas outside its objects</a:t>
            </a:r>
            <a:endParaRPr lang="en-GB" sz="1800" dirty="0">
              <a:solidFill>
                <a:srgbClr val="004BD3"/>
              </a:solidFill>
              <a:effectLst/>
              <a:latin typeface="SymbolMT"/>
            </a:endParaRPr>
          </a:p>
          <a:p>
            <a:r>
              <a:rPr lang="en-GB" sz="1800" dirty="0">
                <a:solidFill>
                  <a:srgbClr val="004BD3"/>
                </a:solidFill>
                <a:effectLst/>
                <a:latin typeface="ArialMT"/>
              </a:rPr>
              <a:t>As the directors have signed a contract which is not in accordance with the company’s object, the contract will be </a:t>
            </a:r>
            <a:r>
              <a:rPr lang="en-GB" sz="1800" i="1" dirty="0">
                <a:solidFill>
                  <a:srgbClr val="004BD3"/>
                </a:solidFill>
                <a:effectLst/>
                <a:latin typeface="ArialMT"/>
              </a:rPr>
              <a:t>ultra vires</a:t>
            </a:r>
            <a:r>
              <a:rPr lang="en-GB" sz="1800" dirty="0">
                <a:solidFill>
                  <a:srgbClr val="004BD3"/>
                </a:solidFill>
                <a:effectLst/>
                <a:latin typeface="ArialMT"/>
              </a:rPr>
              <a:t>. Historically, this would render the contract void, but this is no longer the case. </a:t>
            </a:r>
            <a:endParaRPr lang="en-GB" sz="1800" dirty="0">
              <a:solidFill>
                <a:srgbClr val="004BD3"/>
              </a:solidFill>
              <a:effectLst/>
              <a:latin typeface="SymbolMT"/>
            </a:endParaRPr>
          </a:p>
          <a:p>
            <a:r>
              <a:rPr lang="en-GB" sz="1800" b="1" dirty="0">
                <a:solidFill>
                  <a:srgbClr val="004BD3"/>
                </a:solidFill>
                <a:effectLst/>
                <a:latin typeface="Arial" panose="020B0604020202020204" pitchFamily="34" charset="0"/>
              </a:rPr>
              <a:t>Section 39 CA 2006 </a:t>
            </a:r>
            <a:endParaRPr lang="en-GB" sz="1800" dirty="0">
              <a:solidFill>
                <a:srgbClr val="004BD3"/>
              </a:solidFill>
              <a:effectLst/>
              <a:latin typeface="SymbolMT"/>
            </a:endParaRPr>
          </a:p>
          <a:p>
            <a:r>
              <a:rPr lang="en-GB" sz="1800" dirty="0">
                <a:solidFill>
                  <a:srgbClr val="004BD3"/>
                </a:solidFill>
                <a:effectLst/>
                <a:latin typeface="ArialMT"/>
              </a:rPr>
              <a:t>Section 39 provides that the validity of an act done by a company shall not be called into question on the ground of lack of capacity by reason of anything in the company’s constitution. </a:t>
            </a:r>
          </a:p>
          <a:p>
            <a:r>
              <a:rPr lang="en-GB" sz="1800" dirty="0">
                <a:solidFill>
                  <a:srgbClr val="004BD3"/>
                </a:solidFill>
                <a:effectLst/>
                <a:latin typeface="ArialMT"/>
              </a:rPr>
              <a:t>The result of this is that a contract cannot be invalidated on the ground that it is outside the scope of the company’s objects. Thus s.39 protects third parties like Floral. The contract remains valid and the £200,000 cannot be reclaimed from Floral. </a:t>
            </a:r>
            <a:endParaRPr lang="en-GB" dirty="0">
              <a:solidFill>
                <a:srgbClr val="004BD3"/>
              </a:solidFill>
              <a:effectLst/>
            </a:endParaRPr>
          </a:p>
          <a:p>
            <a:endParaRPr lang="en-GB" sz="1800" dirty="0">
              <a:effectLst/>
              <a:latin typeface="ArialMT"/>
            </a:endParaRPr>
          </a:p>
          <a:p>
            <a:endParaRPr lang="en-GB" dirty="0">
              <a:effectLst/>
            </a:endParaRPr>
          </a:p>
          <a:p>
            <a:endParaRPr lang="en-US" dirty="0"/>
          </a:p>
        </p:txBody>
      </p:sp>
      <p:pic>
        <p:nvPicPr>
          <p:cNvPr id="4" name="Graphic 3" descr="Tick with solid fill">
            <a:extLst>
              <a:ext uri="{FF2B5EF4-FFF2-40B4-BE49-F238E27FC236}">
                <a16:creationId xmlns:a16="http://schemas.microsoft.com/office/drawing/2014/main" id="{C5D45BE1-F994-F589-AFB7-1447F9BF19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58468" y="1458498"/>
            <a:ext cx="342900" cy="342900"/>
          </a:xfrm>
          <a:prstGeom prst="rect">
            <a:avLst/>
          </a:prstGeom>
        </p:spPr>
      </p:pic>
      <p:pic>
        <p:nvPicPr>
          <p:cNvPr id="5" name="Graphic 4" descr="Tick with solid fill">
            <a:extLst>
              <a:ext uri="{FF2B5EF4-FFF2-40B4-BE49-F238E27FC236}">
                <a16:creationId xmlns:a16="http://schemas.microsoft.com/office/drawing/2014/main" id="{9D82CFF4-C8A2-3AE0-A984-4D210B80CF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8036" y="2198728"/>
            <a:ext cx="342900" cy="342900"/>
          </a:xfrm>
          <a:prstGeom prst="rect">
            <a:avLst/>
          </a:prstGeom>
        </p:spPr>
      </p:pic>
      <p:pic>
        <p:nvPicPr>
          <p:cNvPr id="6" name="Graphic 5" descr="Tick with solid fill">
            <a:extLst>
              <a:ext uri="{FF2B5EF4-FFF2-40B4-BE49-F238E27FC236}">
                <a16:creationId xmlns:a16="http://schemas.microsoft.com/office/drawing/2014/main" id="{04F80518-44E2-C80A-39C5-64AD571B61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45968" y="2888800"/>
            <a:ext cx="342900" cy="342900"/>
          </a:xfrm>
          <a:prstGeom prst="rect">
            <a:avLst/>
          </a:prstGeom>
        </p:spPr>
      </p:pic>
      <p:pic>
        <p:nvPicPr>
          <p:cNvPr id="7" name="Graphic 6" descr="Tick with solid fill">
            <a:extLst>
              <a:ext uri="{FF2B5EF4-FFF2-40B4-BE49-F238E27FC236}">
                <a16:creationId xmlns:a16="http://schemas.microsoft.com/office/drawing/2014/main" id="{4A91888E-8A2A-A871-4E5A-EA525B42A3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81902" y="4139300"/>
            <a:ext cx="342900" cy="342900"/>
          </a:xfrm>
          <a:prstGeom prst="rect">
            <a:avLst/>
          </a:prstGeom>
        </p:spPr>
      </p:pic>
      <p:pic>
        <p:nvPicPr>
          <p:cNvPr id="8" name="Graphic 7" descr="Tick with solid fill">
            <a:extLst>
              <a:ext uri="{FF2B5EF4-FFF2-40B4-BE49-F238E27FC236}">
                <a16:creationId xmlns:a16="http://schemas.microsoft.com/office/drawing/2014/main" id="{26F3D5AF-FAD6-1B0F-2A9D-5A4DD1C17D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4168" y="4641400"/>
            <a:ext cx="342900" cy="342900"/>
          </a:xfrm>
          <a:prstGeom prst="rect">
            <a:avLst/>
          </a:prstGeom>
        </p:spPr>
      </p:pic>
      <p:pic>
        <p:nvPicPr>
          <p:cNvPr id="9" name="Graphic 8" descr="Tick with solid fill">
            <a:extLst>
              <a:ext uri="{FF2B5EF4-FFF2-40B4-BE49-F238E27FC236}">
                <a16:creationId xmlns:a16="http://schemas.microsoft.com/office/drawing/2014/main" id="{40DD1E6F-5A64-EC1D-4D8A-9869600D7F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4418" y="5276417"/>
            <a:ext cx="342900" cy="342900"/>
          </a:xfrm>
          <a:prstGeom prst="rect">
            <a:avLst/>
          </a:prstGeom>
        </p:spPr>
      </p:pic>
      <p:pic>
        <p:nvPicPr>
          <p:cNvPr id="10" name="Graphic 9" descr="Tick with solid fill">
            <a:extLst>
              <a:ext uri="{FF2B5EF4-FFF2-40B4-BE49-F238E27FC236}">
                <a16:creationId xmlns:a16="http://schemas.microsoft.com/office/drawing/2014/main" id="{E6B21852-95E3-CF34-B2DB-9EEA3B3C7E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5868" y="4171500"/>
            <a:ext cx="342900" cy="342900"/>
          </a:xfrm>
          <a:prstGeom prst="rect">
            <a:avLst/>
          </a:prstGeom>
        </p:spPr>
      </p:pic>
    </p:spTree>
    <p:extLst>
      <p:ext uri="{BB962C8B-B14F-4D97-AF65-F5344CB8AC3E}">
        <p14:creationId xmlns:p14="http://schemas.microsoft.com/office/powerpoint/2010/main" val="13728447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066B-AC8B-2B4F-A554-4B2479B75A17}"/>
              </a:ext>
            </a:extLst>
          </p:cNvPr>
          <p:cNvSpPr>
            <a:spLocks noGrp="1"/>
          </p:cNvSpPr>
          <p:nvPr>
            <p:ph type="ctrTitle"/>
          </p:nvPr>
        </p:nvSpPr>
        <p:spPr>
          <a:xfrm>
            <a:off x="407368" y="1766055"/>
            <a:ext cx="11040797" cy="1080120"/>
          </a:xfrm>
        </p:spPr>
        <p:txBody>
          <a:bodyPr/>
          <a:lstStyle/>
          <a:p>
            <a:r>
              <a:rPr lang="en-US" dirty="0"/>
              <a:t>Questions?</a:t>
            </a:r>
          </a:p>
        </p:txBody>
      </p:sp>
      <p:sp>
        <p:nvSpPr>
          <p:cNvPr id="4" name="TextBox 3">
            <a:extLst>
              <a:ext uri="{FF2B5EF4-FFF2-40B4-BE49-F238E27FC236}">
                <a16:creationId xmlns:a16="http://schemas.microsoft.com/office/drawing/2014/main" id="{106EF177-5028-4E43-8A26-9F4E4BA5EF6C}"/>
              </a:ext>
            </a:extLst>
          </p:cNvPr>
          <p:cNvSpPr txBox="1"/>
          <p:nvPr/>
        </p:nvSpPr>
        <p:spPr>
          <a:xfrm>
            <a:off x="407368" y="3028890"/>
            <a:ext cx="6097712" cy="400110"/>
          </a:xfrm>
          <a:prstGeom prst="rect">
            <a:avLst/>
          </a:prstGeom>
          <a:noFill/>
        </p:spPr>
        <p:txBody>
          <a:bodyPr wrap="square">
            <a:spAutoFit/>
          </a:bodyPr>
          <a:lstStyle/>
          <a:p>
            <a:r>
              <a:rPr lang="en-GB" sz="2000" b="1" dirty="0">
                <a:solidFill>
                  <a:schemeClr val="bg1"/>
                </a:solidFill>
              </a:rPr>
              <a:t>Visit: </a:t>
            </a:r>
            <a:r>
              <a:rPr lang="en-GB" sz="2000" dirty="0" err="1">
                <a:solidFill>
                  <a:schemeClr val="bg1"/>
                </a:solidFill>
              </a:rPr>
              <a:t>www.cgi.org.uk</a:t>
            </a:r>
            <a:endParaRPr lang="en-GB" sz="2000" dirty="0">
              <a:solidFill>
                <a:schemeClr val="bg1"/>
              </a:solidFill>
            </a:endParaRPr>
          </a:p>
        </p:txBody>
      </p:sp>
      <p:sp>
        <p:nvSpPr>
          <p:cNvPr id="5" name="TextBox 4">
            <a:extLst>
              <a:ext uri="{FF2B5EF4-FFF2-40B4-BE49-F238E27FC236}">
                <a16:creationId xmlns:a16="http://schemas.microsoft.com/office/drawing/2014/main" id="{CC405C97-6341-9CD8-1257-39F3F8273842}"/>
              </a:ext>
            </a:extLst>
          </p:cNvPr>
          <p:cNvSpPr txBox="1"/>
          <p:nvPr/>
        </p:nvSpPr>
        <p:spPr>
          <a:xfrm>
            <a:off x="409080" y="3928995"/>
            <a:ext cx="6096000" cy="923330"/>
          </a:xfrm>
          <a:prstGeom prst="rect">
            <a:avLst/>
          </a:prstGeom>
          <a:noFill/>
        </p:spPr>
        <p:txBody>
          <a:bodyPr wrap="square">
            <a:spAutoFit/>
          </a:bodyPr>
          <a:lstStyle/>
          <a:p>
            <a:r>
              <a:rPr lang="en-US" sz="1800" dirty="0" err="1">
                <a:solidFill>
                  <a:schemeClr val="bg1"/>
                </a:solidFill>
              </a:rPr>
              <a:t>Kcbglobal.net</a:t>
            </a:r>
            <a:endParaRPr lang="en-US" sz="1800" dirty="0">
              <a:solidFill>
                <a:schemeClr val="bg1"/>
              </a:solidFill>
            </a:endParaRPr>
          </a:p>
          <a:p>
            <a:endParaRPr lang="en-US" dirty="0">
              <a:solidFill>
                <a:schemeClr val="bg1"/>
              </a:solidFill>
            </a:endParaRPr>
          </a:p>
          <a:p>
            <a:r>
              <a:rPr lang="en-US" sz="1800" dirty="0" err="1">
                <a:solidFill>
                  <a:schemeClr val="bg1"/>
                </a:solidFill>
              </a:rPr>
              <a:t>Linkedin</a:t>
            </a:r>
            <a:r>
              <a:rPr lang="en-US" sz="1800" dirty="0">
                <a:solidFill>
                  <a:schemeClr val="bg1"/>
                </a:solidFill>
              </a:rPr>
              <a:t>: </a:t>
            </a:r>
            <a:r>
              <a:rPr lang="en-US" sz="1800" dirty="0" err="1">
                <a:solidFill>
                  <a:schemeClr val="bg1"/>
                </a:solidFill>
              </a:rPr>
              <a:t>KCBGlobal</a:t>
            </a:r>
            <a:endParaRPr lang="en-US" sz="1800" dirty="0">
              <a:solidFill>
                <a:schemeClr val="bg1"/>
              </a:solidFill>
            </a:endParaRPr>
          </a:p>
        </p:txBody>
      </p:sp>
      <p:sp>
        <p:nvSpPr>
          <p:cNvPr id="6" name="TextBox 5">
            <a:extLst>
              <a:ext uri="{FF2B5EF4-FFF2-40B4-BE49-F238E27FC236}">
                <a16:creationId xmlns:a16="http://schemas.microsoft.com/office/drawing/2014/main" id="{B6EC0658-DEA4-4BDF-4705-432EFBBB600F}"/>
              </a:ext>
            </a:extLst>
          </p:cNvPr>
          <p:cNvSpPr txBox="1"/>
          <p:nvPr/>
        </p:nvSpPr>
        <p:spPr>
          <a:xfrm>
            <a:off x="9420251" y="5467842"/>
            <a:ext cx="2183130" cy="369332"/>
          </a:xfrm>
          <a:prstGeom prst="rect">
            <a:avLst/>
          </a:prstGeom>
          <a:noFill/>
        </p:spPr>
        <p:txBody>
          <a:bodyPr wrap="square" rtlCol="0">
            <a:spAutoFit/>
          </a:bodyPr>
          <a:lstStyle/>
          <a:p>
            <a:r>
              <a:rPr lang="en-US" dirty="0">
                <a:solidFill>
                  <a:schemeClr val="bg1"/>
                </a:solidFill>
              </a:rPr>
              <a:t>In association with</a:t>
            </a:r>
          </a:p>
        </p:txBody>
      </p:sp>
      <p:pic>
        <p:nvPicPr>
          <p:cNvPr id="7" name="Picture 6" descr="A picture containing text, clipart, vector graphics&#10;&#10;Description automatically generated">
            <a:extLst>
              <a:ext uri="{FF2B5EF4-FFF2-40B4-BE49-F238E27FC236}">
                <a16:creationId xmlns:a16="http://schemas.microsoft.com/office/drawing/2014/main" id="{9978332D-DC3C-1FB2-57AC-B7C15E1DEFD9}"/>
              </a:ext>
            </a:extLst>
          </p:cNvPr>
          <p:cNvPicPr>
            <a:picLocks noChangeAspect="1"/>
          </p:cNvPicPr>
          <p:nvPr/>
        </p:nvPicPr>
        <p:blipFill>
          <a:blip r:embed="rId2"/>
          <a:stretch>
            <a:fillRect/>
          </a:stretch>
        </p:blipFill>
        <p:spPr>
          <a:xfrm>
            <a:off x="9342018" y="5935146"/>
            <a:ext cx="2261363" cy="562610"/>
          </a:xfrm>
          <a:prstGeom prst="rect">
            <a:avLst/>
          </a:prstGeom>
        </p:spPr>
      </p:pic>
    </p:spTree>
    <p:extLst>
      <p:ext uri="{BB962C8B-B14F-4D97-AF65-F5344CB8AC3E}">
        <p14:creationId xmlns:p14="http://schemas.microsoft.com/office/powerpoint/2010/main" val="92583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23A6-1803-63C1-7265-469087044AF5}"/>
              </a:ext>
            </a:extLst>
          </p:cNvPr>
          <p:cNvSpPr>
            <a:spLocks noGrp="1"/>
          </p:cNvSpPr>
          <p:nvPr>
            <p:ph type="title"/>
          </p:nvPr>
        </p:nvSpPr>
        <p:spPr/>
        <p:txBody>
          <a:bodyPr/>
          <a:lstStyle/>
          <a:p>
            <a:r>
              <a:rPr lang="en-US" sz="3200" b="1" dirty="0">
                <a:solidFill>
                  <a:srgbClr val="004BD3"/>
                </a:solidFill>
              </a:rPr>
              <a:t>Key Learning Resources</a:t>
            </a:r>
          </a:p>
        </p:txBody>
      </p:sp>
      <p:sp>
        <p:nvSpPr>
          <p:cNvPr id="3" name="TextBox 2">
            <a:extLst>
              <a:ext uri="{FF2B5EF4-FFF2-40B4-BE49-F238E27FC236}">
                <a16:creationId xmlns:a16="http://schemas.microsoft.com/office/drawing/2014/main" id="{DCC648A7-ECEF-29AD-C94C-606E4AEC2D14}"/>
              </a:ext>
            </a:extLst>
          </p:cNvPr>
          <p:cNvSpPr txBox="1"/>
          <p:nvPr/>
        </p:nvSpPr>
        <p:spPr>
          <a:xfrm>
            <a:off x="219855" y="5621311"/>
            <a:ext cx="6240905" cy="1200329"/>
          </a:xfrm>
          <a:prstGeom prst="rect">
            <a:avLst/>
          </a:prstGeom>
          <a:noFill/>
        </p:spPr>
        <p:txBody>
          <a:bodyPr wrap="square" rtlCol="0">
            <a:spAutoFit/>
          </a:bodyPr>
          <a:lstStyle/>
          <a:p>
            <a:pPr algn="l"/>
            <a:r>
              <a:rPr lang="en-GB" sz="1800" b="0" i="0" u="none" strike="noStrike" dirty="0">
                <a:solidFill>
                  <a:srgbClr val="004BD3"/>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https://www.cgi.org.uk/my_cg/qualifying-programme-part-1-2</a:t>
            </a:r>
            <a:br>
              <a:rPr lang="en-GB" sz="1800" b="0" i="0" u="none" strike="noStrike" dirty="0">
                <a:solidFill>
                  <a:srgbClr val="000000"/>
                </a:solidFill>
                <a:effectLst/>
                <a:latin typeface="Calibri" panose="020F0502020204030204" pitchFamily="34" charset="0"/>
              </a:rPr>
            </a:br>
            <a:endParaRPr lang="en-GB" sz="1800" b="0" i="0" u="none" strike="noStrike" dirty="0">
              <a:solidFill>
                <a:srgbClr val="000000"/>
              </a:solidFill>
              <a:effectLst/>
              <a:latin typeface="Calibri" panose="020F0502020204030204" pitchFamily="34" charset="0"/>
            </a:endParaRPr>
          </a:p>
          <a:p>
            <a:br>
              <a:rPr lang="en-GB" dirty="0"/>
            </a:br>
            <a:endParaRPr lang="en-US" dirty="0"/>
          </a:p>
        </p:txBody>
      </p:sp>
      <p:pic>
        <p:nvPicPr>
          <p:cNvPr id="5" name="Picture 4" descr="A screenshot of a computer&#10;&#10;Description automatically generated">
            <a:extLst>
              <a:ext uri="{FF2B5EF4-FFF2-40B4-BE49-F238E27FC236}">
                <a16:creationId xmlns:a16="http://schemas.microsoft.com/office/drawing/2014/main" id="{AFB37C0F-801C-5160-70F1-06069B73F410}"/>
              </a:ext>
            </a:extLst>
          </p:cNvPr>
          <p:cNvPicPr>
            <a:picLocks noChangeAspect="1"/>
          </p:cNvPicPr>
          <p:nvPr/>
        </p:nvPicPr>
        <p:blipFill>
          <a:blip r:embed="rId3"/>
          <a:stretch>
            <a:fillRect/>
          </a:stretch>
        </p:blipFill>
        <p:spPr>
          <a:xfrm>
            <a:off x="431800" y="1476782"/>
            <a:ext cx="6631603" cy="3806457"/>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1426909E-322C-086B-17B7-72B6C513311B}"/>
              </a:ext>
            </a:extLst>
          </p:cNvPr>
          <p:cNvPicPr>
            <a:picLocks noChangeAspect="1"/>
          </p:cNvPicPr>
          <p:nvPr/>
        </p:nvPicPr>
        <p:blipFill>
          <a:blip r:embed="rId4"/>
          <a:stretch>
            <a:fillRect/>
          </a:stretch>
        </p:blipFill>
        <p:spPr>
          <a:xfrm>
            <a:off x="6436648" y="2718161"/>
            <a:ext cx="5322478" cy="3806457"/>
          </a:xfrm>
          <a:prstGeom prst="rect">
            <a:avLst/>
          </a:prstGeom>
        </p:spPr>
      </p:pic>
    </p:spTree>
    <p:extLst>
      <p:ext uri="{BB962C8B-B14F-4D97-AF65-F5344CB8AC3E}">
        <p14:creationId xmlns:p14="http://schemas.microsoft.com/office/powerpoint/2010/main" val="32052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229CB6-696B-8C8A-E020-43A3F2E1568D}"/>
              </a:ext>
            </a:extLst>
          </p:cNvPr>
          <p:cNvSpPr>
            <a:spLocks noGrp="1"/>
          </p:cNvSpPr>
          <p:nvPr>
            <p:ph type="title"/>
          </p:nvPr>
        </p:nvSpPr>
        <p:spPr>
          <a:xfrm>
            <a:off x="422914" y="-167893"/>
            <a:ext cx="7600951" cy="1279524"/>
          </a:xfrm>
        </p:spPr>
        <p:txBody>
          <a:bodyPr>
            <a:normAutofit/>
          </a:bodyPr>
          <a:lstStyle/>
          <a:p>
            <a:r>
              <a:rPr lang="en-US" b="1" dirty="0">
                <a:solidFill>
                  <a:srgbClr val="004BD2"/>
                </a:solidFill>
              </a:rPr>
              <a:t>Examination Question Matrix</a:t>
            </a:r>
          </a:p>
        </p:txBody>
      </p:sp>
      <p:pic>
        <p:nvPicPr>
          <p:cNvPr id="21" name="Content Placeholder 20" descr="A white grid with black text&#10;&#10;Description automatically generated">
            <a:extLst>
              <a:ext uri="{FF2B5EF4-FFF2-40B4-BE49-F238E27FC236}">
                <a16:creationId xmlns:a16="http://schemas.microsoft.com/office/drawing/2014/main" id="{84748CCC-64BA-43D6-B8CE-3CAA83662E79}"/>
              </a:ext>
            </a:extLst>
          </p:cNvPr>
          <p:cNvPicPr>
            <a:picLocks noGrp="1" noChangeAspect="1"/>
          </p:cNvPicPr>
          <p:nvPr>
            <p:ph idx="1"/>
          </p:nvPr>
        </p:nvPicPr>
        <p:blipFill>
          <a:blip r:embed="rId2"/>
          <a:stretch>
            <a:fillRect/>
          </a:stretch>
        </p:blipFill>
        <p:spPr>
          <a:xfrm>
            <a:off x="1141429" y="1635867"/>
            <a:ext cx="9925467" cy="4751387"/>
          </a:xfrm>
          <a:ln>
            <a:solidFill>
              <a:schemeClr val="tx1"/>
            </a:solidFill>
          </a:ln>
        </p:spPr>
      </p:pic>
      <p:sp>
        <p:nvSpPr>
          <p:cNvPr id="16" name="Rectangle 15">
            <a:extLst>
              <a:ext uri="{FF2B5EF4-FFF2-40B4-BE49-F238E27FC236}">
                <a16:creationId xmlns:a16="http://schemas.microsoft.com/office/drawing/2014/main" id="{3E0F4BA7-3C96-A2AE-C3B3-2828A70B5983}"/>
              </a:ext>
            </a:extLst>
          </p:cNvPr>
          <p:cNvSpPr/>
          <p:nvPr/>
        </p:nvSpPr>
        <p:spPr>
          <a:xfrm>
            <a:off x="1141429" y="2209800"/>
            <a:ext cx="9909142" cy="739877"/>
          </a:xfrm>
          <a:prstGeom prst="rect">
            <a:avLst/>
          </a:prstGeom>
          <a:noFill/>
          <a:ln w="381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CDFAB72-1742-FBFC-0BD3-375298784F7A}"/>
              </a:ext>
            </a:extLst>
          </p:cNvPr>
          <p:cNvSpPr/>
          <p:nvPr/>
        </p:nvSpPr>
        <p:spPr>
          <a:xfrm>
            <a:off x="1141429" y="3283385"/>
            <a:ext cx="9909142" cy="934654"/>
          </a:xfrm>
          <a:prstGeom prst="rect">
            <a:avLst/>
          </a:prstGeom>
          <a:noFill/>
          <a:ln w="38100">
            <a:solidFill>
              <a:srgbClr val="FF90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5228440"/>
      </p:ext>
    </p:extLst>
  </p:cSld>
  <p:clrMapOvr>
    <a:masterClrMapping/>
  </p:clrMapOvr>
</p:sld>
</file>

<file path=ppt/theme/theme1.xml><?xml version="1.0" encoding="utf-8"?>
<a:theme xmlns:a="http://schemas.openxmlformats.org/drawingml/2006/main" name="ICSA presentation">
  <a:themeElements>
    <a:clrScheme name="ICSA">
      <a:dk1>
        <a:srgbClr val="000000"/>
      </a:dk1>
      <a:lt1>
        <a:srgbClr val="FFFFFF"/>
      </a:lt1>
      <a:dk2>
        <a:srgbClr val="141B4D"/>
      </a:dk2>
      <a:lt2>
        <a:srgbClr val="97999B"/>
      </a:lt2>
      <a:accent1>
        <a:srgbClr val="0077C8"/>
      </a:accent1>
      <a:accent2>
        <a:srgbClr val="75787B"/>
      </a:accent2>
      <a:accent3>
        <a:srgbClr val="007FA3"/>
      </a:accent3>
      <a:accent4>
        <a:srgbClr val="4F758B"/>
      </a:accent4>
      <a:accent5>
        <a:srgbClr val="A3C7D2"/>
      </a:accent5>
      <a:accent6>
        <a:srgbClr val="BA0C2F"/>
      </a:accent6>
      <a:hlink>
        <a:srgbClr val="000000"/>
      </a:hlink>
      <a:folHlink>
        <a:srgbClr val="000000"/>
      </a:folHlink>
    </a:clrScheme>
    <a:fontScheme name="ICSA">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8856</TotalTime>
  <Words>7796</Words>
  <Application>Microsoft Macintosh PowerPoint</Application>
  <PresentationFormat>Widescreen</PresentationFormat>
  <Paragraphs>604</Paragraphs>
  <Slides>77</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ArialMT</vt:lpstr>
      <vt:lpstr>Calibri</vt:lpstr>
      <vt:lpstr>FrutigerLTStd</vt:lpstr>
      <vt:lpstr>Google Sans</vt:lpstr>
      <vt:lpstr>Helvetica</vt:lpstr>
      <vt:lpstr>SymbolMT</vt:lpstr>
      <vt:lpstr>ICSA presentation</vt:lpstr>
      <vt:lpstr>Company Law Examination Revision – Session 1</vt:lpstr>
      <vt:lpstr>Agenda</vt:lpstr>
      <vt:lpstr>Schedule of Sessions</vt:lpstr>
      <vt:lpstr>Examination Format</vt:lpstr>
      <vt:lpstr>Learning outcomes </vt:lpstr>
      <vt:lpstr>Your approach to preparation for the examination</vt:lpstr>
      <vt:lpstr>Key Learning Resources</vt:lpstr>
      <vt:lpstr>Key Learning Resources</vt:lpstr>
      <vt:lpstr>Examination Question Matrix</vt:lpstr>
      <vt:lpstr>Companies Act 2006</vt:lpstr>
      <vt:lpstr>Business Structures</vt:lpstr>
      <vt:lpstr>Agenda</vt:lpstr>
      <vt:lpstr>Factors affecting the structure of a business</vt:lpstr>
      <vt:lpstr>Factors affecting the structure of a business</vt:lpstr>
      <vt:lpstr>Sole proprietorship</vt:lpstr>
      <vt:lpstr>Sole proprietorship</vt:lpstr>
      <vt:lpstr>Sole proprietorship</vt:lpstr>
      <vt:lpstr>Sole proprietorship</vt:lpstr>
      <vt:lpstr>Partnerships </vt:lpstr>
      <vt:lpstr>Ordinary partnerships </vt:lpstr>
      <vt:lpstr>Ordinary partnerships </vt:lpstr>
      <vt:lpstr>Ordinary partnerships </vt:lpstr>
      <vt:lpstr>Ordinary partnerships </vt:lpstr>
      <vt:lpstr>Ordinary partnerships </vt:lpstr>
      <vt:lpstr>Limited Partnerships</vt:lpstr>
      <vt:lpstr>Limited liability partnerships </vt:lpstr>
      <vt:lpstr>Companies</vt:lpstr>
      <vt:lpstr>Companies</vt:lpstr>
      <vt:lpstr>Companies</vt:lpstr>
      <vt:lpstr>Companies</vt:lpstr>
      <vt:lpstr>Companies</vt:lpstr>
      <vt:lpstr>Companies</vt:lpstr>
      <vt:lpstr>Overseas companies</vt:lpstr>
      <vt:lpstr>Charitable, social and community-focused companies </vt:lpstr>
      <vt:lpstr>Community interest companies (CICs)  </vt:lpstr>
      <vt:lpstr>Charitable Incorporated Organisation (CIO) </vt:lpstr>
      <vt:lpstr>Mutual Organisations </vt:lpstr>
      <vt:lpstr>Questions?</vt:lpstr>
      <vt:lpstr>Examination Techniques</vt:lpstr>
      <vt:lpstr>Examination Techniques</vt:lpstr>
      <vt:lpstr>Examination Question</vt:lpstr>
      <vt:lpstr>Companies</vt:lpstr>
      <vt:lpstr>Examination Question</vt:lpstr>
      <vt:lpstr>Examination Question</vt:lpstr>
      <vt:lpstr>Companies</vt:lpstr>
      <vt:lpstr>Examination Question</vt:lpstr>
      <vt:lpstr>Examination Question</vt:lpstr>
      <vt:lpstr>Examination Question</vt:lpstr>
      <vt:lpstr>Factors affecting the structure of a business</vt:lpstr>
      <vt:lpstr>Examination Question</vt:lpstr>
      <vt:lpstr>Examination Question</vt:lpstr>
      <vt:lpstr>Examination Question</vt:lpstr>
      <vt:lpstr>Examination Question</vt:lpstr>
      <vt:lpstr>Examination Question</vt:lpstr>
      <vt:lpstr>Questions?</vt:lpstr>
      <vt:lpstr>Legally binding the company</vt:lpstr>
      <vt:lpstr>Agenda</vt:lpstr>
      <vt:lpstr>Company contracts </vt:lpstr>
      <vt:lpstr>Constitutional documents</vt:lpstr>
      <vt:lpstr>Constitutional documents</vt:lpstr>
      <vt:lpstr>Shareholders’ Agreements </vt:lpstr>
      <vt:lpstr>Corporate Capacity</vt:lpstr>
      <vt:lpstr>Corporate Capacity</vt:lpstr>
      <vt:lpstr>Agency </vt:lpstr>
      <vt:lpstr>Actual authority </vt:lpstr>
      <vt:lpstr>Actual authority </vt:lpstr>
      <vt:lpstr>Apparent authority </vt:lpstr>
      <vt:lpstr>Board authority </vt:lpstr>
      <vt:lpstr>Persons dealing with the company</vt:lpstr>
      <vt:lpstr>Dealing in good faith</vt:lpstr>
      <vt:lpstr>The power of the directors</vt:lpstr>
      <vt:lpstr>The ‘indoor management’ rule </vt:lpstr>
      <vt:lpstr>Questions?</vt:lpstr>
      <vt:lpstr>Examination Question</vt:lpstr>
      <vt:lpstr>Examination Question</vt:lpstr>
      <vt:lpstr>Examination Question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chartered</dc:title>
  <dc:creator>Neill McWilliams</dc:creator>
  <cp:lastModifiedBy>Neill McWilliams</cp:lastModifiedBy>
  <cp:revision>25</cp:revision>
  <dcterms:created xsi:type="dcterms:W3CDTF">2022-10-20T12:20:49Z</dcterms:created>
  <dcterms:modified xsi:type="dcterms:W3CDTF">2023-10-11T14:42:15Z</dcterms:modified>
</cp:coreProperties>
</file>