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3" r:id="rId3"/>
    <p:sldId id="294" r:id="rId4"/>
    <p:sldId id="300" r:id="rId5"/>
    <p:sldId id="295" r:id="rId6"/>
    <p:sldId id="397" r:id="rId7"/>
    <p:sldId id="296" r:id="rId8"/>
    <p:sldId id="303" r:id="rId9"/>
    <p:sldId id="305" r:id="rId10"/>
    <p:sldId id="306" r:id="rId11"/>
    <p:sldId id="307" r:id="rId12"/>
    <p:sldId id="297" r:id="rId13"/>
    <p:sldId id="273" r:id="rId14"/>
    <p:sldId id="270" r:id="rId15"/>
    <p:sldId id="272" r:id="rId16"/>
    <p:sldId id="274" r:id="rId17"/>
    <p:sldId id="288" r:id="rId18"/>
    <p:sldId id="311" r:id="rId19"/>
    <p:sldId id="275" r:id="rId20"/>
    <p:sldId id="271" r:id="rId21"/>
    <p:sldId id="278" r:id="rId22"/>
    <p:sldId id="290" r:id="rId23"/>
    <p:sldId id="286" r:id="rId24"/>
    <p:sldId id="313" r:id="rId25"/>
    <p:sldId id="314" r:id="rId26"/>
    <p:sldId id="315" r:id="rId27"/>
    <p:sldId id="317" r:id="rId28"/>
    <p:sldId id="309" r:id="rId29"/>
    <p:sldId id="30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1E26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4"/>
    <p:restoredTop sz="94648"/>
  </p:normalViewPr>
  <p:slideViewPr>
    <p:cSldViewPr snapToGrid="0" snapToObjects="1">
      <p:cViewPr varScale="1">
        <p:scale>
          <a:sx n="112" d="100"/>
          <a:sy n="112" d="100"/>
        </p:scale>
        <p:origin x="4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DC04C2-585F-614F-A58A-D7A35B7C7A11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678A75A-75B9-4A49-8868-3616ABA0EDD2}">
      <dgm:prSet phldrT="[Text]" custT="1"/>
      <dgm:spPr>
        <a:solidFill>
          <a:srgbClr val="002060"/>
        </a:solidFill>
      </dgm:spPr>
      <dgm:t>
        <a:bodyPr/>
        <a:lstStyle/>
        <a:p>
          <a:pPr>
            <a:lnSpc>
              <a:spcPct val="90000"/>
            </a:lnSpc>
          </a:pPr>
          <a:endParaRPr lang="en-GB" sz="1600" b="1" dirty="0"/>
        </a:p>
        <a:p>
          <a:pPr>
            <a:lnSpc>
              <a:spcPct val="100000"/>
            </a:lnSpc>
          </a:pPr>
          <a:r>
            <a:rPr lang="en-GB" sz="1600" b="1" dirty="0"/>
            <a:t>Knowledge</a:t>
          </a:r>
        </a:p>
        <a:p>
          <a:pPr>
            <a:lnSpc>
              <a:spcPct val="100000"/>
            </a:lnSpc>
          </a:pPr>
          <a:r>
            <a:rPr lang="en-GB" sz="1600" b="1" dirty="0"/>
            <a:t>40%</a:t>
          </a:r>
        </a:p>
      </dgm:t>
    </dgm:pt>
    <dgm:pt modelId="{82A0B609-C584-7A49-A819-B062944E8D56}" type="parTrans" cxnId="{CBFAC940-2E48-4845-8AF5-578622A018FF}">
      <dgm:prSet/>
      <dgm:spPr/>
      <dgm:t>
        <a:bodyPr/>
        <a:lstStyle/>
        <a:p>
          <a:endParaRPr lang="en-GB"/>
        </a:p>
      </dgm:t>
    </dgm:pt>
    <dgm:pt modelId="{1FF84C8B-657F-8243-BE2A-EA8226A6035A}" type="sibTrans" cxnId="{CBFAC940-2E48-4845-8AF5-578622A018FF}">
      <dgm:prSet/>
      <dgm:spPr/>
      <dgm:t>
        <a:bodyPr/>
        <a:lstStyle/>
        <a:p>
          <a:endParaRPr lang="en-GB"/>
        </a:p>
      </dgm:t>
    </dgm:pt>
    <dgm:pt modelId="{5784F687-50B2-8C49-9FB1-4EBF65FFD81B}">
      <dgm:prSet phldrT="[Text]"/>
      <dgm:spPr>
        <a:ln w="44450">
          <a:solidFill>
            <a:schemeClr val="accent2"/>
          </a:solidFill>
        </a:ln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Building</a:t>
          </a:r>
          <a:r>
            <a:rPr lang="en-GB" baseline="0" dirty="0">
              <a:solidFill>
                <a:srgbClr val="002060"/>
              </a:solidFill>
            </a:rPr>
            <a:t> &amp; Testing Knowledge</a:t>
          </a:r>
          <a:endParaRPr lang="en-GB" dirty="0">
            <a:solidFill>
              <a:srgbClr val="002060"/>
            </a:solidFill>
          </a:endParaRPr>
        </a:p>
      </dgm:t>
    </dgm:pt>
    <dgm:pt modelId="{52F55442-DE24-5C46-BE0D-56A06D0A874B}" type="parTrans" cxnId="{2C3514A0-C1D2-074B-BF85-C18A2EDFB9C0}">
      <dgm:prSet/>
      <dgm:spPr/>
      <dgm:t>
        <a:bodyPr/>
        <a:lstStyle/>
        <a:p>
          <a:endParaRPr lang="en-GB"/>
        </a:p>
      </dgm:t>
    </dgm:pt>
    <dgm:pt modelId="{352A1404-D5B7-9C42-9B29-80531F7B220D}" type="sibTrans" cxnId="{2C3514A0-C1D2-074B-BF85-C18A2EDFB9C0}">
      <dgm:prSet/>
      <dgm:spPr/>
      <dgm:t>
        <a:bodyPr/>
        <a:lstStyle/>
        <a:p>
          <a:endParaRPr lang="en-GB"/>
        </a:p>
      </dgm:t>
    </dgm:pt>
    <dgm:pt modelId="{5B201419-8101-D149-A7F6-4B66A826363F}">
      <dgm:prSet phldrT="[Text]" custT="1"/>
      <dgm:spPr>
        <a:solidFill>
          <a:srgbClr val="002060"/>
        </a:solidFill>
      </dgm:spPr>
      <dgm:t>
        <a:bodyPr/>
        <a:lstStyle/>
        <a:p>
          <a:endParaRPr lang="en-GB" sz="1600" b="1" dirty="0"/>
        </a:p>
        <a:p>
          <a:r>
            <a:rPr lang="en-GB" sz="1600" b="1" dirty="0"/>
            <a:t>Exploring</a:t>
          </a:r>
        </a:p>
        <a:p>
          <a:r>
            <a:rPr lang="en-GB" sz="1600" b="1" dirty="0"/>
            <a:t>20%</a:t>
          </a:r>
        </a:p>
      </dgm:t>
    </dgm:pt>
    <dgm:pt modelId="{92D1C19C-A879-6143-B1F9-BE0313F6C57D}" type="parTrans" cxnId="{7DF4B550-9D5B-B748-B6B6-9C39795015DF}">
      <dgm:prSet/>
      <dgm:spPr/>
      <dgm:t>
        <a:bodyPr/>
        <a:lstStyle/>
        <a:p>
          <a:endParaRPr lang="en-GB"/>
        </a:p>
      </dgm:t>
    </dgm:pt>
    <dgm:pt modelId="{A68E211C-97DE-F54C-91D3-B30DEC7A66F9}" type="sibTrans" cxnId="{7DF4B550-9D5B-B748-B6B6-9C39795015DF}">
      <dgm:prSet/>
      <dgm:spPr/>
      <dgm:t>
        <a:bodyPr/>
        <a:lstStyle/>
        <a:p>
          <a:endParaRPr lang="en-GB"/>
        </a:p>
      </dgm:t>
    </dgm:pt>
    <dgm:pt modelId="{F288C5B6-A620-D547-B699-1EDC9B0F9A31}">
      <dgm:prSet phldrT="[Text]"/>
      <dgm:spPr>
        <a:ln w="44450">
          <a:solidFill>
            <a:schemeClr val="accent2"/>
          </a:solidFill>
        </a:ln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Understanding how the knowledge links with other areas of the syllabus and the context in which it will appear in examination questions</a:t>
          </a:r>
        </a:p>
      </dgm:t>
    </dgm:pt>
    <dgm:pt modelId="{54B2A3F2-EA5D-9242-8972-189CEF6A3A1A}" type="parTrans" cxnId="{EAAF7D5B-DC27-7D4F-813E-CF36E1C305B3}">
      <dgm:prSet/>
      <dgm:spPr/>
      <dgm:t>
        <a:bodyPr/>
        <a:lstStyle/>
        <a:p>
          <a:endParaRPr lang="en-GB"/>
        </a:p>
      </dgm:t>
    </dgm:pt>
    <dgm:pt modelId="{401E6199-FC35-1441-BA02-D72032A3D887}" type="sibTrans" cxnId="{EAAF7D5B-DC27-7D4F-813E-CF36E1C305B3}">
      <dgm:prSet/>
      <dgm:spPr/>
      <dgm:t>
        <a:bodyPr/>
        <a:lstStyle/>
        <a:p>
          <a:endParaRPr lang="en-GB"/>
        </a:p>
      </dgm:t>
    </dgm:pt>
    <dgm:pt modelId="{42CD5527-2AE3-8543-8688-EC3CB406B542}">
      <dgm:prSet phldrT="[Text]" custT="1"/>
      <dgm:spPr>
        <a:solidFill>
          <a:srgbClr val="002060"/>
        </a:solidFill>
      </dgm:spPr>
      <dgm:t>
        <a:bodyPr/>
        <a:lstStyle/>
        <a:p>
          <a:endParaRPr lang="en-GB" sz="1600" b="1" dirty="0"/>
        </a:p>
        <a:p>
          <a:r>
            <a:rPr lang="en-GB" sz="1600" b="1" dirty="0"/>
            <a:t>Practice</a:t>
          </a:r>
        </a:p>
        <a:p>
          <a:r>
            <a:rPr lang="en-GB" sz="1600" b="1" dirty="0"/>
            <a:t>40%</a:t>
          </a:r>
        </a:p>
      </dgm:t>
    </dgm:pt>
    <dgm:pt modelId="{9A514458-A7BF-E641-AF74-3CD9F9057879}" type="parTrans" cxnId="{78257900-83C9-B24A-A5B4-6805253448E8}">
      <dgm:prSet/>
      <dgm:spPr/>
      <dgm:t>
        <a:bodyPr/>
        <a:lstStyle/>
        <a:p>
          <a:endParaRPr lang="en-GB"/>
        </a:p>
      </dgm:t>
    </dgm:pt>
    <dgm:pt modelId="{96C54FE5-F1FB-C044-A038-504C33DB8959}" type="sibTrans" cxnId="{78257900-83C9-B24A-A5B4-6805253448E8}">
      <dgm:prSet/>
      <dgm:spPr/>
      <dgm:t>
        <a:bodyPr/>
        <a:lstStyle/>
        <a:p>
          <a:endParaRPr lang="en-GB"/>
        </a:p>
      </dgm:t>
    </dgm:pt>
    <dgm:pt modelId="{E6CDAA58-B18D-FA40-A4EA-23BC5090667A}">
      <dgm:prSet phldrT="[Text]"/>
      <dgm:spPr>
        <a:ln w="44450">
          <a:solidFill>
            <a:schemeClr val="accent2"/>
          </a:solidFill>
        </a:ln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Practising examination questions</a:t>
          </a:r>
        </a:p>
      </dgm:t>
    </dgm:pt>
    <dgm:pt modelId="{B9021E2D-967B-EA4B-9BC7-D7AE6ACFA93C}" type="parTrans" cxnId="{B9C9B39D-DBF3-574F-B408-965825B982B2}">
      <dgm:prSet/>
      <dgm:spPr/>
      <dgm:t>
        <a:bodyPr/>
        <a:lstStyle/>
        <a:p>
          <a:endParaRPr lang="en-GB"/>
        </a:p>
      </dgm:t>
    </dgm:pt>
    <dgm:pt modelId="{5898CA28-8D6B-BE4C-A8A1-065D3A474112}" type="sibTrans" cxnId="{B9C9B39D-DBF3-574F-B408-965825B982B2}">
      <dgm:prSet/>
      <dgm:spPr/>
      <dgm:t>
        <a:bodyPr/>
        <a:lstStyle/>
        <a:p>
          <a:endParaRPr lang="en-GB"/>
        </a:p>
      </dgm:t>
    </dgm:pt>
    <dgm:pt modelId="{71D031F2-C52C-1141-A55A-4B86B665A682}" type="pres">
      <dgm:prSet presAssocID="{17DC04C2-585F-614F-A58A-D7A35B7C7A11}" presName="linearFlow" presStyleCnt="0">
        <dgm:presLayoutVars>
          <dgm:dir/>
          <dgm:animLvl val="lvl"/>
          <dgm:resizeHandles val="exact"/>
        </dgm:presLayoutVars>
      </dgm:prSet>
      <dgm:spPr/>
    </dgm:pt>
    <dgm:pt modelId="{437FD68C-EACE-4F43-93C2-463618ED6FC0}" type="pres">
      <dgm:prSet presAssocID="{0678A75A-75B9-4A49-8868-3616ABA0EDD2}" presName="composite" presStyleCnt="0"/>
      <dgm:spPr/>
    </dgm:pt>
    <dgm:pt modelId="{FE153495-7DEB-5E41-8E96-645C3A44FD32}" type="pres">
      <dgm:prSet presAssocID="{0678A75A-75B9-4A49-8868-3616ABA0EDD2}" presName="parentText" presStyleLbl="alignNode1" presStyleIdx="0" presStyleCnt="3" custScaleX="132573" custLinFactNeighborX="-1049" custLinFactNeighborY="2737">
        <dgm:presLayoutVars>
          <dgm:chMax val="1"/>
          <dgm:bulletEnabled val="1"/>
        </dgm:presLayoutVars>
      </dgm:prSet>
      <dgm:spPr/>
    </dgm:pt>
    <dgm:pt modelId="{F6574DBA-E104-074F-9E34-0F92D47A84D6}" type="pres">
      <dgm:prSet presAssocID="{0678A75A-75B9-4A49-8868-3616ABA0EDD2}" presName="descendantText" presStyleLbl="alignAcc1" presStyleIdx="0" presStyleCnt="3" custScaleX="91892">
        <dgm:presLayoutVars>
          <dgm:bulletEnabled val="1"/>
        </dgm:presLayoutVars>
      </dgm:prSet>
      <dgm:spPr/>
    </dgm:pt>
    <dgm:pt modelId="{90C4CB51-014B-6345-B88F-A6E8A55A8325}" type="pres">
      <dgm:prSet presAssocID="{1FF84C8B-657F-8243-BE2A-EA8226A6035A}" presName="sp" presStyleCnt="0"/>
      <dgm:spPr/>
    </dgm:pt>
    <dgm:pt modelId="{EF4C607D-D333-7140-AFE9-C488B06350FA}" type="pres">
      <dgm:prSet presAssocID="{5B201419-8101-D149-A7F6-4B66A826363F}" presName="composite" presStyleCnt="0"/>
      <dgm:spPr/>
    </dgm:pt>
    <dgm:pt modelId="{35D13E4D-D535-DA4B-AE84-9C3BD0E65435}" type="pres">
      <dgm:prSet presAssocID="{5B201419-8101-D149-A7F6-4B66A826363F}" presName="parentText" presStyleLbl="alignNode1" presStyleIdx="1" presStyleCnt="3" custScaleX="133996">
        <dgm:presLayoutVars>
          <dgm:chMax val="1"/>
          <dgm:bulletEnabled val="1"/>
        </dgm:presLayoutVars>
      </dgm:prSet>
      <dgm:spPr/>
    </dgm:pt>
    <dgm:pt modelId="{9F6F446B-8096-8441-B016-D23601F642C5}" type="pres">
      <dgm:prSet presAssocID="{5B201419-8101-D149-A7F6-4B66A826363F}" presName="descendantText" presStyleLbl="alignAcc1" presStyleIdx="1" presStyleCnt="3" custScaleX="90955">
        <dgm:presLayoutVars>
          <dgm:bulletEnabled val="1"/>
        </dgm:presLayoutVars>
      </dgm:prSet>
      <dgm:spPr/>
    </dgm:pt>
    <dgm:pt modelId="{A86865F0-C1DE-C740-9B69-8D6844E960C0}" type="pres">
      <dgm:prSet presAssocID="{A68E211C-97DE-F54C-91D3-B30DEC7A66F9}" presName="sp" presStyleCnt="0"/>
      <dgm:spPr/>
    </dgm:pt>
    <dgm:pt modelId="{022D9D85-8AE8-3F4A-BB02-FD4CCE11BA84}" type="pres">
      <dgm:prSet presAssocID="{42CD5527-2AE3-8543-8688-EC3CB406B542}" presName="composite" presStyleCnt="0"/>
      <dgm:spPr/>
    </dgm:pt>
    <dgm:pt modelId="{FFA23A63-6E17-AA45-A3D1-6B7C11008287}" type="pres">
      <dgm:prSet presAssocID="{42CD5527-2AE3-8543-8688-EC3CB406B542}" presName="parentText" presStyleLbl="alignNode1" presStyleIdx="2" presStyleCnt="3" custScaleX="128248">
        <dgm:presLayoutVars>
          <dgm:chMax val="1"/>
          <dgm:bulletEnabled val="1"/>
        </dgm:presLayoutVars>
      </dgm:prSet>
      <dgm:spPr/>
    </dgm:pt>
    <dgm:pt modelId="{6488BA9B-47D5-6445-BF24-87D7C233A605}" type="pres">
      <dgm:prSet presAssocID="{42CD5527-2AE3-8543-8688-EC3CB406B542}" presName="descendantText" presStyleLbl="alignAcc1" presStyleIdx="2" presStyleCnt="3" custScaleX="91912">
        <dgm:presLayoutVars>
          <dgm:bulletEnabled val="1"/>
        </dgm:presLayoutVars>
      </dgm:prSet>
      <dgm:spPr/>
    </dgm:pt>
  </dgm:ptLst>
  <dgm:cxnLst>
    <dgm:cxn modelId="{78257900-83C9-B24A-A5B4-6805253448E8}" srcId="{17DC04C2-585F-614F-A58A-D7A35B7C7A11}" destId="{42CD5527-2AE3-8543-8688-EC3CB406B542}" srcOrd="2" destOrd="0" parTransId="{9A514458-A7BF-E641-AF74-3CD9F9057879}" sibTransId="{96C54FE5-F1FB-C044-A038-504C33DB8959}"/>
    <dgm:cxn modelId="{9A97180B-27C4-9C4B-96DB-A3711FA6C090}" type="presOf" srcId="{17DC04C2-585F-614F-A58A-D7A35B7C7A11}" destId="{71D031F2-C52C-1141-A55A-4B86B665A682}" srcOrd="0" destOrd="0" presId="urn:microsoft.com/office/officeart/2005/8/layout/chevron2"/>
    <dgm:cxn modelId="{516F532F-9300-A946-B2A1-D990ACAB5E35}" type="presOf" srcId="{5B201419-8101-D149-A7F6-4B66A826363F}" destId="{35D13E4D-D535-DA4B-AE84-9C3BD0E65435}" srcOrd="0" destOrd="0" presId="urn:microsoft.com/office/officeart/2005/8/layout/chevron2"/>
    <dgm:cxn modelId="{E27E4D33-E8F3-E943-9DFF-BA053911C36B}" type="presOf" srcId="{E6CDAA58-B18D-FA40-A4EA-23BC5090667A}" destId="{6488BA9B-47D5-6445-BF24-87D7C233A605}" srcOrd="0" destOrd="0" presId="urn:microsoft.com/office/officeart/2005/8/layout/chevron2"/>
    <dgm:cxn modelId="{CBFAC940-2E48-4845-8AF5-578622A018FF}" srcId="{17DC04C2-585F-614F-A58A-D7A35B7C7A11}" destId="{0678A75A-75B9-4A49-8868-3616ABA0EDD2}" srcOrd="0" destOrd="0" parTransId="{82A0B609-C584-7A49-A819-B062944E8D56}" sibTransId="{1FF84C8B-657F-8243-BE2A-EA8226A6035A}"/>
    <dgm:cxn modelId="{7DF4B550-9D5B-B748-B6B6-9C39795015DF}" srcId="{17DC04C2-585F-614F-A58A-D7A35B7C7A11}" destId="{5B201419-8101-D149-A7F6-4B66A826363F}" srcOrd="1" destOrd="0" parTransId="{92D1C19C-A879-6143-B1F9-BE0313F6C57D}" sibTransId="{A68E211C-97DE-F54C-91D3-B30DEC7A66F9}"/>
    <dgm:cxn modelId="{EAAF7D5B-DC27-7D4F-813E-CF36E1C305B3}" srcId="{5B201419-8101-D149-A7F6-4B66A826363F}" destId="{F288C5B6-A620-D547-B699-1EDC9B0F9A31}" srcOrd="0" destOrd="0" parTransId="{54B2A3F2-EA5D-9242-8972-189CEF6A3A1A}" sibTransId="{401E6199-FC35-1441-BA02-D72032A3D887}"/>
    <dgm:cxn modelId="{D7087F97-21A0-B949-8D6D-E4405BADE3AF}" type="presOf" srcId="{0678A75A-75B9-4A49-8868-3616ABA0EDD2}" destId="{FE153495-7DEB-5E41-8E96-645C3A44FD32}" srcOrd="0" destOrd="0" presId="urn:microsoft.com/office/officeart/2005/8/layout/chevron2"/>
    <dgm:cxn modelId="{B9C9B39D-DBF3-574F-B408-965825B982B2}" srcId="{42CD5527-2AE3-8543-8688-EC3CB406B542}" destId="{E6CDAA58-B18D-FA40-A4EA-23BC5090667A}" srcOrd="0" destOrd="0" parTransId="{B9021E2D-967B-EA4B-9BC7-D7AE6ACFA93C}" sibTransId="{5898CA28-8D6B-BE4C-A8A1-065D3A474112}"/>
    <dgm:cxn modelId="{2C3514A0-C1D2-074B-BF85-C18A2EDFB9C0}" srcId="{0678A75A-75B9-4A49-8868-3616ABA0EDD2}" destId="{5784F687-50B2-8C49-9FB1-4EBF65FFD81B}" srcOrd="0" destOrd="0" parTransId="{52F55442-DE24-5C46-BE0D-56A06D0A874B}" sibTransId="{352A1404-D5B7-9C42-9B29-80531F7B220D}"/>
    <dgm:cxn modelId="{C18453AF-A912-3947-9F3C-F21436B6B463}" type="presOf" srcId="{42CD5527-2AE3-8543-8688-EC3CB406B542}" destId="{FFA23A63-6E17-AA45-A3D1-6B7C11008287}" srcOrd="0" destOrd="0" presId="urn:microsoft.com/office/officeart/2005/8/layout/chevron2"/>
    <dgm:cxn modelId="{7D8904B4-AB8A-0945-8AC6-C88A9F5981A1}" type="presOf" srcId="{F288C5B6-A620-D547-B699-1EDC9B0F9A31}" destId="{9F6F446B-8096-8441-B016-D23601F642C5}" srcOrd="0" destOrd="0" presId="urn:microsoft.com/office/officeart/2005/8/layout/chevron2"/>
    <dgm:cxn modelId="{3F3146EB-C2F0-A547-890E-3E6519F7497B}" type="presOf" srcId="{5784F687-50B2-8C49-9FB1-4EBF65FFD81B}" destId="{F6574DBA-E104-074F-9E34-0F92D47A84D6}" srcOrd="0" destOrd="0" presId="urn:microsoft.com/office/officeart/2005/8/layout/chevron2"/>
    <dgm:cxn modelId="{68F03B25-7AB0-754F-BC0E-5CDF1AA673D2}" type="presParOf" srcId="{71D031F2-C52C-1141-A55A-4B86B665A682}" destId="{437FD68C-EACE-4F43-93C2-463618ED6FC0}" srcOrd="0" destOrd="0" presId="urn:microsoft.com/office/officeart/2005/8/layout/chevron2"/>
    <dgm:cxn modelId="{8D4CFBF4-F21F-3C4E-96A5-7AE7D1BC0C14}" type="presParOf" srcId="{437FD68C-EACE-4F43-93C2-463618ED6FC0}" destId="{FE153495-7DEB-5E41-8E96-645C3A44FD32}" srcOrd="0" destOrd="0" presId="urn:microsoft.com/office/officeart/2005/8/layout/chevron2"/>
    <dgm:cxn modelId="{3D1F7D2B-A293-1745-83BC-6486A99C261A}" type="presParOf" srcId="{437FD68C-EACE-4F43-93C2-463618ED6FC0}" destId="{F6574DBA-E104-074F-9E34-0F92D47A84D6}" srcOrd="1" destOrd="0" presId="urn:microsoft.com/office/officeart/2005/8/layout/chevron2"/>
    <dgm:cxn modelId="{16719BE7-D0A5-154A-BD84-E13000FA7898}" type="presParOf" srcId="{71D031F2-C52C-1141-A55A-4B86B665A682}" destId="{90C4CB51-014B-6345-B88F-A6E8A55A8325}" srcOrd="1" destOrd="0" presId="urn:microsoft.com/office/officeart/2005/8/layout/chevron2"/>
    <dgm:cxn modelId="{EE3CF3C3-9573-004C-B4FB-F6B5F6C4241B}" type="presParOf" srcId="{71D031F2-C52C-1141-A55A-4B86B665A682}" destId="{EF4C607D-D333-7140-AFE9-C488B06350FA}" srcOrd="2" destOrd="0" presId="urn:microsoft.com/office/officeart/2005/8/layout/chevron2"/>
    <dgm:cxn modelId="{820ED5DE-B090-1341-9E0F-AE378536FE65}" type="presParOf" srcId="{EF4C607D-D333-7140-AFE9-C488B06350FA}" destId="{35D13E4D-D535-DA4B-AE84-9C3BD0E65435}" srcOrd="0" destOrd="0" presId="urn:microsoft.com/office/officeart/2005/8/layout/chevron2"/>
    <dgm:cxn modelId="{22343F5F-D4F6-4941-BA13-8C896F06274E}" type="presParOf" srcId="{EF4C607D-D333-7140-AFE9-C488B06350FA}" destId="{9F6F446B-8096-8441-B016-D23601F642C5}" srcOrd="1" destOrd="0" presId="urn:microsoft.com/office/officeart/2005/8/layout/chevron2"/>
    <dgm:cxn modelId="{581FDB09-7BF8-B14F-AAA7-77AE9652BA71}" type="presParOf" srcId="{71D031F2-C52C-1141-A55A-4B86B665A682}" destId="{A86865F0-C1DE-C740-9B69-8D6844E960C0}" srcOrd="3" destOrd="0" presId="urn:microsoft.com/office/officeart/2005/8/layout/chevron2"/>
    <dgm:cxn modelId="{959C6016-A2FA-BE42-B198-DD9E2291876A}" type="presParOf" srcId="{71D031F2-C52C-1141-A55A-4B86B665A682}" destId="{022D9D85-8AE8-3F4A-BB02-FD4CCE11BA84}" srcOrd="4" destOrd="0" presId="urn:microsoft.com/office/officeart/2005/8/layout/chevron2"/>
    <dgm:cxn modelId="{88D6B7FF-2CA3-074A-8E8B-F69ECED2A0CF}" type="presParOf" srcId="{022D9D85-8AE8-3F4A-BB02-FD4CCE11BA84}" destId="{FFA23A63-6E17-AA45-A3D1-6B7C11008287}" srcOrd="0" destOrd="0" presId="urn:microsoft.com/office/officeart/2005/8/layout/chevron2"/>
    <dgm:cxn modelId="{6708C9EF-A81F-9F44-BF77-A9D030E8D148}" type="presParOf" srcId="{022D9D85-8AE8-3F4A-BB02-FD4CCE11BA84}" destId="{6488BA9B-47D5-6445-BF24-87D7C233A60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53495-7DEB-5E41-8E96-645C3A44FD32}">
      <dsp:nvSpPr>
        <dsp:cNvPr id="0" name=""/>
        <dsp:cNvSpPr/>
      </dsp:nvSpPr>
      <dsp:spPr>
        <a:xfrm rot="5400000">
          <a:off x="-29349" y="74839"/>
          <a:ext cx="1149317" cy="1066579"/>
        </a:xfrm>
        <a:prstGeom prst="chevron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/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Knowledge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40%</a:t>
          </a:r>
        </a:p>
      </dsp:txBody>
      <dsp:txXfrm rot="-5400000">
        <a:off x="12021" y="566760"/>
        <a:ext cx="1066579" cy="82738"/>
      </dsp:txXfrm>
    </dsp:sp>
    <dsp:sp modelId="{F6574DBA-E104-074F-9E34-0F92D47A84D6}">
      <dsp:nvSpPr>
        <dsp:cNvPr id="0" name=""/>
        <dsp:cNvSpPr/>
      </dsp:nvSpPr>
      <dsp:spPr>
        <a:xfrm rot="5400000">
          <a:off x="2702987" y="-1573017"/>
          <a:ext cx="747449" cy="38975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rgbClr val="002060"/>
              </a:solidFill>
            </a:rPr>
            <a:t>Building</a:t>
          </a:r>
          <a:r>
            <a:rPr lang="en-GB" sz="1500" kern="1200" baseline="0" dirty="0">
              <a:solidFill>
                <a:srgbClr val="002060"/>
              </a:solidFill>
            </a:rPr>
            <a:t> &amp; Testing Knowledge</a:t>
          </a:r>
          <a:endParaRPr lang="en-GB" sz="1500" kern="1200" dirty="0">
            <a:solidFill>
              <a:srgbClr val="002060"/>
            </a:solidFill>
          </a:endParaRPr>
        </a:p>
      </dsp:txBody>
      <dsp:txXfrm rot="-5400000">
        <a:off x="1127957" y="38500"/>
        <a:ext cx="3861024" cy="674475"/>
      </dsp:txXfrm>
    </dsp:sp>
    <dsp:sp modelId="{35D13E4D-D535-DA4B-AE84-9C3BD0E65435}">
      <dsp:nvSpPr>
        <dsp:cNvPr id="0" name=""/>
        <dsp:cNvSpPr/>
      </dsp:nvSpPr>
      <dsp:spPr>
        <a:xfrm rot="5400000">
          <a:off x="-15185" y="984985"/>
          <a:ext cx="1149317" cy="1078028"/>
        </a:xfrm>
        <a:prstGeom prst="chevron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Exploring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20%</a:t>
          </a:r>
        </a:p>
      </dsp:txBody>
      <dsp:txXfrm rot="-5400000">
        <a:off x="20460" y="1488354"/>
        <a:ext cx="1078028" cy="71289"/>
      </dsp:txXfrm>
    </dsp:sp>
    <dsp:sp modelId="{9F6F446B-8096-8441-B016-D23601F642C5}">
      <dsp:nvSpPr>
        <dsp:cNvPr id="0" name=""/>
        <dsp:cNvSpPr/>
      </dsp:nvSpPr>
      <dsp:spPr>
        <a:xfrm rot="5400000">
          <a:off x="2708908" y="-606015"/>
          <a:ext cx="747056" cy="38577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rgbClr val="002060"/>
              </a:solidFill>
            </a:rPr>
            <a:t>Understanding how the knowledge links with other areas of the syllabus and the context in which it will appear in examination questions</a:t>
          </a:r>
        </a:p>
      </dsp:txBody>
      <dsp:txXfrm rot="-5400000">
        <a:off x="1153552" y="985809"/>
        <a:ext cx="3821301" cy="674120"/>
      </dsp:txXfrm>
    </dsp:sp>
    <dsp:sp modelId="{FFA23A63-6E17-AA45-A3D1-6B7C11008287}">
      <dsp:nvSpPr>
        <dsp:cNvPr id="0" name=""/>
        <dsp:cNvSpPr/>
      </dsp:nvSpPr>
      <dsp:spPr>
        <a:xfrm rot="5400000">
          <a:off x="-38307" y="1955435"/>
          <a:ext cx="1149317" cy="1031784"/>
        </a:xfrm>
        <a:prstGeom prst="chevron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Practice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40%</a:t>
          </a:r>
        </a:p>
      </dsp:txBody>
      <dsp:txXfrm rot="-5400000">
        <a:off x="20460" y="2412560"/>
        <a:ext cx="1031784" cy="117533"/>
      </dsp:txXfrm>
    </dsp:sp>
    <dsp:sp modelId="{6488BA9B-47D5-6445-BF24-87D7C233A605}">
      <dsp:nvSpPr>
        <dsp:cNvPr id="0" name=""/>
        <dsp:cNvSpPr/>
      </dsp:nvSpPr>
      <dsp:spPr>
        <a:xfrm rot="5400000">
          <a:off x="2685786" y="321017"/>
          <a:ext cx="747056" cy="38983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solidFill>
                <a:srgbClr val="002060"/>
              </a:solidFill>
            </a:rPr>
            <a:t>Practising examination questions</a:t>
          </a:r>
        </a:p>
      </dsp:txBody>
      <dsp:txXfrm rot="-5400000">
        <a:off x="1110135" y="1933136"/>
        <a:ext cx="3861891" cy="674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DB58A-0DFA-6043-B42A-8E737E3E323C}" type="datetimeFigureOut">
              <a:rPr lang="en-US" smtClean="0"/>
              <a:t>3/7/24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C7D23-78A8-2E4D-A4EC-86BE7848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42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881A9-1E2B-DF4A-BFC2-109098590FE5}" type="datetimeFigureOut">
              <a:rPr lang="en-US" smtClean="0"/>
              <a:t>3/7/24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5CE-53EC-B84A-9027-5FF159964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9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1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293"/>
            <a:ext cx="82296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8ECFB91-DC13-2117-E346-AC5C3F6D30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48" y="6126163"/>
            <a:ext cx="1915552" cy="47650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B51720-93C0-F5BE-B082-3FF8D2C9D24A}"/>
              </a:ext>
            </a:extLst>
          </p:cNvPr>
          <p:cNvCxnSpPr/>
          <p:nvPr userDrawn="1"/>
        </p:nvCxnSpPr>
        <p:spPr>
          <a:xfrm>
            <a:off x="457200" y="1251172"/>
            <a:ext cx="8229600" cy="0"/>
          </a:xfrm>
          <a:prstGeom prst="line">
            <a:avLst/>
          </a:prstGeom>
          <a:ln w="50800">
            <a:solidFill>
              <a:srgbClr val="C00000"/>
            </a:solidFill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13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34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5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9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08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9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4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6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C46C4-FC0C-6340-9EEA-41625CC1E488}" type="datetimeFigureOut">
              <a:rPr lang="en-US" smtClean="0"/>
              <a:t>3/7/24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639F2-49C8-3F4C-9DC4-2E3AC7CF6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0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gi.org.uk/my_cg/qualifying-programme-part-1-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Corporate Governance</a:t>
            </a:r>
            <a:br>
              <a:rPr lang="en-US" sz="2400" b="1" dirty="0">
                <a:solidFill>
                  <a:srgbClr val="002060"/>
                </a:solidFill>
              </a:rPr>
            </a:b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162257"/>
            <a:ext cx="6400800" cy="307127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BF1E26"/>
              </a:solidFill>
            </a:endParaRPr>
          </a:p>
          <a:p>
            <a:r>
              <a:rPr lang="en-US" dirty="0">
                <a:solidFill>
                  <a:srgbClr val="BF1E26"/>
                </a:solidFill>
              </a:rPr>
              <a:t>Week 1 – Introduction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3283751-07B3-B627-D695-24CDA7BEB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97" y="943927"/>
            <a:ext cx="3143636" cy="78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7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23A6-1803-63C1-7265-46908704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Key Learning Resources</a:t>
            </a:r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82BD126-3ABC-6B37-5EEA-46B4C8908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7356"/>
            <a:ext cx="5608824" cy="3207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697AD85-3368-A599-FD82-ECF6DEB2D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750"/>
          <a:stretch/>
        </p:blipFill>
        <p:spPr>
          <a:xfrm>
            <a:off x="4669712" y="2514600"/>
            <a:ext cx="4017088" cy="3427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417C41-F875-F756-7B95-B7370AAB8E39}"/>
              </a:ext>
            </a:extLst>
          </p:cNvPr>
          <p:cNvSpPr txBox="1"/>
          <p:nvPr/>
        </p:nvSpPr>
        <p:spPr>
          <a:xfrm>
            <a:off x="457201" y="5260468"/>
            <a:ext cx="41148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50" dirty="0">
                <a:solidFill>
                  <a:srgbClr val="002060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https://www.cgi.org.uk/my_cg/qualifying-programme-part-1-2</a:t>
            </a:r>
            <a:br>
              <a:rPr lang="en-GB" sz="135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en-GB" sz="135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br>
              <a:rPr lang="en-GB" sz="1350" dirty="0"/>
            </a:b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052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7C61114-F326-A82D-8111-802B9E4DE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1"/>
            <a:ext cx="6016484" cy="34175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88F2EE-4855-F2F3-3E4F-C428D912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Key Learning Resources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034D594-99C7-2370-CC92-6DA9AB573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80660" y="2320291"/>
            <a:ext cx="2697480" cy="349624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151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012A-BD90-A446-6658-1DB70CB5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30" y="302894"/>
            <a:ext cx="843534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Definitions of Corporate 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B7336-3174-6071-B97B-18E396BBE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08836"/>
            <a:ext cx="8229600" cy="33032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BF1E26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‘The system by which companies are directed and controlled’ </a:t>
            </a:r>
          </a:p>
          <a:p>
            <a:pPr marL="0" indent="0" algn="r">
              <a:buNone/>
            </a:pPr>
            <a:r>
              <a:rPr lang="en-US" sz="1900" dirty="0">
                <a:solidFill>
                  <a:srgbClr val="002060"/>
                </a:solidFill>
              </a:rPr>
              <a:t>The Cadbury Committee 1992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64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36" y="3125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Corporate Governance Case Study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3582" y="1785891"/>
            <a:ext cx="3330625" cy="328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41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The Board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48" y="4365425"/>
            <a:ext cx="3519410" cy="1662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17" y="1423639"/>
            <a:ext cx="1860395" cy="1860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035"/>
          <a:stretch/>
        </p:blipFill>
        <p:spPr>
          <a:xfrm>
            <a:off x="3268773" y="1423640"/>
            <a:ext cx="1904153" cy="1855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5318" b="20608"/>
          <a:stretch/>
        </p:blipFill>
        <p:spPr>
          <a:xfrm>
            <a:off x="5675971" y="1423638"/>
            <a:ext cx="1789760" cy="18555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8797" y="6224875"/>
            <a:ext cx="604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‘The smartest guys in the room</a:t>
            </a:r>
            <a:r>
              <a:rPr lang="en-US" dirty="0">
                <a:solidFill>
                  <a:srgbClr val="7030A0"/>
                </a:solidFill>
              </a:rPr>
              <a:t>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1100" y="3386271"/>
            <a:ext cx="133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Kenneth Lay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Chairman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5033" y="3386270"/>
            <a:ext cx="1511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Jeffrey Skilling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CEO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5971" y="3393508"/>
            <a:ext cx="162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Andrew </a:t>
            </a:r>
            <a:r>
              <a:rPr lang="en-US" dirty="0" err="1">
                <a:solidFill>
                  <a:srgbClr val="002060"/>
                </a:solidFill>
              </a:rPr>
              <a:t>Fastow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CFO</a:t>
            </a:r>
          </a:p>
        </p:txBody>
      </p:sp>
    </p:spTree>
    <p:extLst>
      <p:ext uri="{BB962C8B-B14F-4D97-AF65-F5344CB8AC3E}">
        <p14:creationId xmlns:p14="http://schemas.microsoft.com/office/powerpoint/2010/main" val="1923524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Share Price Performance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86" r="17334"/>
          <a:stretch/>
        </p:blipFill>
        <p:spPr>
          <a:xfrm>
            <a:off x="2692400" y="1523999"/>
            <a:ext cx="3149600" cy="25741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5878" y="4838700"/>
            <a:ext cx="5202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311% increase in stock price between 1990 </a:t>
            </a:r>
            <a:r>
              <a:rPr lang="mr-IN" dirty="0">
                <a:solidFill>
                  <a:srgbClr val="002060"/>
                </a:solidFill>
              </a:rPr>
              <a:t>–</a:t>
            </a:r>
            <a:r>
              <a:rPr lang="en-US" dirty="0">
                <a:solidFill>
                  <a:srgbClr val="002060"/>
                </a:solidFill>
              </a:rPr>
              <a:t> 1998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56% growth in 1999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87% growth in 2000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Market </a:t>
            </a:r>
            <a:r>
              <a:rPr lang="en-US" dirty="0" err="1">
                <a:solidFill>
                  <a:srgbClr val="002060"/>
                </a:solidFill>
              </a:rPr>
              <a:t>Capitalisation</a:t>
            </a:r>
            <a:r>
              <a:rPr lang="en-US" dirty="0">
                <a:solidFill>
                  <a:srgbClr val="002060"/>
                </a:solidFill>
              </a:rPr>
              <a:t> $60bn </a:t>
            </a:r>
          </a:p>
        </p:txBody>
      </p:sp>
    </p:spTree>
    <p:extLst>
      <p:ext uri="{BB962C8B-B14F-4D97-AF65-F5344CB8AC3E}">
        <p14:creationId xmlns:p14="http://schemas.microsoft.com/office/powerpoint/2010/main" val="1101798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Accounting Policies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2108" y="1232972"/>
            <a:ext cx="37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Special Purpose Entity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44800" y="1816100"/>
            <a:ext cx="3784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57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The Auditors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844800" y="1816100"/>
            <a:ext cx="3784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orporate identity | Alan Fletcher">
            <a:extLst>
              <a:ext uri="{FF2B5EF4-FFF2-40B4-BE49-F238E27FC236}">
                <a16:creationId xmlns:a16="http://schemas.microsoft.com/office/drawing/2014/main" id="{8E2BF879-E704-9549-B726-3FE0B79FA4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1" b="19363"/>
          <a:stretch/>
        </p:blipFill>
        <p:spPr bwMode="auto">
          <a:xfrm>
            <a:off x="3540760" y="1421293"/>
            <a:ext cx="2062480" cy="124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B5A3D4-B5C5-AC41-A75F-95DCC0DC3EC9}"/>
              </a:ext>
            </a:extLst>
          </p:cNvPr>
          <p:cNvSpPr txBox="1"/>
          <p:nvPr/>
        </p:nvSpPr>
        <p:spPr>
          <a:xfrm>
            <a:off x="1761614" y="2834640"/>
            <a:ext cx="4830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$25m in Audit Fees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$27m in Consulting Fees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27% of revenue for Andersen’s Houston Office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331C82-4609-E048-A2C6-FAF84ECBD3F1}"/>
              </a:ext>
            </a:extLst>
          </p:cNvPr>
          <p:cNvSpPr txBox="1"/>
          <p:nvPr/>
        </p:nvSpPr>
        <p:spPr>
          <a:xfrm>
            <a:off x="1506469" y="5003403"/>
            <a:ext cx="682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Pressure        Conflict of Interest       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B996A0C-82DC-EE4D-B68B-797057545E27}"/>
              </a:ext>
            </a:extLst>
          </p:cNvPr>
          <p:cNvSpPr/>
          <p:nvPr/>
        </p:nvSpPr>
        <p:spPr>
          <a:xfrm>
            <a:off x="2160415" y="4023360"/>
            <a:ext cx="491490" cy="83566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A1E4662B-45CA-5E4F-B4D6-42F21181E960}"/>
              </a:ext>
            </a:extLst>
          </p:cNvPr>
          <p:cNvSpPr/>
          <p:nvPr/>
        </p:nvSpPr>
        <p:spPr>
          <a:xfrm>
            <a:off x="4920961" y="4023360"/>
            <a:ext cx="491490" cy="83566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41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4401D-EB5B-E0A1-3BC1-573CAFCC0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The Cracks</a:t>
            </a:r>
          </a:p>
        </p:txBody>
      </p:sp>
      <p:pic>
        <p:nvPicPr>
          <p:cNvPr id="1028" name="Picture 4" descr="Is Enron Overpriced? (Fortune, 2001) | Fortune">
            <a:extLst>
              <a:ext uri="{FF2B5EF4-FFF2-40B4-BE49-F238E27FC236}">
                <a16:creationId xmlns:a16="http://schemas.microsoft.com/office/drawing/2014/main" id="{4B38E778-977D-A6B8-8F9A-4541AF153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"/>
          <a:stretch/>
        </p:blipFill>
        <p:spPr bwMode="auto">
          <a:xfrm>
            <a:off x="1443990" y="1421293"/>
            <a:ext cx="3570288" cy="515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er0estv - Posts | Facebook">
            <a:extLst>
              <a:ext uri="{FF2B5EF4-FFF2-40B4-BE49-F238E27FC236}">
                <a16:creationId xmlns:a16="http://schemas.microsoft.com/office/drawing/2014/main" id="{46676C4A-07BF-E2AE-2816-90B365A164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45" y="2473215"/>
            <a:ext cx="3855443" cy="21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86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The ‘Whistleblower’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3702" y="1498658"/>
            <a:ext cx="1936595" cy="2154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0500" y="3797300"/>
            <a:ext cx="3897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Sherron</a:t>
            </a:r>
            <a:r>
              <a:rPr lang="en-US" dirty="0">
                <a:solidFill>
                  <a:srgbClr val="002060"/>
                </a:solidFill>
              </a:rPr>
              <a:t> Watkins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Vice President, Corporate Development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5003800"/>
            <a:ext cx="788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“ I am incredibly nervous that we will implode in a wave of accounting scandals.”</a:t>
            </a:r>
          </a:p>
        </p:txBody>
      </p:sp>
    </p:spTree>
    <p:extLst>
      <p:ext uri="{BB962C8B-B14F-4D97-AF65-F5344CB8AC3E}">
        <p14:creationId xmlns:p14="http://schemas.microsoft.com/office/powerpoint/2010/main" val="187320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4310B-E309-A6F7-EF2C-BA47BECD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1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C9D0-7F72-040E-8A0D-40AB97843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Introductions</a:t>
            </a:r>
          </a:p>
          <a:p>
            <a:r>
              <a:rPr lang="en-US" dirty="0">
                <a:solidFill>
                  <a:srgbClr val="002060"/>
                </a:solidFill>
              </a:rPr>
              <a:t>Introduction to CG examination</a:t>
            </a:r>
          </a:p>
          <a:p>
            <a:r>
              <a:rPr lang="en-US" dirty="0">
                <a:solidFill>
                  <a:srgbClr val="002060"/>
                </a:solidFill>
              </a:rPr>
              <a:t>Our approach to preparing for the examination</a:t>
            </a:r>
          </a:p>
          <a:p>
            <a:r>
              <a:rPr lang="en-US" dirty="0">
                <a:solidFill>
                  <a:srgbClr val="002060"/>
                </a:solidFill>
              </a:rPr>
              <a:t>Introduction to CG module</a:t>
            </a:r>
          </a:p>
          <a:p>
            <a:r>
              <a:rPr lang="en-US" dirty="0">
                <a:solidFill>
                  <a:srgbClr val="002060"/>
                </a:solidFill>
              </a:rPr>
              <a:t>Learning Schedule</a:t>
            </a:r>
          </a:p>
          <a:p>
            <a:r>
              <a:rPr lang="en-US" dirty="0">
                <a:solidFill>
                  <a:srgbClr val="002060"/>
                </a:solidFill>
              </a:rPr>
              <a:t>Our Learning Case Study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05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The Collapse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39"/>
          <a:stretch/>
        </p:blipFill>
        <p:spPr>
          <a:xfrm>
            <a:off x="2578100" y="1447799"/>
            <a:ext cx="3810000" cy="2561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2703" y="4724400"/>
            <a:ext cx="362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</a:rPr>
              <a:t>The largest bankruptcy in US history</a:t>
            </a:r>
          </a:p>
        </p:txBody>
      </p:sp>
    </p:spTree>
    <p:extLst>
      <p:ext uri="{BB962C8B-B14F-4D97-AF65-F5344CB8AC3E}">
        <p14:creationId xmlns:p14="http://schemas.microsoft.com/office/powerpoint/2010/main" val="456726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The Aftermath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900" y="1521384"/>
            <a:ext cx="66148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15,000 Enron Employees lost their jobs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85,000 Arthur Andersen employees lost their jobs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Enron investors lost all their money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Implementation of Sarbanes-Oxley</a:t>
            </a:r>
          </a:p>
        </p:txBody>
      </p:sp>
    </p:spTree>
    <p:extLst>
      <p:ext uri="{BB962C8B-B14F-4D97-AF65-F5344CB8AC3E}">
        <p14:creationId xmlns:p14="http://schemas.microsoft.com/office/powerpoint/2010/main" val="915697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The Aftermath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1476" y="3509433"/>
            <a:ext cx="15433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Kenneth Lay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Chairman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b="1" dirty="0">
                <a:solidFill>
                  <a:srgbClr val="BF1E26"/>
                </a:solidFill>
              </a:rPr>
              <a:t>GUILTY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45 Years in Jail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7488" y="3526531"/>
            <a:ext cx="16267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Jeffrey Skilling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CEO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b="1" dirty="0">
                <a:solidFill>
                  <a:srgbClr val="BF1E26"/>
                </a:solidFill>
              </a:rPr>
              <a:t>GUILTY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24 Years in Jail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6166" y="3493270"/>
            <a:ext cx="16289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Andrew </a:t>
            </a:r>
            <a:r>
              <a:rPr lang="en-US" dirty="0" err="1">
                <a:solidFill>
                  <a:srgbClr val="002060"/>
                </a:solidFill>
              </a:rPr>
              <a:t>Fastow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CFO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b="1" dirty="0">
                <a:solidFill>
                  <a:srgbClr val="BF1E26"/>
                </a:solidFill>
              </a:rPr>
              <a:t>GUILTY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10 years in Jail</a:t>
            </a:r>
          </a:p>
        </p:txBody>
      </p:sp>
      <p:pic>
        <p:nvPicPr>
          <p:cNvPr id="2050" name="Picture 2" descr="Jeffrey Skilling, Former Enron Chief, Released After 12 Years in Prison -  The New York Times">
            <a:extLst>
              <a:ext uri="{FF2B5EF4-FFF2-40B4-BE49-F238E27FC236}">
                <a16:creationId xmlns:a16="http://schemas.microsoft.com/office/drawing/2014/main" id="{C5015BB8-8446-E04E-B17F-17C21DD6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03" y="1549218"/>
            <a:ext cx="2791319" cy="186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nron&amp;#39;s Fastow Is Sentenced to Six Years in Jail - The New York Times">
            <a:extLst>
              <a:ext uri="{FF2B5EF4-FFF2-40B4-BE49-F238E27FC236}">
                <a16:creationId xmlns:a16="http://schemas.microsoft.com/office/drawing/2014/main" id="{13E0F3D1-EE18-074B-B20D-21F629BB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044" y="1549218"/>
            <a:ext cx="1079095" cy="18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Fall of Ken Lay: An Interview with Former Enron Insider Robert Bradley  Jr., The Atlas Society | Ayn Rand, Objectivism, Atlas Shrugged">
            <a:extLst>
              <a:ext uri="{FF2B5EF4-FFF2-40B4-BE49-F238E27FC236}">
                <a16:creationId xmlns:a16="http://schemas.microsoft.com/office/drawing/2014/main" id="{8ACC23BF-AC7E-1A4D-8218-7ECD755E0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57" y="1500761"/>
            <a:ext cx="3355324" cy="19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445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88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Question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E46090-F22A-07E2-846A-C15FB002965C}"/>
              </a:ext>
            </a:extLst>
          </p:cNvPr>
          <p:cNvSpPr txBox="1">
            <a:spLocks/>
          </p:cNvSpPr>
          <p:nvPr/>
        </p:nvSpPr>
        <p:spPr>
          <a:xfrm>
            <a:off x="457200" y="26727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Can ‘Enron’ happen again?</a:t>
            </a:r>
          </a:p>
        </p:txBody>
      </p:sp>
    </p:spTree>
    <p:extLst>
      <p:ext uri="{BB962C8B-B14F-4D97-AF65-F5344CB8AC3E}">
        <p14:creationId xmlns:p14="http://schemas.microsoft.com/office/powerpoint/2010/main" val="1676739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7386-24EA-AF60-A67C-D925831D6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UK Governance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7E686-493D-0886-B704-560839445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BF1E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Autonomy Corporation Plc 2011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What?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Valuation of $11.1bn 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How?</a:t>
            </a:r>
          </a:p>
          <a:p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ack of effective board oversight</a:t>
            </a:r>
          </a:p>
          <a:p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reative accounting and failure of internal controls</a:t>
            </a:r>
          </a:p>
          <a:p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Deloitte’s reliance on Autonomy, as the only FTSE 100 company in its Cambridge office</a:t>
            </a:r>
          </a:p>
          <a:p>
            <a:endParaRPr lang="en-GB" i="1" dirty="0">
              <a:effectLst/>
              <a:latin typeface="Helvetica" pitchFamily="2" charset="0"/>
            </a:endParaRPr>
          </a:p>
          <a:p>
            <a:endParaRPr lang="en-GB" i="1" dirty="0">
              <a:effectLst/>
              <a:latin typeface="Helvetica" pitchFamily="2" charset="0"/>
            </a:endParaRPr>
          </a:p>
          <a:p>
            <a:endParaRPr lang="en-GB" i="1" dirty="0">
              <a:effectLst/>
              <a:latin typeface="Helvetica" pitchFamily="2" charset="0"/>
            </a:endParaRPr>
          </a:p>
          <a:p>
            <a:endParaRPr lang="en-GB" i="1" dirty="0">
              <a:effectLst/>
              <a:latin typeface="Helvetica" pitchFamily="2" charset="0"/>
            </a:endParaRPr>
          </a:p>
          <a:p>
            <a:endParaRPr lang="en-GB" dirty="0">
              <a:effectLst/>
              <a:latin typeface="Helvetica" pitchFamily="2" charset="0"/>
            </a:endParaRPr>
          </a:p>
          <a:p>
            <a:endParaRPr lang="en-GB" i="1" dirty="0">
              <a:effectLst/>
              <a:latin typeface="Helvetica" pitchFamily="2" charset="0"/>
            </a:endParaRPr>
          </a:p>
          <a:p>
            <a:endParaRPr lang="en-GB" dirty="0">
              <a:effectLst/>
              <a:latin typeface="Helvetica" pitchFamily="2" charset="0"/>
            </a:endParaRPr>
          </a:p>
          <a:p>
            <a:endParaRPr lang="en-GB" dirty="0"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25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786E7-B607-E2E6-4F0E-3C2D3D020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UK Governance Failures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B6B6B-341A-4E8A-DE29-B1AC7BDCB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rgbClr val="BF1E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2014 Tesco Plc</a:t>
            </a: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200" b="1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What?</a:t>
            </a:r>
          </a:p>
          <a:p>
            <a:r>
              <a:rPr lang="en-GB" sz="220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In August 2014 Tesco PLC issued its six month trading update with an estimated profit of £1.1 billion</a:t>
            </a:r>
          </a:p>
          <a:p>
            <a:r>
              <a:rPr lang="en-GB" sz="220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Less than a month later the retailer announced a £250 million profit overstatement </a:t>
            </a:r>
          </a:p>
          <a:p>
            <a:pPr marL="0" indent="0">
              <a:buNone/>
            </a:pPr>
            <a:endParaRPr lang="en-GB" sz="22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200" b="1" dirty="0">
                <a:solidFill>
                  <a:srgbClr val="002060"/>
                </a:solidFill>
                <a:cs typeface="Calibri" panose="020F0502020204030204" pitchFamily="34" charset="0"/>
              </a:rPr>
              <a:t>How? </a:t>
            </a:r>
          </a:p>
          <a:p>
            <a:r>
              <a:rPr lang="en-GB" sz="220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Major failure of oversight by the board</a:t>
            </a:r>
          </a:p>
          <a:p>
            <a:r>
              <a:rPr lang="en-GB" sz="2200" dirty="0">
                <a:solidFill>
                  <a:srgbClr val="002060"/>
                </a:solidFill>
                <a:cs typeface="Calibri" panose="020F0502020204030204" pitchFamily="34" charset="0"/>
              </a:rPr>
              <a:t>T</a:t>
            </a:r>
            <a:r>
              <a:rPr lang="en-GB" sz="220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oxic corporate environment </a:t>
            </a:r>
          </a:p>
          <a:p>
            <a:r>
              <a:rPr lang="en-GB" sz="220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Creative accounting </a:t>
            </a:r>
            <a:endParaRPr lang="en-GB" sz="220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r>
              <a:rPr lang="en-GB" sz="220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PwC reliance on Tesco Plc</a:t>
            </a:r>
            <a:endParaRPr lang="en-GB" sz="22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30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F579C-4FFE-D952-33CE-C9E24AFA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UK Governance Failures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70BBB-FC38-F4BD-ED81-7D6F74BC7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BF1E26"/>
                </a:solidFill>
                <a:effectLst/>
              </a:rPr>
              <a:t>2018 Carillion Plc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effectLst/>
              </a:rPr>
              <a:t>What?</a:t>
            </a:r>
          </a:p>
          <a:p>
            <a:r>
              <a:rPr lang="en-GB" sz="2000" dirty="0">
                <a:solidFill>
                  <a:srgbClr val="002060"/>
                </a:solidFill>
                <a:effectLst/>
              </a:rPr>
              <a:t>The collapse of the UK’s second largest construction company </a:t>
            </a:r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  <a:effectLst/>
              </a:rPr>
              <a:t>Over 18,000 jobs in UK at risk</a:t>
            </a:r>
          </a:p>
          <a:p>
            <a:r>
              <a:rPr lang="en-GB" sz="2000" dirty="0">
                <a:solidFill>
                  <a:srgbClr val="002060"/>
                </a:solidFill>
                <a:effectLst/>
              </a:rPr>
              <a:t>£2.6 billion pension deficit </a:t>
            </a:r>
          </a:p>
          <a:p>
            <a:endParaRPr lang="en-GB" sz="2000" dirty="0">
              <a:solidFill>
                <a:srgbClr val="002060"/>
              </a:solidFill>
              <a:effectLst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</a:rPr>
              <a:t>How?</a:t>
            </a:r>
          </a:p>
          <a:p>
            <a:r>
              <a:rPr lang="en-GB" sz="2000" dirty="0">
                <a:solidFill>
                  <a:srgbClr val="002060"/>
                </a:solidFill>
              </a:rPr>
              <a:t>L</a:t>
            </a:r>
            <a:r>
              <a:rPr lang="en-GB" sz="2000" dirty="0">
                <a:solidFill>
                  <a:srgbClr val="002060"/>
                </a:solidFill>
                <a:effectLst/>
              </a:rPr>
              <a:t>ack of effective management oversight </a:t>
            </a:r>
          </a:p>
          <a:p>
            <a:r>
              <a:rPr lang="en-GB" sz="2000" dirty="0">
                <a:solidFill>
                  <a:srgbClr val="002060"/>
                </a:solidFill>
                <a:effectLst/>
              </a:rPr>
              <a:t>An aggressive accounting strategy and abuse of accounting principles</a:t>
            </a:r>
          </a:p>
          <a:p>
            <a:r>
              <a:rPr lang="en-GB" sz="2000" dirty="0">
                <a:solidFill>
                  <a:srgbClr val="002060"/>
                </a:solidFill>
              </a:rPr>
              <a:t>Audit failures - KPMG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7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F579C-4FFE-D952-33CE-C9E24AFA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UK Governance Failures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70BBB-FC38-F4BD-ED81-7D6F74BC7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BF1E26"/>
                </a:solidFill>
              </a:rPr>
              <a:t>1995-2005 The Post Office</a:t>
            </a:r>
            <a:endParaRPr lang="en-GB" sz="2400" b="1" dirty="0">
              <a:solidFill>
                <a:srgbClr val="BF1E26"/>
              </a:solidFill>
              <a:effectLst/>
            </a:endParaRP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effectLst/>
              </a:rPr>
              <a:t>What?</a:t>
            </a:r>
          </a:p>
          <a:p>
            <a:r>
              <a:rPr lang="en-GB" sz="2000" b="0" i="0" u="none" strike="noStrike" dirty="0">
                <a:solidFill>
                  <a:srgbClr val="002060"/>
                </a:solidFill>
                <a:effectLst/>
              </a:rPr>
              <a:t>4,000 sub postmasters accused of financial wrongdoing,</a:t>
            </a:r>
          </a:p>
          <a:p>
            <a:r>
              <a:rPr lang="en-GB" sz="2000" b="0" i="0" u="none" strike="noStrike" dirty="0">
                <a:solidFill>
                  <a:srgbClr val="002060"/>
                </a:solidFill>
                <a:effectLst/>
              </a:rPr>
              <a:t>900 prosecutions </a:t>
            </a:r>
          </a:p>
          <a:p>
            <a:r>
              <a:rPr lang="en-GB" sz="2000" b="0" i="0" u="none" strike="noStrike" dirty="0">
                <a:solidFill>
                  <a:srgbClr val="002060"/>
                </a:solidFill>
                <a:effectLst/>
              </a:rPr>
              <a:t>700  convictions </a:t>
            </a:r>
          </a:p>
          <a:p>
            <a:r>
              <a:rPr lang="en-GB" sz="2000" b="0" i="0" u="none" strike="noStrike" dirty="0">
                <a:solidFill>
                  <a:srgbClr val="002060"/>
                </a:solidFill>
                <a:effectLst/>
              </a:rPr>
              <a:t>236 people sentenced to prison</a:t>
            </a:r>
            <a:endParaRPr lang="en-GB" sz="2000" dirty="0">
              <a:solidFill>
                <a:srgbClr val="002060"/>
              </a:solidFill>
              <a:effectLst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</a:rPr>
              <a:t>How?</a:t>
            </a:r>
          </a:p>
          <a:p>
            <a:r>
              <a:rPr lang="en-GB" sz="2000" dirty="0">
                <a:solidFill>
                  <a:srgbClr val="002060"/>
                </a:solidFill>
              </a:rPr>
              <a:t>Faulty IT System</a:t>
            </a:r>
          </a:p>
          <a:p>
            <a:r>
              <a:rPr lang="en-US" sz="2000" dirty="0">
                <a:solidFill>
                  <a:srgbClr val="002060"/>
                </a:solidFill>
              </a:rPr>
              <a:t>Board Failure ?</a:t>
            </a:r>
          </a:p>
          <a:p>
            <a:r>
              <a:rPr lang="en-US" sz="2000" dirty="0">
                <a:solidFill>
                  <a:srgbClr val="002060"/>
                </a:solidFill>
              </a:rPr>
              <a:t>Remuneration ?</a:t>
            </a:r>
          </a:p>
        </p:txBody>
      </p:sp>
    </p:spTree>
    <p:extLst>
      <p:ext uri="{BB962C8B-B14F-4D97-AF65-F5344CB8AC3E}">
        <p14:creationId xmlns:p14="http://schemas.microsoft.com/office/powerpoint/2010/main" val="450565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B310-9CE2-9F30-7B43-AECADE93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Schedule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B0FC1EB-5D0C-A45F-36D4-AE09C8FD24A1}"/>
              </a:ext>
            </a:extLst>
          </p:cNvPr>
          <p:cNvSpPr/>
          <p:nvPr/>
        </p:nvSpPr>
        <p:spPr>
          <a:xfrm>
            <a:off x="343093" y="1450022"/>
            <a:ext cx="2548890" cy="114300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0B2B985-F432-1E63-6758-E65729FD449B}"/>
              </a:ext>
            </a:extLst>
          </p:cNvPr>
          <p:cNvSpPr/>
          <p:nvPr/>
        </p:nvSpPr>
        <p:spPr>
          <a:xfrm>
            <a:off x="328733" y="2925414"/>
            <a:ext cx="2548890" cy="114300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2CE88C4-BB6D-9DE5-35DB-F181F19D2BB6}"/>
              </a:ext>
            </a:extLst>
          </p:cNvPr>
          <p:cNvSpPr/>
          <p:nvPr/>
        </p:nvSpPr>
        <p:spPr>
          <a:xfrm>
            <a:off x="3297554" y="1450713"/>
            <a:ext cx="2548890" cy="114300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F25B5E8-E5BB-9F5F-0CB3-07D038BA44D4}"/>
              </a:ext>
            </a:extLst>
          </p:cNvPr>
          <p:cNvSpPr/>
          <p:nvPr/>
        </p:nvSpPr>
        <p:spPr>
          <a:xfrm>
            <a:off x="3311916" y="2939945"/>
            <a:ext cx="2548890" cy="114300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3F5C5FE-12EC-7367-231E-FC5F767295BF}"/>
              </a:ext>
            </a:extLst>
          </p:cNvPr>
          <p:cNvSpPr/>
          <p:nvPr/>
        </p:nvSpPr>
        <p:spPr>
          <a:xfrm>
            <a:off x="343093" y="4400806"/>
            <a:ext cx="2548890" cy="114300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8B393F5-81D6-F84A-3E1F-16B3CB0E5988}"/>
              </a:ext>
            </a:extLst>
          </p:cNvPr>
          <p:cNvSpPr/>
          <p:nvPr/>
        </p:nvSpPr>
        <p:spPr>
          <a:xfrm>
            <a:off x="3297554" y="4429177"/>
            <a:ext cx="2548890" cy="1152764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D2E3CAC-24D1-DACF-7C2A-94A5445FB2A7}"/>
              </a:ext>
            </a:extLst>
          </p:cNvPr>
          <p:cNvSpPr/>
          <p:nvPr/>
        </p:nvSpPr>
        <p:spPr>
          <a:xfrm>
            <a:off x="6266376" y="4438941"/>
            <a:ext cx="2548890" cy="1143000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D73A4EE-6107-43CF-C04C-A311A833ED74}"/>
              </a:ext>
            </a:extLst>
          </p:cNvPr>
          <p:cNvSpPr/>
          <p:nvPr/>
        </p:nvSpPr>
        <p:spPr>
          <a:xfrm>
            <a:off x="6266376" y="2925414"/>
            <a:ext cx="2548890" cy="114300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FABBD30-3E88-0DF5-4743-0AE4CF733D5D}"/>
              </a:ext>
            </a:extLst>
          </p:cNvPr>
          <p:cNvSpPr/>
          <p:nvPr/>
        </p:nvSpPr>
        <p:spPr>
          <a:xfrm>
            <a:off x="6266376" y="1462809"/>
            <a:ext cx="2548890" cy="114300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447D8C-6E8E-9ECA-B892-AEF99825D8EB}"/>
              </a:ext>
            </a:extLst>
          </p:cNvPr>
          <p:cNvSpPr txBox="1"/>
          <p:nvPr/>
        </p:nvSpPr>
        <p:spPr>
          <a:xfrm>
            <a:off x="457200" y="1521758"/>
            <a:ext cx="22744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WK 2</a:t>
            </a:r>
          </a:p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Corporate Governance – An introduction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D901A3-7B5E-3DDD-3CE6-8554FD1AB1FD}"/>
              </a:ext>
            </a:extLst>
          </p:cNvPr>
          <p:cNvSpPr txBox="1"/>
          <p:nvPr/>
        </p:nvSpPr>
        <p:spPr>
          <a:xfrm>
            <a:off x="480327" y="4438941"/>
            <a:ext cx="22744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WK 8</a:t>
            </a:r>
          </a:p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Risk management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041722-B1C3-8A04-4429-89744B2BCBD0}"/>
              </a:ext>
            </a:extLst>
          </p:cNvPr>
          <p:cNvSpPr txBox="1"/>
          <p:nvPr/>
        </p:nvSpPr>
        <p:spPr>
          <a:xfrm>
            <a:off x="3456887" y="4444247"/>
            <a:ext cx="22744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WK 9</a:t>
            </a:r>
          </a:p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Shareholder rights and engagement </a:t>
            </a:r>
          </a:p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165647-A36F-88A5-DABA-80D93084A767}"/>
              </a:ext>
            </a:extLst>
          </p:cNvPr>
          <p:cNvSpPr txBox="1"/>
          <p:nvPr/>
        </p:nvSpPr>
        <p:spPr>
          <a:xfrm>
            <a:off x="6403608" y="4582747"/>
            <a:ext cx="22744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WK 10</a:t>
            </a:r>
          </a:p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Other governance issues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47B8A5-E778-8595-CA9D-7660F5FD711C}"/>
              </a:ext>
            </a:extLst>
          </p:cNvPr>
          <p:cNvSpPr txBox="1"/>
          <p:nvPr/>
        </p:nvSpPr>
        <p:spPr>
          <a:xfrm>
            <a:off x="480327" y="2991431"/>
            <a:ext cx="22744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WK 5</a:t>
            </a:r>
          </a:p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Board Composition and Effectiveness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CFF560-2AF2-8893-22F3-F95E8A92DF33}"/>
              </a:ext>
            </a:extLst>
          </p:cNvPr>
          <p:cNvSpPr txBox="1"/>
          <p:nvPr/>
        </p:nvSpPr>
        <p:spPr>
          <a:xfrm>
            <a:off x="3434786" y="2966704"/>
            <a:ext cx="2274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WK 6</a:t>
            </a:r>
          </a:p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Financial reporting to shareholders and external audit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002375-B7F0-BE93-4526-9116FCAC5336}"/>
              </a:ext>
            </a:extLst>
          </p:cNvPr>
          <p:cNvSpPr txBox="1"/>
          <p:nvPr/>
        </p:nvSpPr>
        <p:spPr>
          <a:xfrm>
            <a:off x="6403607" y="3022209"/>
            <a:ext cx="22744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WK 7</a:t>
            </a:r>
          </a:p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CSR and Reporting on non-financial issues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80FC47-F339-0751-BEA5-73EFD3E603A3}"/>
              </a:ext>
            </a:extLst>
          </p:cNvPr>
          <p:cNvSpPr txBox="1"/>
          <p:nvPr/>
        </p:nvSpPr>
        <p:spPr>
          <a:xfrm>
            <a:off x="3456887" y="1511811"/>
            <a:ext cx="2274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WK 3</a:t>
            </a:r>
          </a:p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Role of the company secretary and the board of directors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384C3F-61A3-87AA-94A6-E26F0E0B72AD}"/>
              </a:ext>
            </a:extLst>
          </p:cNvPr>
          <p:cNvSpPr txBox="1"/>
          <p:nvPr/>
        </p:nvSpPr>
        <p:spPr>
          <a:xfrm>
            <a:off x="6412375" y="1506570"/>
            <a:ext cx="2274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WK 4</a:t>
            </a:r>
          </a:p>
          <a:p>
            <a:pPr algn="ctr"/>
            <a:r>
              <a:rPr lang="en-GB" sz="1600" b="1" dirty="0">
                <a:solidFill>
                  <a:schemeClr val="tx2">
                    <a:lumMod val="50000"/>
                  </a:schemeClr>
                </a:solidFill>
              </a:rPr>
              <a:t>Directors – Duties, powers and Remuneration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84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D5681-1215-7429-EBE4-FBBA6217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Wk</a:t>
            </a:r>
            <a:r>
              <a:rPr lang="en-US" dirty="0">
                <a:solidFill>
                  <a:srgbClr val="002060"/>
                </a:solidFill>
              </a:rPr>
              <a:t> 1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B3E4B-72C8-90EE-C1F0-91DC04564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Watch video ‘Introduction to Corporate Governance’ – KCB Moodle (20 mins)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Access Study Resources via CGI website and view structure of Nov 23 Examination Paper and Mark Scheme (10 mins)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53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3DEC-6787-33F3-386F-25D4579D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CG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1D718-6CC6-95BB-5E98-A28F3459C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Exam Format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5 short questions of 5 marks each. Compulsory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3 from 4 Scenario based questions of 25 marks each covering multiple syllabus areas </a:t>
            </a:r>
          </a:p>
          <a:p>
            <a:r>
              <a:rPr lang="en-US" dirty="0">
                <a:solidFill>
                  <a:srgbClr val="002060"/>
                </a:solidFill>
              </a:rPr>
              <a:t>Pass mark: 50%</a:t>
            </a:r>
          </a:p>
          <a:p>
            <a:r>
              <a:rPr lang="en-US" dirty="0">
                <a:solidFill>
                  <a:srgbClr val="002060"/>
                </a:solidFill>
              </a:rPr>
              <a:t>Pass Rate: 39% </a:t>
            </a:r>
            <a:r>
              <a:rPr lang="en-US" sz="2400" dirty="0">
                <a:solidFill>
                  <a:srgbClr val="002060"/>
                </a:solidFill>
              </a:rPr>
              <a:t>(Nov 23)</a:t>
            </a:r>
          </a:p>
          <a:p>
            <a:r>
              <a:rPr lang="en-US" dirty="0">
                <a:solidFill>
                  <a:srgbClr val="002060"/>
                </a:solidFill>
              </a:rPr>
              <a:t>Syllabus coverage &amp; Weighting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72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EFFBD-9053-D5CC-2F9F-107689A09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Why do students fail?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4DBC5-EA24-0B3B-816C-3C4B2BB90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Insufficient knowledge and understanding of syllabus area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Inability to apply knowledge and understanding to scenarios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Examination Technique</a:t>
            </a:r>
          </a:p>
        </p:txBody>
      </p:sp>
    </p:spTree>
    <p:extLst>
      <p:ext uri="{BB962C8B-B14F-4D97-AF65-F5344CB8AC3E}">
        <p14:creationId xmlns:p14="http://schemas.microsoft.com/office/powerpoint/2010/main" val="305789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AF8D-33D5-9832-3712-E7270F6C4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4C6BC171-A7AA-0FA3-B39E-EA96BFDA9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3237"/>
          <a:stretch/>
        </p:blipFill>
        <p:spPr>
          <a:xfrm>
            <a:off x="657346" y="1616113"/>
            <a:ext cx="7829307" cy="2231021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A6D6095-80F0-9826-0BD2-CBC582C84BFD}"/>
              </a:ext>
            </a:extLst>
          </p:cNvPr>
          <p:cNvSpPr/>
          <p:nvPr/>
        </p:nvSpPr>
        <p:spPr>
          <a:xfrm>
            <a:off x="2617471" y="1794076"/>
            <a:ext cx="2429092" cy="214131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B167D-F917-87D5-7C48-69E26854D53B}"/>
              </a:ext>
            </a:extLst>
          </p:cNvPr>
          <p:cNvSpPr txBox="1"/>
          <p:nvPr/>
        </p:nvSpPr>
        <p:spPr>
          <a:xfrm>
            <a:off x="995423" y="4537276"/>
            <a:ext cx="73826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F1E26"/>
                </a:solidFill>
              </a:rPr>
              <a:t>Bloom’s Taxonomy</a:t>
            </a:r>
          </a:p>
          <a:p>
            <a:endParaRPr lang="en-US" sz="2000" b="1" dirty="0">
              <a:solidFill>
                <a:srgbClr val="BF1E26"/>
              </a:solidFill>
            </a:endParaRPr>
          </a:p>
          <a:p>
            <a:r>
              <a:rPr lang="en-US" sz="2000" b="1" dirty="0">
                <a:solidFill>
                  <a:srgbClr val="BF1E26"/>
                </a:solidFill>
              </a:rPr>
              <a:t>Key Words – Explain, Compare, Contrast, Identify, Apply, Plan, Solve</a:t>
            </a:r>
          </a:p>
        </p:txBody>
      </p:sp>
    </p:spTree>
    <p:extLst>
      <p:ext uri="{BB962C8B-B14F-4D97-AF65-F5344CB8AC3E}">
        <p14:creationId xmlns:p14="http://schemas.microsoft.com/office/powerpoint/2010/main" val="3926723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1E3C4-CA6A-70C7-57A4-4389F768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67790"/>
            <a:ext cx="8743950" cy="959643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Our approach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5720948-4FEC-0C3D-0142-3C48315EC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550554"/>
              </p:ext>
            </p:extLst>
          </p:nvPr>
        </p:nvGraphicFramePr>
        <p:xfrm>
          <a:off x="2210734" y="2284040"/>
          <a:ext cx="5045927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025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3DDC5-EBF6-EE7D-F8C8-D7297FB0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Our 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A6382-C726-83B8-B24E-38E77DF8E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Weekly Session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Part 1: Test and recap on previous week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Part 2: Introduce new learning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Part 3: Review Examination Questions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Part 4: Discuss Follow up Tasks</a:t>
            </a:r>
          </a:p>
          <a:p>
            <a:r>
              <a:rPr lang="en-US" dirty="0">
                <a:solidFill>
                  <a:srgbClr val="002060"/>
                </a:solidFill>
              </a:rPr>
              <a:t>Post Weekly Session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Undertake Follow up Tasks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714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23A6-1803-63C1-7265-46908704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Key Learning Resources</a:t>
            </a:r>
          </a:p>
        </p:txBody>
      </p:sp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27B7214-1A94-9E0A-C670-D75A48FDA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834" y="1428750"/>
            <a:ext cx="338433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56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23A6-1803-63C1-7265-46908704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Key Learning Resources</a:t>
            </a:r>
          </a:p>
        </p:txBody>
      </p:sp>
      <p:pic>
        <p:nvPicPr>
          <p:cNvPr id="4" name="Picture 3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DA311182-D265-F671-C1C1-1B02518A1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2087435"/>
            <a:ext cx="6229350" cy="3581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5271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12590</TotalTime>
  <Words>710</Words>
  <Application>Microsoft Macintosh PowerPoint</Application>
  <PresentationFormat>On-screen Show (4:3)</PresentationFormat>
  <Paragraphs>185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Helvetica</vt:lpstr>
      <vt:lpstr>Office Theme</vt:lpstr>
      <vt:lpstr> Corporate Governance </vt:lpstr>
      <vt:lpstr>Agenda</vt:lpstr>
      <vt:lpstr>CG Examination</vt:lpstr>
      <vt:lpstr>Why do students fail?</vt:lpstr>
      <vt:lpstr>PowerPoint Presentation</vt:lpstr>
      <vt:lpstr>Our approach</vt:lpstr>
      <vt:lpstr>Our approach </vt:lpstr>
      <vt:lpstr>Key Learning Resources</vt:lpstr>
      <vt:lpstr>Key Learning Resources</vt:lpstr>
      <vt:lpstr>Key Learning Resources</vt:lpstr>
      <vt:lpstr>Key Learning Resources</vt:lpstr>
      <vt:lpstr>Definitions of Corporate Governance</vt:lpstr>
      <vt:lpstr>Corporate Governance Case Study</vt:lpstr>
      <vt:lpstr>The Board</vt:lpstr>
      <vt:lpstr>Share Price Performance</vt:lpstr>
      <vt:lpstr>Accounting Policies</vt:lpstr>
      <vt:lpstr>The Auditors</vt:lpstr>
      <vt:lpstr>The Cracks</vt:lpstr>
      <vt:lpstr>The ‘Whistleblower’</vt:lpstr>
      <vt:lpstr>The Collapse</vt:lpstr>
      <vt:lpstr>The Aftermath</vt:lpstr>
      <vt:lpstr>The Aftermath</vt:lpstr>
      <vt:lpstr>Question</vt:lpstr>
      <vt:lpstr>UK Governance Failures</vt:lpstr>
      <vt:lpstr>UK Governance Failures</vt:lpstr>
      <vt:lpstr>UK Governance Failures</vt:lpstr>
      <vt:lpstr>UK Governance Failures</vt:lpstr>
      <vt:lpstr>Schedule</vt:lpstr>
      <vt:lpstr>Wk 1 Tasks</vt:lpstr>
    </vt:vector>
  </TitlesOfParts>
  <Company>Mymarvellousbusiness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Neill  McWilliams</dc:creator>
  <cp:lastModifiedBy>Neill McWilliams</cp:lastModifiedBy>
  <cp:revision>77</cp:revision>
  <cp:lastPrinted>2020-12-09T14:35:51Z</cp:lastPrinted>
  <dcterms:created xsi:type="dcterms:W3CDTF">2016-02-21T12:39:05Z</dcterms:created>
  <dcterms:modified xsi:type="dcterms:W3CDTF">2024-03-07T14:35:12Z</dcterms:modified>
</cp:coreProperties>
</file>