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75"/>
  </p:notesMasterIdLst>
  <p:sldIdLst>
    <p:sldId id="419" r:id="rId2"/>
    <p:sldId id="420" r:id="rId3"/>
    <p:sldId id="358" r:id="rId4"/>
    <p:sldId id="526" r:id="rId5"/>
    <p:sldId id="527" r:id="rId6"/>
    <p:sldId id="425" r:id="rId7"/>
    <p:sldId id="415" r:id="rId8"/>
    <p:sldId id="325" r:id="rId9"/>
    <p:sldId id="326" r:id="rId10"/>
    <p:sldId id="375" r:id="rId11"/>
    <p:sldId id="418" r:id="rId12"/>
    <p:sldId id="340" r:id="rId13"/>
    <p:sldId id="330" r:id="rId14"/>
    <p:sldId id="376" r:id="rId15"/>
    <p:sldId id="332" r:id="rId16"/>
    <p:sldId id="333" r:id="rId17"/>
    <p:sldId id="334" r:id="rId18"/>
    <p:sldId id="377" r:id="rId19"/>
    <p:sldId id="343" r:id="rId20"/>
    <p:sldId id="344" r:id="rId21"/>
    <p:sldId id="335" r:id="rId22"/>
    <p:sldId id="329" r:id="rId23"/>
    <p:sldId id="336" r:id="rId24"/>
    <p:sldId id="339" r:id="rId25"/>
    <p:sldId id="346" r:id="rId26"/>
    <p:sldId id="348" r:id="rId27"/>
    <p:sldId id="349" r:id="rId28"/>
    <p:sldId id="380" r:id="rId29"/>
    <p:sldId id="381" r:id="rId30"/>
    <p:sldId id="382" r:id="rId31"/>
    <p:sldId id="383" r:id="rId32"/>
    <p:sldId id="379" r:id="rId33"/>
    <p:sldId id="405" r:id="rId34"/>
    <p:sldId id="409" r:id="rId35"/>
    <p:sldId id="406" r:id="rId36"/>
    <p:sldId id="407" r:id="rId37"/>
    <p:sldId id="408" r:id="rId38"/>
    <p:sldId id="416" r:id="rId39"/>
    <p:sldId id="404" r:id="rId40"/>
    <p:sldId id="353" r:id="rId41"/>
    <p:sldId id="354" r:id="rId42"/>
    <p:sldId id="356" r:id="rId43"/>
    <p:sldId id="357" r:id="rId44"/>
    <p:sldId id="384" r:id="rId45"/>
    <p:sldId id="385" r:id="rId46"/>
    <p:sldId id="361" r:id="rId47"/>
    <p:sldId id="362" r:id="rId48"/>
    <p:sldId id="367" r:id="rId49"/>
    <p:sldId id="423" r:id="rId50"/>
    <p:sldId id="424" r:id="rId51"/>
    <p:sldId id="390" r:id="rId52"/>
    <p:sldId id="369" r:id="rId53"/>
    <p:sldId id="364" r:id="rId54"/>
    <p:sldId id="387" r:id="rId55"/>
    <p:sldId id="386" r:id="rId56"/>
    <p:sldId id="366" r:id="rId57"/>
    <p:sldId id="372" r:id="rId58"/>
    <p:sldId id="392" r:id="rId59"/>
    <p:sldId id="373" r:id="rId60"/>
    <p:sldId id="395" r:id="rId61"/>
    <p:sldId id="393" r:id="rId62"/>
    <p:sldId id="394" r:id="rId63"/>
    <p:sldId id="399" r:id="rId64"/>
    <p:sldId id="396" r:id="rId65"/>
    <p:sldId id="410" r:id="rId66"/>
    <p:sldId id="411" r:id="rId67"/>
    <p:sldId id="412" r:id="rId68"/>
    <p:sldId id="397" r:id="rId69"/>
    <p:sldId id="414" r:id="rId70"/>
    <p:sldId id="417" r:id="rId71"/>
    <p:sldId id="400" r:id="rId72"/>
    <p:sldId id="401" r:id="rId73"/>
    <p:sldId id="422"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057"/>
    <a:srgbClr val="FF7D5A"/>
    <a:srgbClr val="004B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98"/>
    <p:restoredTop sz="96197"/>
  </p:normalViewPr>
  <p:slideViewPr>
    <p:cSldViewPr snapToGrid="0">
      <p:cViewPr varScale="1">
        <p:scale>
          <a:sx n="108" d="100"/>
          <a:sy n="108" d="100"/>
        </p:scale>
        <p:origin x="216"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48B07F-2888-5B4A-BDBC-06EE72A152FE}" type="datetimeFigureOut">
              <a:rPr lang="en-US" smtClean="0"/>
              <a:t>10/24/23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A24F4A-158C-1D41-9992-3EEE1DCA4249}" type="slidenum">
              <a:rPr lang="en-US" smtClean="0"/>
              <a:t>‹#›</a:t>
            </a:fld>
            <a:endParaRPr lang="en-US"/>
          </a:p>
        </p:txBody>
      </p:sp>
    </p:spTree>
    <p:extLst>
      <p:ext uri="{BB962C8B-B14F-4D97-AF65-F5344CB8AC3E}">
        <p14:creationId xmlns:p14="http://schemas.microsoft.com/office/powerpoint/2010/main" val="1268949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385819-4A14-754B-979E-B1618E960E97}"/>
              </a:ext>
            </a:extLst>
          </p:cNvPr>
          <p:cNvSpPr/>
          <p:nvPr userDrawn="1"/>
        </p:nvSpPr>
        <p:spPr>
          <a:xfrm>
            <a:off x="0" y="0"/>
            <a:ext cx="12192000" cy="6858000"/>
          </a:xfrm>
          <a:prstGeom prst="rect">
            <a:avLst/>
          </a:prstGeom>
          <a:solidFill>
            <a:srgbClr val="004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DE6F87CE-DFE6-8142-B11D-977D35FDFAF4}"/>
              </a:ext>
            </a:extLst>
          </p:cNvPr>
          <p:cNvSpPr>
            <a:spLocks noGrp="1"/>
          </p:cNvSpPr>
          <p:nvPr>
            <p:ph type="ctrTitle"/>
          </p:nvPr>
        </p:nvSpPr>
        <p:spPr>
          <a:xfrm>
            <a:off x="368024" y="2332624"/>
            <a:ext cx="8280598" cy="1080120"/>
          </a:xfrm>
        </p:spPr>
        <p:txBody>
          <a:bodyPr anchor="b" anchorCtr="0"/>
          <a:lstStyle>
            <a:lvl1pPr>
              <a:defRPr sz="3800" b="0">
                <a:solidFill>
                  <a:schemeClr val="bg1"/>
                </a:solidFill>
              </a:defRPr>
            </a:lvl1pPr>
          </a:lstStyle>
          <a:p>
            <a:r>
              <a:rPr lang="en-US" dirty="0"/>
              <a:t>Click to edit Master title style</a:t>
            </a:r>
            <a:endParaRPr lang="en-GB" dirty="0"/>
          </a:p>
        </p:txBody>
      </p:sp>
      <p:sp>
        <p:nvSpPr>
          <p:cNvPr id="12" name="Subtitle 2">
            <a:extLst>
              <a:ext uri="{FF2B5EF4-FFF2-40B4-BE49-F238E27FC236}">
                <a16:creationId xmlns:a16="http://schemas.microsoft.com/office/drawing/2014/main" id="{C58A13CF-F1C5-BE4A-9D28-A499295B9319}"/>
              </a:ext>
            </a:extLst>
          </p:cNvPr>
          <p:cNvSpPr>
            <a:spLocks noGrp="1"/>
          </p:cNvSpPr>
          <p:nvPr>
            <p:ph type="subTitle" idx="1"/>
          </p:nvPr>
        </p:nvSpPr>
        <p:spPr>
          <a:xfrm>
            <a:off x="368024" y="3664531"/>
            <a:ext cx="6912446" cy="997712"/>
          </a:xfrm>
        </p:spPr>
        <p:txBody>
          <a:bodyPr anchor="t" anchorCtr="0"/>
          <a:lstStyle>
            <a:lvl1pPr marL="0" indent="0" algn="l">
              <a:spcBef>
                <a:spcPts val="6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6" name="Picture 15" descr="Text&#10;&#10;Description automatically generated with medium confidence">
            <a:extLst>
              <a:ext uri="{FF2B5EF4-FFF2-40B4-BE49-F238E27FC236}">
                <a16:creationId xmlns:a16="http://schemas.microsoft.com/office/drawing/2014/main" id="{A9FDF6B0-135C-5C47-8B50-E5F8638A3F2D}"/>
              </a:ext>
            </a:extLst>
          </p:cNvPr>
          <p:cNvPicPr>
            <a:picLocks noChangeAspect="1"/>
          </p:cNvPicPr>
          <p:nvPr userDrawn="1"/>
        </p:nvPicPr>
        <p:blipFill>
          <a:blip r:embed="rId2"/>
          <a:stretch>
            <a:fillRect/>
          </a:stretch>
        </p:blipFill>
        <p:spPr>
          <a:xfrm>
            <a:off x="377354" y="351143"/>
            <a:ext cx="2215153" cy="925838"/>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A2E6490D-B921-6047-A943-9E962638639A}"/>
              </a:ext>
            </a:extLst>
          </p:cNvPr>
          <p:cNvPicPr>
            <a:picLocks noChangeAspect="1"/>
          </p:cNvPicPr>
          <p:nvPr userDrawn="1"/>
        </p:nvPicPr>
        <p:blipFill>
          <a:blip r:embed="rId3"/>
          <a:stretch>
            <a:fillRect/>
          </a:stretch>
        </p:blipFill>
        <p:spPr>
          <a:xfrm>
            <a:off x="377354" y="5248483"/>
            <a:ext cx="1178899" cy="1258375"/>
          </a:xfrm>
          <a:prstGeom prst="rect">
            <a:avLst/>
          </a:prstGeom>
        </p:spPr>
      </p:pic>
      <p:pic>
        <p:nvPicPr>
          <p:cNvPr id="9" name="Picture 8" descr="Logo&#10;&#10;Description automatically generated">
            <a:extLst>
              <a:ext uri="{FF2B5EF4-FFF2-40B4-BE49-F238E27FC236}">
                <a16:creationId xmlns:a16="http://schemas.microsoft.com/office/drawing/2014/main" id="{E373D55B-90C8-7B4C-A34E-A35E3CCBFD13}"/>
              </a:ext>
            </a:extLst>
          </p:cNvPr>
          <p:cNvPicPr>
            <a:picLocks noChangeAspect="1"/>
          </p:cNvPicPr>
          <p:nvPr userDrawn="1"/>
        </p:nvPicPr>
        <p:blipFill>
          <a:blip r:embed="rId4"/>
          <a:stretch>
            <a:fillRect/>
          </a:stretch>
        </p:blipFill>
        <p:spPr>
          <a:xfrm>
            <a:off x="9840416" y="0"/>
            <a:ext cx="2351584" cy="2268342"/>
          </a:xfrm>
          <a:prstGeom prst="rect">
            <a:avLst/>
          </a:prstGeom>
        </p:spPr>
      </p:pic>
    </p:spTree>
    <p:extLst>
      <p:ext uri="{BB962C8B-B14F-4D97-AF65-F5344CB8AC3E}">
        <p14:creationId xmlns:p14="http://schemas.microsoft.com/office/powerpoint/2010/main" val="263005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600"/>
                                        <p:tgtEl>
                                          <p:spTgt spid="10"/>
                                        </p:tgtEl>
                                      </p:cBhvr>
                                    </p:animEffect>
                                  </p:childTnLst>
                                </p:cTn>
                              </p:par>
                              <p:par>
                                <p:cTn id="8" presetID="2" presetClass="entr" presetSubtype="8" fill="hold" nodeType="withEffect">
                                  <p:stCondLst>
                                    <p:cond delay="50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500" fill="hold"/>
                                        <p:tgtEl>
                                          <p:spTgt spid="16"/>
                                        </p:tgtEl>
                                        <p:attrNameLst>
                                          <p:attrName>ppt_x</p:attrName>
                                        </p:attrNameLst>
                                      </p:cBhvr>
                                      <p:tavLst>
                                        <p:tav tm="0">
                                          <p:val>
                                            <p:strVal val="0-#ppt_w/2"/>
                                          </p:val>
                                        </p:tav>
                                        <p:tav tm="100000">
                                          <p:val>
                                            <p:strVal val="#ppt_x"/>
                                          </p:val>
                                        </p:tav>
                                      </p:tavLst>
                                    </p:anim>
                                    <p:anim calcmode="lin" valueType="num">
                                      <p:cBhvr additive="base">
                                        <p:cTn id="11" dur="500" fill="hold"/>
                                        <p:tgtEl>
                                          <p:spTgt spid="16"/>
                                        </p:tgtEl>
                                        <p:attrNameLst>
                                          <p:attrName>ppt_y</p:attrName>
                                        </p:attrNameLst>
                                      </p:cBhvr>
                                      <p:tavLst>
                                        <p:tav tm="0">
                                          <p:val>
                                            <p:strVal val="#ppt_y"/>
                                          </p:val>
                                        </p:tav>
                                        <p:tav tm="100000">
                                          <p:val>
                                            <p:strVal val="#ppt_y"/>
                                          </p:val>
                                        </p:tav>
                                      </p:tavLst>
                                    </p:anim>
                                  </p:childTnLst>
                                </p:cTn>
                              </p:par>
                              <p:par>
                                <p:cTn id="12" presetID="10" presetClass="entr" presetSubtype="0" fill="hold" grpId="0" nodeType="withEffect">
                                  <p:stCondLst>
                                    <p:cond delay="11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childTnLst>
                                </p:cTn>
                              </p:par>
                              <p:par>
                                <p:cTn id="15" presetID="10" presetClass="entr" presetSubtype="0" fill="hold" grpId="0" nodeType="withEffect">
                                  <p:stCondLst>
                                    <p:cond delay="160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1000"/>
                                        <p:tgtEl>
                                          <p:spTgt spid="12">
                                            <p:txEl>
                                              <p:pRg st="0" end="0"/>
                                            </p:txEl>
                                          </p:spTgt>
                                        </p:tgtEl>
                                      </p:cBhvr>
                                    </p:animEffect>
                                  </p:childTnLst>
                                </p:cTn>
                              </p:par>
                              <p:par>
                                <p:cTn id="18" presetID="22" presetClass="entr" presetSubtype="2" fill="hold" nodeType="withEffect">
                                  <p:stCondLst>
                                    <p:cond delay="200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build="p">
        <p:tmplLst>
          <p:tmpl lvl="1">
            <p:tnLst>
              <p:par>
                <p:cTn presetID="10" presetClass="entr" presetSubtype="0" fill="hold" nodeType="withEffect">
                  <p:stCondLst>
                    <p:cond delay="160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inc Im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90D1FA3-32C8-D44A-8CC0-E8BADD15C17D}"/>
              </a:ext>
            </a:extLst>
          </p:cNvPr>
          <p:cNvSpPr/>
          <p:nvPr userDrawn="1"/>
        </p:nvSpPr>
        <p:spPr>
          <a:xfrm>
            <a:off x="0" y="0"/>
            <a:ext cx="12192000" cy="6858000"/>
          </a:xfrm>
          <a:prstGeom prst="rect">
            <a:avLst/>
          </a:prstGeom>
          <a:solidFill>
            <a:srgbClr val="004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a:extLst>
              <a:ext uri="{FF2B5EF4-FFF2-40B4-BE49-F238E27FC236}">
                <a16:creationId xmlns:a16="http://schemas.microsoft.com/office/drawing/2014/main" id="{A28F46D5-C70A-E54E-9ECA-2FB650E2BC6E}"/>
              </a:ext>
            </a:extLst>
          </p:cNvPr>
          <p:cNvSpPr>
            <a:spLocks noGrp="1"/>
          </p:cNvSpPr>
          <p:nvPr>
            <p:ph type="ctrTitle"/>
          </p:nvPr>
        </p:nvSpPr>
        <p:spPr>
          <a:xfrm>
            <a:off x="368024" y="2332624"/>
            <a:ext cx="8280598" cy="1080120"/>
          </a:xfrm>
        </p:spPr>
        <p:txBody>
          <a:bodyPr anchor="b" anchorCtr="0"/>
          <a:lstStyle>
            <a:lvl1pPr>
              <a:defRPr sz="3800" b="0">
                <a:solidFill>
                  <a:schemeClr val="bg1"/>
                </a:solidFill>
              </a:defRPr>
            </a:lvl1pPr>
          </a:lstStyle>
          <a:p>
            <a:r>
              <a:rPr lang="en-US" dirty="0"/>
              <a:t>Click to edit Master title style</a:t>
            </a:r>
            <a:endParaRPr lang="en-GB" dirty="0"/>
          </a:p>
        </p:txBody>
      </p:sp>
      <p:sp>
        <p:nvSpPr>
          <p:cNvPr id="17" name="Subtitle 2">
            <a:extLst>
              <a:ext uri="{FF2B5EF4-FFF2-40B4-BE49-F238E27FC236}">
                <a16:creationId xmlns:a16="http://schemas.microsoft.com/office/drawing/2014/main" id="{FC8C8988-EED7-2545-9A1C-C9A820614A03}"/>
              </a:ext>
            </a:extLst>
          </p:cNvPr>
          <p:cNvSpPr>
            <a:spLocks noGrp="1"/>
          </p:cNvSpPr>
          <p:nvPr>
            <p:ph type="subTitle" idx="1"/>
          </p:nvPr>
        </p:nvSpPr>
        <p:spPr>
          <a:xfrm>
            <a:off x="368024" y="3664531"/>
            <a:ext cx="6912446" cy="997712"/>
          </a:xfrm>
        </p:spPr>
        <p:txBody>
          <a:bodyPr anchor="t" anchorCtr="0"/>
          <a:lstStyle>
            <a:lvl1pPr marL="0" indent="0" algn="l">
              <a:spcBef>
                <a:spcPts val="6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20" name="Picture 19" descr="Text&#10;&#10;Description automatically generated with medium confidence">
            <a:extLst>
              <a:ext uri="{FF2B5EF4-FFF2-40B4-BE49-F238E27FC236}">
                <a16:creationId xmlns:a16="http://schemas.microsoft.com/office/drawing/2014/main" id="{ED368F8F-4F40-6C4B-91F5-EC1E582B4D2F}"/>
              </a:ext>
            </a:extLst>
          </p:cNvPr>
          <p:cNvPicPr>
            <a:picLocks noChangeAspect="1"/>
          </p:cNvPicPr>
          <p:nvPr userDrawn="1"/>
        </p:nvPicPr>
        <p:blipFill>
          <a:blip r:embed="rId2"/>
          <a:stretch>
            <a:fillRect/>
          </a:stretch>
        </p:blipFill>
        <p:spPr>
          <a:xfrm>
            <a:off x="377354" y="351143"/>
            <a:ext cx="2215153" cy="925838"/>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8D2B5CC2-E1AE-B24D-A837-226908A3516E}"/>
              </a:ext>
            </a:extLst>
          </p:cNvPr>
          <p:cNvPicPr>
            <a:picLocks noChangeAspect="1"/>
          </p:cNvPicPr>
          <p:nvPr userDrawn="1"/>
        </p:nvPicPr>
        <p:blipFill>
          <a:blip r:embed="rId3"/>
          <a:stretch>
            <a:fillRect/>
          </a:stretch>
        </p:blipFill>
        <p:spPr>
          <a:xfrm>
            <a:off x="377354" y="5248483"/>
            <a:ext cx="1178899" cy="1258375"/>
          </a:xfrm>
          <a:prstGeom prst="rect">
            <a:avLst/>
          </a:prstGeom>
        </p:spPr>
      </p:pic>
      <p:pic>
        <p:nvPicPr>
          <p:cNvPr id="9" name="Picture 8" descr="Logo&#10;&#10;Description automatically generated">
            <a:extLst>
              <a:ext uri="{FF2B5EF4-FFF2-40B4-BE49-F238E27FC236}">
                <a16:creationId xmlns:a16="http://schemas.microsoft.com/office/drawing/2014/main" id="{08062F95-5349-F74F-8D3C-255D53022C7B}"/>
              </a:ext>
            </a:extLst>
          </p:cNvPr>
          <p:cNvPicPr>
            <a:picLocks noChangeAspect="1"/>
          </p:cNvPicPr>
          <p:nvPr userDrawn="1"/>
        </p:nvPicPr>
        <p:blipFill>
          <a:blip r:embed="rId4"/>
          <a:stretch>
            <a:fillRect/>
          </a:stretch>
        </p:blipFill>
        <p:spPr>
          <a:xfrm>
            <a:off x="9840416" y="0"/>
            <a:ext cx="2351584" cy="2268342"/>
          </a:xfrm>
          <a:prstGeom prst="rect">
            <a:avLst/>
          </a:prstGeom>
        </p:spPr>
      </p:pic>
    </p:spTree>
    <p:extLst>
      <p:ext uri="{BB962C8B-B14F-4D97-AF65-F5344CB8AC3E}">
        <p14:creationId xmlns:p14="http://schemas.microsoft.com/office/powerpoint/2010/main" val="301955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600"/>
                                        <p:tgtEl>
                                          <p:spTgt spid="15"/>
                                        </p:tgtEl>
                                      </p:cBhvr>
                                    </p:animEffect>
                                  </p:childTnLst>
                                </p:cTn>
                              </p:par>
                              <p:par>
                                <p:cTn id="8" presetID="2" presetClass="entr" presetSubtype="8" fill="hold" nodeType="withEffect">
                                  <p:stCondLst>
                                    <p:cond delay="50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500" fill="hold"/>
                                        <p:tgtEl>
                                          <p:spTgt spid="20"/>
                                        </p:tgtEl>
                                        <p:attrNameLst>
                                          <p:attrName>ppt_x</p:attrName>
                                        </p:attrNameLst>
                                      </p:cBhvr>
                                      <p:tavLst>
                                        <p:tav tm="0">
                                          <p:val>
                                            <p:strVal val="0-#ppt_w/2"/>
                                          </p:val>
                                        </p:tav>
                                        <p:tav tm="100000">
                                          <p:val>
                                            <p:strVal val="#ppt_x"/>
                                          </p:val>
                                        </p:tav>
                                      </p:tavLst>
                                    </p:anim>
                                    <p:anim calcmode="lin" valueType="num">
                                      <p:cBhvr additive="base">
                                        <p:cTn id="11" dur="500" fill="hold"/>
                                        <p:tgtEl>
                                          <p:spTgt spid="20"/>
                                        </p:tgtEl>
                                        <p:attrNameLst>
                                          <p:attrName>ppt_y</p:attrName>
                                        </p:attrNameLst>
                                      </p:cBhvr>
                                      <p:tavLst>
                                        <p:tav tm="0">
                                          <p:val>
                                            <p:strVal val="#ppt_y"/>
                                          </p:val>
                                        </p:tav>
                                        <p:tav tm="100000">
                                          <p:val>
                                            <p:strVal val="#ppt_y"/>
                                          </p:val>
                                        </p:tav>
                                      </p:tavLst>
                                    </p:anim>
                                  </p:childTnLst>
                                </p:cTn>
                              </p:par>
                              <p:par>
                                <p:cTn id="12" presetID="10" presetClass="entr" presetSubtype="0" fill="hold" grpId="0" nodeType="withEffect">
                                  <p:stCondLst>
                                    <p:cond delay="11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childTnLst>
                                </p:cTn>
                              </p:par>
                              <p:par>
                                <p:cTn id="15" presetID="10" presetClass="entr" presetSubtype="0" fill="hold" grpId="0" nodeType="withEffect">
                                  <p:stCondLst>
                                    <p:cond delay="160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1000"/>
                                        <p:tgtEl>
                                          <p:spTgt spid="17">
                                            <p:txEl>
                                              <p:pRg st="0" end="0"/>
                                            </p:txEl>
                                          </p:spTgt>
                                        </p:tgtEl>
                                      </p:cBhvr>
                                    </p:animEffect>
                                  </p:childTnLst>
                                </p:cTn>
                              </p:par>
                              <p:par>
                                <p:cTn id="18" presetID="22" presetClass="entr" presetSubtype="2" fill="hold" nodeType="withEffect">
                                  <p:stCondLst>
                                    <p:cond delay="200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build="p">
        <p:tmplLst>
          <p:tmpl lvl="1">
            <p:tnLst>
              <p:par>
                <p:cTn presetID="10" presetClass="entr" presetSubtype="0" fill="hold" nodeType="withEffect">
                  <p:stCondLst>
                    <p:cond delay="160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33382"/>
            <a:ext cx="11328400" cy="805329"/>
          </a:xfrm>
        </p:spPr>
        <p:txBody>
          <a:bodyPr/>
          <a:lstStyle>
            <a:lvl1pPr>
              <a:defRPr>
                <a:solidFill>
                  <a:srgbClr val="004BD2"/>
                </a:solidFill>
              </a:defRPr>
            </a:lvl1pPr>
          </a:lstStyle>
          <a:p>
            <a:r>
              <a:rPr lang="en-US" dirty="0"/>
              <a:t>Click to edit Master title style</a:t>
            </a:r>
            <a:endParaRPr lang="en-GB" dirty="0"/>
          </a:p>
        </p:txBody>
      </p:sp>
      <p:sp>
        <p:nvSpPr>
          <p:cNvPr id="9" name="Content Placeholder 2">
            <a:extLst>
              <a:ext uri="{FF2B5EF4-FFF2-40B4-BE49-F238E27FC236}">
                <a16:creationId xmlns:a16="http://schemas.microsoft.com/office/drawing/2014/main" id="{4D706038-6BBD-5B49-869D-44B1D336D0F5}"/>
              </a:ext>
            </a:extLst>
          </p:cNvPr>
          <p:cNvSpPr>
            <a:spLocks noGrp="1"/>
          </p:cNvSpPr>
          <p:nvPr>
            <p:ph sz="half" idx="10"/>
          </p:nvPr>
        </p:nvSpPr>
        <p:spPr>
          <a:xfrm>
            <a:off x="431800" y="1629940"/>
            <a:ext cx="11328400" cy="4751387"/>
          </a:xfrm>
        </p:spPr>
        <p:txBody>
          <a:bodyPr vert="horz" lIns="0" tIns="0" rIns="0" bIns="0" rtlCol="0" anchor="t" anchorCtr="0">
            <a:noAutofit/>
          </a:bodyPr>
          <a:lstStyle>
            <a:lvl1pPr>
              <a:defRPr lang="en-US" dirty="0" smtClean="0">
                <a:solidFill>
                  <a:srgbClr val="001A70"/>
                </a:solidFill>
              </a:defRPr>
            </a:lvl1pPr>
            <a:lvl2pPr>
              <a:defRPr lang="en-US" dirty="0" smtClean="0">
                <a:solidFill>
                  <a:srgbClr val="001A70"/>
                </a:solidFill>
              </a:defRPr>
            </a:lvl2pPr>
            <a:lvl3pPr>
              <a:defRPr lang="en-US" dirty="0" smtClean="0">
                <a:solidFill>
                  <a:srgbClr val="001A70"/>
                </a:solidFill>
              </a:defRPr>
            </a:lvl3pPr>
            <a:lvl4pPr>
              <a:defRPr lang="en-US" dirty="0" smtClean="0">
                <a:solidFill>
                  <a:srgbClr val="001A70"/>
                </a:solidFill>
              </a:defRPr>
            </a:lvl4pPr>
            <a:lvl5pPr>
              <a:defRPr lang="en-GB" dirty="0">
                <a:solidFill>
                  <a:srgbClr val="001A7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18164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31800" y="1629940"/>
            <a:ext cx="5424000" cy="4751387"/>
          </a:xfrm>
        </p:spPr>
        <p:txBody>
          <a:bodyPr vert="horz" lIns="0" tIns="0" rIns="0" bIns="0" rtlCol="0" anchor="t" anchorCtr="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336200" y="1629940"/>
            <a:ext cx="5424000" cy="4751387"/>
          </a:xfrm>
        </p:spPr>
        <p:txBody>
          <a:bodyPr vert="horz" lIns="0" tIns="0" rIns="0" bIns="0" rtlCol="0" anchor="t" anchorCtr="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1254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31800" y="1606350"/>
            <a:ext cx="5424000" cy="639762"/>
          </a:xfrm>
        </p:spPr>
        <p:txBody>
          <a:bodyPr anchor="t" anchorCtr="0"/>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1800" y="2246112"/>
            <a:ext cx="5424000" cy="3951288"/>
          </a:xfrm>
        </p:spPr>
        <p:txBody>
          <a:bodyPr vert="horz" lIns="0" tIns="0" rIns="0" bIns="0" rtlCol="0" anchor="t" anchorCtr="0">
            <a:noAutofit/>
          </a:bodyPr>
          <a:lstStyle>
            <a:lvl1pPr>
              <a:defRPr lang="en-US" dirty="0" smtClean="0"/>
            </a:lvl1pPr>
            <a:lvl2pPr>
              <a:buClr>
                <a:srgbClr val="004BD2"/>
              </a:buClr>
              <a:defRPr lang="en-US" dirty="0" smtClean="0"/>
            </a:lvl2pPr>
            <a:lvl3pPr>
              <a:defRPr lang="en-US" dirty="0" smtClean="0"/>
            </a:lvl3pPr>
            <a:lvl4pPr>
              <a:defRPr lang="en-US" dirty="0" smtClean="0"/>
            </a:lvl4pPr>
            <a:lvl5pPr>
              <a:defRPr lang="en-GB"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336200" y="1606350"/>
            <a:ext cx="5424000" cy="639762"/>
          </a:xfrm>
        </p:spPr>
        <p:txBody>
          <a:bodyPr anchor="t" anchorCtr="0"/>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6200" y="2246112"/>
            <a:ext cx="5424000" cy="3951288"/>
          </a:xfrm>
        </p:spPr>
        <p:txBody>
          <a:bodyPr vert="horz" lIns="0" tIns="0" rIns="0" bIns="0" rtlCol="0" anchor="t" anchorCtr="0">
            <a:noAutofit/>
          </a:bodyPr>
          <a:lstStyle>
            <a:lvl1pPr>
              <a:defRPr lang="en-US" smtClean="0"/>
            </a:lvl1pPr>
            <a:lvl2pPr>
              <a:buClr>
                <a:srgbClr val="004BD2"/>
              </a:buClr>
              <a:defRPr lang="en-US" smtClean="0"/>
            </a:lvl2pPr>
            <a:lvl3pPr>
              <a:defRPr lang="en-US" smtClean="0"/>
            </a:lvl3pPr>
            <a:lvl4pPr>
              <a:defRPr lang="en-US" smtClean="0"/>
            </a:lvl4pPr>
            <a:lvl5pPr>
              <a:defRPr lang="en-GB"/>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5029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2EEB3D-4582-5547-87C6-D6FD52AE4B0F}"/>
              </a:ext>
            </a:extLst>
          </p:cNvPr>
          <p:cNvSpPr/>
          <p:nvPr userDrawn="1"/>
        </p:nvSpPr>
        <p:spPr>
          <a:xfrm>
            <a:off x="0" y="0"/>
            <a:ext cx="12192000" cy="6858000"/>
          </a:xfrm>
          <a:prstGeom prst="rect">
            <a:avLst/>
          </a:prstGeom>
          <a:solidFill>
            <a:srgbClr val="004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Text&#10;&#10;Description automatically generated with medium confidence">
            <a:extLst>
              <a:ext uri="{FF2B5EF4-FFF2-40B4-BE49-F238E27FC236}">
                <a16:creationId xmlns:a16="http://schemas.microsoft.com/office/drawing/2014/main" id="{1417F59C-1780-004B-81E5-7182E018BCF1}"/>
              </a:ext>
            </a:extLst>
          </p:cNvPr>
          <p:cNvPicPr>
            <a:picLocks noChangeAspect="1"/>
          </p:cNvPicPr>
          <p:nvPr userDrawn="1"/>
        </p:nvPicPr>
        <p:blipFill>
          <a:blip r:embed="rId2"/>
          <a:stretch>
            <a:fillRect/>
          </a:stretch>
        </p:blipFill>
        <p:spPr>
          <a:xfrm>
            <a:off x="377354" y="351143"/>
            <a:ext cx="2215153" cy="925838"/>
          </a:xfrm>
          <a:prstGeom prst="rect">
            <a:avLst/>
          </a:prstGeom>
        </p:spPr>
      </p:pic>
      <p:sp>
        <p:nvSpPr>
          <p:cNvPr id="21" name="Title 1">
            <a:extLst>
              <a:ext uri="{FF2B5EF4-FFF2-40B4-BE49-F238E27FC236}">
                <a16:creationId xmlns:a16="http://schemas.microsoft.com/office/drawing/2014/main" id="{F9542533-43E6-854C-A02F-A8190C5ECCBA}"/>
              </a:ext>
            </a:extLst>
          </p:cNvPr>
          <p:cNvSpPr>
            <a:spLocks noGrp="1"/>
          </p:cNvSpPr>
          <p:nvPr>
            <p:ph type="ctrTitle" hasCustomPrompt="1"/>
          </p:nvPr>
        </p:nvSpPr>
        <p:spPr>
          <a:xfrm>
            <a:off x="490700" y="2636912"/>
            <a:ext cx="11040797" cy="1080120"/>
          </a:xfrm>
        </p:spPr>
        <p:txBody>
          <a:bodyPr anchor="b" anchorCtr="0"/>
          <a:lstStyle>
            <a:lvl1pPr>
              <a:defRPr sz="3800" b="0">
                <a:solidFill>
                  <a:schemeClr val="bg1"/>
                </a:solidFill>
              </a:defRPr>
            </a:lvl1pPr>
          </a:lstStyle>
          <a:p>
            <a:r>
              <a:rPr lang="en-US" dirty="0"/>
              <a:t>Click to edit Thank you message</a:t>
            </a:r>
            <a:endParaRPr lang="en-GB" dirty="0"/>
          </a:p>
        </p:txBody>
      </p:sp>
      <p:pic>
        <p:nvPicPr>
          <p:cNvPr id="8" name="Picture 7" descr="A picture containing text&#10;&#10;Description automatically generated">
            <a:extLst>
              <a:ext uri="{FF2B5EF4-FFF2-40B4-BE49-F238E27FC236}">
                <a16:creationId xmlns:a16="http://schemas.microsoft.com/office/drawing/2014/main" id="{C8D203B3-1AC7-3B4E-9BD2-3DCE25D718DB}"/>
              </a:ext>
            </a:extLst>
          </p:cNvPr>
          <p:cNvPicPr>
            <a:picLocks noChangeAspect="1"/>
          </p:cNvPicPr>
          <p:nvPr userDrawn="1"/>
        </p:nvPicPr>
        <p:blipFill>
          <a:blip r:embed="rId3"/>
          <a:stretch>
            <a:fillRect/>
          </a:stretch>
        </p:blipFill>
        <p:spPr>
          <a:xfrm>
            <a:off x="377354" y="5248483"/>
            <a:ext cx="1178899" cy="1258375"/>
          </a:xfrm>
          <a:prstGeom prst="rect">
            <a:avLst/>
          </a:prstGeom>
        </p:spPr>
      </p:pic>
      <p:pic>
        <p:nvPicPr>
          <p:cNvPr id="9" name="Picture 8" descr="Logo&#10;&#10;Description automatically generated">
            <a:extLst>
              <a:ext uri="{FF2B5EF4-FFF2-40B4-BE49-F238E27FC236}">
                <a16:creationId xmlns:a16="http://schemas.microsoft.com/office/drawing/2014/main" id="{163CD04A-072B-9C4B-A67C-6183C658A8CD}"/>
              </a:ext>
            </a:extLst>
          </p:cNvPr>
          <p:cNvPicPr>
            <a:picLocks noChangeAspect="1"/>
          </p:cNvPicPr>
          <p:nvPr userDrawn="1"/>
        </p:nvPicPr>
        <p:blipFill>
          <a:blip r:embed="rId4"/>
          <a:stretch>
            <a:fillRect/>
          </a:stretch>
        </p:blipFill>
        <p:spPr>
          <a:xfrm>
            <a:off x="9840416" y="0"/>
            <a:ext cx="2351584" cy="2268342"/>
          </a:xfrm>
          <a:prstGeom prst="rect">
            <a:avLst/>
          </a:prstGeom>
        </p:spPr>
      </p:pic>
    </p:spTree>
    <p:extLst>
      <p:ext uri="{BB962C8B-B14F-4D97-AF65-F5344CB8AC3E}">
        <p14:creationId xmlns:p14="http://schemas.microsoft.com/office/powerpoint/2010/main" val="238308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1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600"/>
                                        <p:tgtEl>
                                          <p:spTgt spid="7"/>
                                        </p:tgtEl>
                                      </p:cBhvr>
                                    </p:animEffect>
                                  </p:childTnLst>
                                </p:cTn>
                              </p:par>
                              <p:par>
                                <p:cTn id="11" presetID="2" presetClass="entr" presetSubtype="8"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22" presetClass="entr" presetSubtype="2" fill="hold" nodeType="withEffect">
                                  <p:stCondLst>
                                    <p:cond delay="200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360D4-444B-E0AF-B2C8-668EEA749B1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9BFAC7A-29AD-CA52-83FA-469B579B8C3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63E433F-9786-2F2E-783C-022038B6B0AB}"/>
              </a:ext>
            </a:extLst>
          </p:cNvPr>
          <p:cNvSpPr>
            <a:spLocks noGrp="1"/>
          </p:cNvSpPr>
          <p:nvPr>
            <p:ph type="dt" sz="half" idx="10"/>
          </p:nvPr>
        </p:nvSpPr>
        <p:spPr/>
        <p:txBody>
          <a:bodyPr/>
          <a:lstStyle/>
          <a:p>
            <a:fld id="{0D155A8C-735B-F74C-971A-BB186A80631E}" type="datetimeFigureOut">
              <a:rPr lang="en-US" smtClean="0"/>
              <a:t>10/24/23</a:t>
            </a:fld>
            <a:endParaRPr lang="en-US"/>
          </a:p>
        </p:txBody>
      </p:sp>
      <p:sp>
        <p:nvSpPr>
          <p:cNvPr id="5" name="Footer Placeholder 4">
            <a:extLst>
              <a:ext uri="{FF2B5EF4-FFF2-40B4-BE49-F238E27FC236}">
                <a16:creationId xmlns:a16="http://schemas.microsoft.com/office/drawing/2014/main" id="{1BF24AC3-7E83-766F-C9FE-BF70D3A57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A51BE7-CDA9-E4D2-8CE9-AB2AAE2CF96F}"/>
              </a:ext>
            </a:extLst>
          </p:cNvPr>
          <p:cNvSpPr>
            <a:spLocks noGrp="1"/>
          </p:cNvSpPr>
          <p:nvPr>
            <p:ph type="sldNum" sz="quarter" idx="12"/>
          </p:nvPr>
        </p:nvSpPr>
        <p:spPr/>
        <p:txBody>
          <a:bodyPr/>
          <a:lstStyle/>
          <a:p>
            <a:fld id="{35C370B7-36A9-6340-8E0E-F8BBC3106F05}" type="slidenum">
              <a:rPr lang="en-US" smtClean="0"/>
              <a:t>‹#›</a:t>
            </a:fld>
            <a:endParaRPr lang="en-US"/>
          </a:p>
        </p:txBody>
      </p:sp>
    </p:spTree>
    <p:extLst>
      <p:ext uri="{BB962C8B-B14F-4D97-AF65-F5344CB8AC3E}">
        <p14:creationId xmlns:p14="http://schemas.microsoft.com/office/powerpoint/2010/main" val="3297163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800" y="333382"/>
            <a:ext cx="11328400" cy="805329"/>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31800" y="1629948"/>
            <a:ext cx="11328400" cy="4751387"/>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p:nvCxnSpPr>
        <p:spPr>
          <a:xfrm>
            <a:off x="431800" y="1268760"/>
            <a:ext cx="11328400" cy="0"/>
          </a:xfrm>
          <a:prstGeom prst="line">
            <a:avLst/>
          </a:prstGeom>
          <a:ln w="82550">
            <a:solidFill>
              <a:srgbClr val="FF6900">
                <a:alpha val="75000"/>
              </a:srgb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F9EFAD8-5371-4D38-AB7D-929E48F49620}"/>
              </a:ext>
            </a:extLst>
          </p:cNvPr>
          <p:cNvSpPr txBox="1"/>
          <p:nvPr userDrawn="1"/>
        </p:nvSpPr>
        <p:spPr>
          <a:xfrm>
            <a:off x="11544176" y="6444044"/>
            <a:ext cx="600496" cy="369332"/>
          </a:xfrm>
          <a:prstGeom prst="rect">
            <a:avLst/>
          </a:prstGeom>
          <a:noFill/>
        </p:spPr>
        <p:txBody>
          <a:bodyPr wrap="square" rtlCol="0">
            <a:spAutoFit/>
          </a:bodyPr>
          <a:lstStyle/>
          <a:p>
            <a:pPr algn="r"/>
            <a:fld id="{445C6DDE-086C-D945-94D9-3996B0598A36}" type="slidenum">
              <a:rPr lang="en-US" smtClean="0">
                <a:solidFill>
                  <a:srgbClr val="004BD2"/>
                </a:solidFill>
              </a:rPr>
              <a:pPr algn="r"/>
              <a:t>‹#›</a:t>
            </a:fld>
            <a:endParaRPr lang="en-US" dirty="0">
              <a:solidFill>
                <a:srgbClr val="004BD2"/>
              </a:solidFill>
            </a:endParaRPr>
          </a:p>
        </p:txBody>
      </p:sp>
    </p:spTree>
    <p:extLst>
      <p:ext uri="{BB962C8B-B14F-4D97-AF65-F5344CB8AC3E}">
        <p14:creationId xmlns:p14="http://schemas.microsoft.com/office/powerpoint/2010/main" val="39036902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704" r:id="rId7"/>
  </p:sldLayoutIdLst>
  <p:hf sldNum="0" hdr="0" ftr="0" dt="0"/>
  <p:txStyles>
    <p:titleStyle>
      <a:lvl1pPr algn="l" defTabSz="914377" rtl="0" eaLnBrk="1" latinLnBrk="0" hangingPunct="1">
        <a:lnSpc>
          <a:spcPct val="90000"/>
        </a:lnSpc>
        <a:spcBef>
          <a:spcPct val="0"/>
        </a:spcBef>
        <a:buNone/>
        <a:defRPr sz="2800" b="0" kern="1200">
          <a:solidFill>
            <a:srgbClr val="004BD2"/>
          </a:solidFill>
          <a:latin typeface="+mn-lt"/>
          <a:ea typeface="+mj-ea"/>
          <a:cs typeface="+mj-cs"/>
        </a:defRPr>
      </a:lvl1pPr>
    </p:titleStyle>
    <p:bodyStyle>
      <a:lvl1pPr marL="0" indent="0" algn="l" defTabSz="215995" rtl="0" eaLnBrk="1" latinLnBrk="0" hangingPunct="1">
        <a:lnSpc>
          <a:spcPct val="110000"/>
        </a:lnSpc>
        <a:spcBef>
          <a:spcPts val="1200"/>
        </a:spcBef>
        <a:buFontTx/>
        <a:buNone/>
        <a:defRPr sz="1800" kern="1200">
          <a:solidFill>
            <a:srgbClr val="001A70"/>
          </a:solidFill>
          <a:latin typeface="+mn-lt"/>
          <a:ea typeface="+mn-ea"/>
          <a:cs typeface="+mn-cs"/>
        </a:defRPr>
      </a:lvl1pPr>
      <a:lvl2pPr marL="215995" indent="-215995" algn="l" defTabSz="215995" rtl="0" eaLnBrk="1" latinLnBrk="0" hangingPunct="1">
        <a:lnSpc>
          <a:spcPct val="110000"/>
        </a:lnSpc>
        <a:spcBef>
          <a:spcPts val="600"/>
        </a:spcBef>
        <a:buClr>
          <a:srgbClr val="004BD2"/>
        </a:buClr>
        <a:buSzPct val="120000"/>
        <a:buFont typeface="Arial" panose="020B0604020202020204" pitchFamily="34" charset="0"/>
        <a:buChar char="•"/>
        <a:defRPr sz="1800" kern="1200">
          <a:solidFill>
            <a:srgbClr val="001A70"/>
          </a:solidFill>
          <a:latin typeface="+mn-lt"/>
          <a:ea typeface="+mn-ea"/>
          <a:cs typeface="+mn-cs"/>
        </a:defRPr>
      </a:lvl2pPr>
      <a:lvl3pPr marL="431989" indent="-215995" algn="l" defTabSz="215995" rtl="0" eaLnBrk="1" latinLnBrk="0" hangingPunct="1">
        <a:lnSpc>
          <a:spcPct val="110000"/>
        </a:lnSpc>
        <a:spcBef>
          <a:spcPts val="600"/>
        </a:spcBef>
        <a:buClr>
          <a:schemeClr val="tx2"/>
        </a:buClr>
        <a:buSzPct val="120000"/>
        <a:buFont typeface="Arial" panose="020B0604020202020204" pitchFamily="34" charset="0"/>
        <a:buChar char="•"/>
        <a:defRPr sz="1800" kern="1200">
          <a:solidFill>
            <a:srgbClr val="001A70"/>
          </a:solidFill>
          <a:latin typeface="+mn-lt"/>
          <a:ea typeface="+mn-ea"/>
          <a:cs typeface="+mn-cs"/>
        </a:defRPr>
      </a:lvl3pPr>
      <a:lvl4pPr marL="647984" indent="-215995" algn="l" defTabSz="215995" rtl="0" eaLnBrk="1" latinLnBrk="0" hangingPunct="1">
        <a:lnSpc>
          <a:spcPct val="110000"/>
        </a:lnSpc>
        <a:spcBef>
          <a:spcPts val="600"/>
        </a:spcBef>
        <a:buClr>
          <a:schemeClr val="accent2"/>
        </a:buClr>
        <a:buSzPct val="120000"/>
        <a:buFont typeface="Arial" panose="020B0604020202020204" pitchFamily="34" charset="0"/>
        <a:buChar char="•"/>
        <a:defRPr sz="1800" kern="1200">
          <a:solidFill>
            <a:srgbClr val="001A70"/>
          </a:solidFill>
          <a:latin typeface="+mn-lt"/>
          <a:ea typeface="+mn-ea"/>
          <a:cs typeface="+mn-cs"/>
        </a:defRPr>
      </a:lvl4pPr>
      <a:lvl5pPr marL="863978" indent="-215995" algn="l" defTabSz="215995" rtl="0" eaLnBrk="1" latinLnBrk="0" hangingPunct="1">
        <a:lnSpc>
          <a:spcPct val="110000"/>
        </a:lnSpc>
        <a:spcBef>
          <a:spcPts val="600"/>
        </a:spcBef>
        <a:buClr>
          <a:schemeClr val="bg2"/>
        </a:buClr>
        <a:buSzPct val="120000"/>
        <a:buFont typeface="Arial" panose="020B0604020202020204" pitchFamily="34" charset="0"/>
        <a:buChar char="•"/>
        <a:defRPr sz="1800" kern="1200">
          <a:solidFill>
            <a:srgbClr val="001A70"/>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eill@kcb.ac.uk"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cgi.org.uk/my_cg/qualifying-programme-part-1-2"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B5509-7851-4A44-8A9C-7C5B274D3DC4}"/>
              </a:ext>
            </a:extLst>
          </p:cNvPr>
          <p:cNvSpPr>
            <a:spLocks noGrp="1"/>
          </p:cNvSpPr>
          <p:nvPr>
            <p:ph type="ctrTitle"/>
          </p:nvPr>
        </p:nvSpPr>
        <p:spPr>
          <a:xfrm>
            <a:off x="368024" y="1908081"/>
            <a:ext cx="8280598" cy="1080120"/>
          </a:xfrm>
        </p:spPr>
        <p:txBody>
          <a:bodyPr/>
          <a:lstStyle/>
          <a:p>
            <a:r>
              <a:rPr lang="en-US" dirty="0"/>
              <a:t>Corporate Governance Examination Revision – Session 3</a:t>
            </a:r>
          </a:p>
        </p:txBody>
      </p:sp>
      <p:sp>
        <p:nvSpPr>
          <p:cNvPr id="3" name="Subtitle 2">
            <a:extLst>
              <a:ext uri="{FF2B5EF4-FFF2-40B4-BE49-F238E27FC236}">
                <a16:creationId xmlns:a16="http://schemas.microsoft.com/office/drawing/2014/main" id="{2A5C62F0-23AE-5A4D-BEBD-F70ABF586379}"/>
              </a:ext>
            </a:extLst>
          </p:cNvPr>
          <p:cNvSpPr>
            <a:spLocks noGrp="1"/>
          </p:cNvSpPr>
          <p:nvPr>
            <p:ph type="subTitle" idx="1"/>
          </p:nvPr>
        </p:nvSpPr>
        <p:spPr>
          <a:xfrm>
            <a:off x="368024" y="2930144"/>
            <a:ext cx="9328376" cy="997712"/>
          </a:xfrm>
        </p:spPr>
        <p:txBody>
          <a:bodyPr/>
          <a:lstStyle/>
          <a:p>
            <a:endParaRPr lang="en-US" dirty="0"/>
          </a:p>
          <a:p>
            <a:r>
              <a:rPr lang="en-US" dirty="0"/>
              <a:t>Neill McWilliams </a:t>
            </a:r>
            <a:r>
              <a:rPr lang="en-US" dirty="0" err="1"/>
              <a:t>MSc,MBA,FCG</a:t>
            </a:r>
            <a:endParaRPr lang="en-US" dirty="0"/>
          </a:p>
          <a:p>
            <a:endParaRPr lang="en-US" dirty="0"/>
          </a:p>
        </p:txBody>
      </p:sp>
      <p:pic>
        <p:nvPicPr>
          <p:cNvPr id="4" name="Picture 3" descr="A picture containing text, clipart, vector graphics&#10;&#10;Description automatically generated">
            <a:extLst>
              <a:ext uri="{FF2B5EF4-FFF2-40B4-BE49-F238E27FC236}">
                <a16:creationId xmlns:a16="http://schemas.microsoft.com/office/drawing/2014/main" id="{DC5F7E3E-C32C-277E-51FA-E41093FAD3E1}"/>
              </a:ext>
            </a:extLst>
          </p:cNvPr>
          <p:cNvPicPr>
            <a:picLocks noChangeAspect="1"/>
          </p:cNvPicPr>
          <p:nvPr/>
        </p:nvPicPr>
        <p:blipFill>
          <a:blip r:embed="rId2"/>
          <a:stretch>
            <a:fillRect/>
          </a:stretch>
        </p:blipFill>
        <p:spPr>
          <a:xfrm>
            <a:off x="9342018" y="5935146"/>
            <a:ext cx="2261363" cy="562610"/>
          </a:xfrm>
          <a:prstGeom prst="rect">
            <a:avLst/>
          </a:prstGeom>
        </p:spPr>
      </p:pic>
      <p:sp>
        <p:nvSpPr>
          <p:cNvPr id="6" name="TextBox 5">
            <a:extLst>
              <a:ext uri="{FF2B5EF4-FFF2-40B4-BE49-F238E27FC236}">
                <a16:creationId xmlns:a16="http://schemas.microsoft.com/office/drawing/2014/main" id="{1E289E17-9FCF-83B8-514B-642A2418BD4D}"/>
              </a:ext>
            </a:extLst>
          </p:cNvPr>
          <p:cNvSpPr txBox="1"/>
          <p:nvPr/>
        </p:nvSpPr>
        <p:spPr>
          <a:xfrm>
            <a:off x="368024" y="3927856"/>
            <a:ext cx="6096000" cy="923330"/>
          </a:xfrm>
          <a:prstGeom prst="rect">
            <a:avLst/>
          </a:prstGeom>
          <a:noFill/>
        </p:spPr>
        <p:txBody>
          <a:bodyPr wrap="square">
            <a:spAutoFit/>
          </a:bodyPr>
          <a:lstStyle/>
          <a:p>
            <a:r>
              <a:rPr lang="en-US" sz="1800" dirty="0">
                <a:solidFill>
                  <a:schemeClr val="bg1"/>
                </a:solidFill>
                <a:hlinkClick r:id="rId3">
                  <a:extLst>
                    <a:ext uri="{A12FA001-AC4F-418D-AE19-62706E023703}">
                      <ahyp:hlinkClr xmlns:ahyp="http://schemas.microsoft.com/office/drawing/2018/hyperlinkcolor" val="tx"/>
                    </a:ext>
                  </a:extLst>
                </a:hlinkClick>
              </a:rPr>
              <a:t>neill@kcb.ac.uk</a:t>
            </a:r>
            <a:endParaRPr lang="en-US" sz="1800" dirty="0">
              <a:solidFill>
                <a:schemeClr val="bg1"/>
              </a:solidFill>
            </a:endParaRPr>
          </a:p>
          <a:p>
            <a:endParaRPr lang="en-US" sz="1800" dirty="0">
              <a:solidFill>
                <a:schemeClr val="bg1"/>
              </a:solidFill>
            </a:endParaRPr>
          </a:p>
          <a:p>
            <a:r>
              <a:rPr lang="en-US" sz="1800" dirty="0" err="1">
                <a:solidFill>
                  <a:schemeClr val="bg1"/>
                </a:solidFill>
              </a:rPr>
              <a:t>Kcbglobal.net</a:t>
            </a:r>
            <a:endParaRPr lang="en-US" sz="1800" dirty="0">
              <a:solidFill>
                <a:schemeClr val="bg1"/>
              </a:solidFill>
            </a:endParaRPr>
          </a:p>
        </p:txBody>
      </p:sp>
      <p:sp>
        <p:nvSpPr>
          <p:cNvPr id="7" name="TextBox 6">
            <a:extLst>
              <a:ext uri="{FF2B5EF4-FFF2-40B4-BE49-F238E27FC236}">
                <a16:creationId xmlns:a16="http://schemas.microsoft.com/office/drawing/2014/main" id="{742EE6BB-C87F-B343-410A-F94EE3AB458F}"/>
              </a:ext>
            </a:extLst>
          </p:cNvPr>
          <p:cNvSpPr txBox="1"/>
          <p:nvPr/>
        </p:nvSpPr>
        <p:spPr>
          <a:xfrm>
            <a:off x="9420251" y="5467842"/>
            <a:ext cx="2183130" cy="369332"/>
          </a:xfrm>
          <a:prstGeom prst="rect">
            <a:avLst/>
          </a:prstGeom>
          <a:noFill/>
        </p:spPr>
        <p:txBody>
          <a:bodyPr wrap="square" rtlCol="0">
            <a:spAutoFit/>
          </a:bodyPr>
          <a:lstStyle/>
          <a:p>
            <a:r>
              <a:rPr lang="en-US" dirty="0">
                <a:solidFill>
                  <a:schemeClr val="bg1"/>
                </a:solidFill>
              </a:rPr>
              <a:t>In association with</a:t>
            </a:r>
          </a:p>
        </p:txBody>
      </p:sp>
    </p:spTree>
    <p:extLst>
      <p:ext uri="{BB962C8B-B14F-4D97-AF65-F5344CB8AC3E}">
        <p14:creationId xmlns:p14="http://schemas.microsoft.com/office/powerpoint/2010/main" val="548804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93355-4ABF-0E03-E370-6BEB7D32FB89}"/>
              </a:ext>
            </a:extLst>
          </p:cNvPr>
          <p:cNvSpPr>
            <a:spLocks noGrp="1"/>
          </p:cNvSpPr>
          <p:nvPr>
            <p:ph type="title"/>
          </p:nvPr>
        </p:nvSpPr>
        <p:spPr/>
        <p:txBody>
          <a:bodyPr/>
          <a:lstStyle/>
          <a:p>
            <a:r>
              <a:rPr lang="en-US" sz="3200" b="1" dirty="0">
                <a:solidFill>
                  <a:srgbClr val="004BD3"/>
                </a:solidFill>
              </a:rPr>
              <a:t>Skills matrix for the board</a:t>
            </a:r>
          </a:p>
        </p:txBody>
      </p:sp>
      <p:pic>
        <p:nvPicPr>
          <p:cNvPr id="5" name="Content Placeholder 4" descr="Table&#10;&#10;Description automatically generated">
            <a:extLst>
              <a:ext uri="{FF2B5EF4-FFF2-40B4-BE49-F238E27FC236}">
                <a16:creationId xmlns:a16="http://schemas.microsoft.com/office/drawing/2014/main" id="{62718488-F869-5AB4-6342-EC0AD4B745E5}"/>
              </a:ext>
            </a:extLst>
          </p:cNvPr>
          <p:cNvPicPr>
            <a:picLocks noGrp="1" noChangeAspect="1"/>
          </p:cNvPicPr>
          <p:nvPr>
            <p:ph idx="1"/>
          </p:nvPr>
        </p:nvPicPr>
        <p:blipFill>
          <a:blip r:embed="rId2"/>
          <a:stretch>
            <a:fillRect/>
          </a:stretch>
        </p:blipFill>
        <p:spPr>
          <a:xfrm>
            <a:off x="2574680" y="1352520"/>
            <a:ext cx="7316493" cy="5505480"/>
          </a:xfrm>
        </p:spPr>
      </p:pic>
    </p:spTree>
    <p:extLst>
      <p:ext uri="{BB962C8B-B14F-4D97-AF65-F5344CB8AC3E}">
        <p14:creationId xmlns:p14="http://schemas.microsoft.com/office/powerpoint/2010/main" val="168377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06882-9C03-ABE3-49EC-A568E2181969}"/>
              </a:ext>
            </a:extLst>
          </p:cNvPr>
          <p:cNvSpPr>
            <a:spLocks noGrp="1"/>
          </p:cNvSpPr>
          <p:nvPr>
            <p:ph type="title"/>
          </p:nvPr>
        </p:nvSpPr>
        <p:spPr/>
        <p:txBody>
          <a:bodyPr/>
          <a:lstStyle/>
          <a:p>
            <a:r>
              <a:rPr lang="en-US" sz="3200" b="1" dirty="0">
                <a:solidFill>
                  <a:srgbClr val="004BD3"/>
                </a:solidFill>
              </a:rPr>
              <a:t>Diversity on the Board</a:t>
            </a:r>
          </a:p>
        </p:txBody>
      </p:sp>
      <p:sp>
        <p:nvSpPr>
          <p:cNvPr id="3" name="Content Placeholder 2">
            <a:extLst>
              <a:ext uri="{FF2B5EF4-FFF2-40B4-BE49-F238E27FC236}">
                <a16:creationId xmlns:a16="http://schemas.microsoft.com/office/drawing/2014/main" id="{BFF67F11-3469-1457-CCD8-B63F0DCD7A67}"/>
              </a:ext>
            </a:extLst>
          </p:cNvPr>
          <p:cNvSpPr>
            <a:spLocks noGrp="1"/>
          </p:cNvSpPr>
          <p:nvPr>
            <p:ph idx="1"/>
          </p:nvPr>
        </p:nvSpPr>
        <p:spPr/>
        <p:txBody>
          <a:bodyPr>
            <a:normAutofit/>
          </a:bodyPr>
          <a:lstStyle/>
          <a:p>
            <a:r>
              <a:rPr lang="en-GB" sz="2400" dirty="0">
                <a:solidFill>
                  <a:srgbClr val="004BD3"/>
                </a:solidFill>
              </a:rPr>
              <a:t>‘Both appointments and succession plans should be based on merit and objective criteria and, within this context, should promote diversity of gender, social and ethnic backgrounds, cognitive and personal strengths.’ </a:t>
            </a:r>
          </a:p>
          <a:p>
            <a:pPr algn="r"/>
            <a:r>
              <a:rPr lang="en-US" sz="2400" dirty="0">
                <a:solidFill>
                  <a:srgbClr val="004BD3"/>
                </a:solidFill>
              </a:rPr>
              <a:t>Principle J, UKCG code</a:t>
            </a:r>
          </a:p>
          <a:p>
            <a:r>
              <a:rPr lang="en-GB" sz="2400" dirty="0">
                <a:solidFill>
                  <a:srgbClr val="004BD3"/>
                </a:solidFill>
              </a:rPr>
              <a:t>‘Annual evaluation of the board should consider its composition, diversity and how effectively members work together to achieve objectives.’ </a:t>
            </a:r>
          </a:p>
          <a:p>
            <a:pPr algn="r"/>
            <a:r>
              <a:rPr lang="en-US" sz="2400" dirty="0">
                <a:solidFill>
                  <a:srgbClr val="004BD3"/>
                </a:solidFill>
              </a:rPr>
              <a:t>Principle L, UKCG code</a:t>
            </a:r>
          </a:p>
          <a:p>
            <a:pPr algn="r"/>
            <a:endParaRPr lang="en-GB" dirty="0">
              <a:solidFill>
                <a:srgbClr val="004BD3"/>
              </a:solidFill>
            </a:endParaRPr>
          </a:p>
          <a:p>
            <a:endParaRPr lang="en-US" dirty="0"/>
          </a:p>
        </p:txBody>
      </p:sp>
    </p:spTree>
    <p:extLst>
      <p:ext uri="{BB962C8B-B14F-4D97-AF65-F5344CB8AC3E}">
        <p14:creationId xmlns:p14="http://schemas.microsoft.com/office/powerpoint/2010/main" val="3941402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22082E-0C27-1697-E7CF-B3180620EEF3}"/>
              </a:ext>
            </a:extLst>
          </p:cNvPr>
          <p:cNvSpPr>
            <a:spLocks noGrp="1"/>
          </p:cNvSpPr>
          <p:nvPr>
            <p:ph idx="1"/>
          </p:nvPr>
        </p:nvSpPr>
        <p:spPr>
          <a:xfrm>
            <a:off x="1981200" y="1463041"/>
            <a:ext cx="8229600" cy="4525963"/>
          </a:xfrm>
        </p:spPr>
        <p:txBody>
          <a:bodyPr>
            <a:normAutofit/>
          </a:bodyPr>
          <a:lstStyle/>
          <a:p>
            <a:pPr marL="457200" lvl="1" indent="0" algn="ctr">
              <a:buNone/>
            </a:pPr>
            <a:endParaRPr lang="en-GB" dirty="0">
              <a:solidFill>
                <a:srgbClr val="BF1E26"/>
              </a:solidFill>
            </a:endParaRPr>
          </a:p>
          <a:p>
            <a:pPr marL="457200" lvl="1" indent="0" algn="ctr">
              <a:buNone/>
            </a:pPr>
            <a:r>
              <a:rPr lang="en-GB" sz="3600" dirty="0">
                <a:solidFill>
                  <a:srgbClr val="004BD3"/>
                </a:solidFill>
              </a:rPr>
              <a:t>Reports &amp; Initiatives</a:t>
            </a:r>
          </a:p>
          <a:p>
            <a:pPr marL="457200" lvl="1" indent="0" algn="ctr">
              <a:buNone/>
            </a:pPr>
            <a:endParaRPr lang="en-GB" sz="3600" dirty="0">
              <a:solidFill>
                <a:srgbClr val="004BD3"/>
              </a:solidFill>
            </a:endParaRPr>
          </a:p>
          <a:p>
            <a:pPr marL="457200" lvl="1" indent="0" algn="ctr">
              <a:buNone/>
            </a:pPr>
            <a:r>
              <a:rPr lang="en-GB" sz="3600" dirty="0">
                <a:solidFill>
                  <a:srgbClr val="004BD3"/>
                </a:solidFill>
              </a:rPr>
              <a:t>FRC Codes and Guidance</a:t>
            </a:r>
          </a:p>
          <a:p>
            <a:pPr marL="457200" lvl="1" indent="0" algn="ctr">
              <a:buNone/>
            </a:pPr>
            <a:endParaRPr lang="en-GB" sz="3600" dirty="0">
              <a:solidFill>
                <a:srgbClr val="004BD3"/>
              </a:solidFill>
            </a:endParaRPr>
          </a:p>
          <a:p>
            <a:pPr marL="457200" lvl="1" indent="0" algn="ctr">
              <a:buNone/>
            </a:pPr>
            <a:r>
              <a:rPr lang="en-GB" sz="3600" dirty="0">
                <a:solidFill>
                  <a:srgbClr val="004BD3"/>
                </a:solidFill>
              </a:rPr>
              <a:t>Reporting</a:t>
            </a:r>
          </a:p>
          <a:p>
            <a:pPr lvl="1"/>
            <a:endParaRPr lang="en-US" altLang="en-US" sz="3600" dirty="0">
              <a:solidFill>
                <a:srgbClr val="004BD3"/>
              </a:solidFill>
              <a:latin typeface="Arial" panose="020B0604020202020204" pitchFamily="34" charset="0"/>
            </a:endParaRPr>
          </a:p>
          <a:p>
            <a:pPr lvl="1"/>
            <a:endParaRPr lang="en-GB" dirty="0">
              <a:solidFill>
                <a:srgbClr val="004BD3"/>
              </a:solidFill>
            </a:endParaRPr>
          </a:p>
          <a:p>
            <a:pPr lvl="1"/>
            <a:endParaRPr lang="en-US" dirty="0"/>
          </a:p>
        </p:txBody>
      </p:sp>
      <p:sp>
        <p:nvSpPr>
          <p:cNvPr id="7" name="Down Arrow 6">
            <a:extLst>
              <a:ext uri="{FF2B5EF4-FFF2-40B4-BE49-F238E27FC236}">
                <a16:creationId xmlns:a16="http://schemas.microsoft.com/office/drawing/2014/main" id="{4C3B2B29-223D-407E-FC31-8B23303FB122}"/>
              </a:ext>
            </a:extLst>
          </p:cNvPr>
          <p:cNvSpPr/>
          <p:nvPr/>
        </p:nvSpPr>
        <p:spPr>
          <a:xfrm>
            <a:off x="5993130" y="2743200"/>
            <a:ext cx="434340" cy="605790"/>
          </a:xfrm>
          <a:prstGeom prst="downArrow">
            <a:avLst/>
          </a:prstGeom>
          <a:solidFill>
            <a:srgbClr val="FF9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9057"/>
              </a:solidFill>
            </a:endParaRPr>
          </a:p>
        </p:txBody>
      </p:sp>
      <p:sp>
        <p:nvSpPr>
          <p:cNvPr id="10" name="Down Arrow 9">
            <a:extLst>
              <a:ext uri="{FF2B5EF4-FFF2-40B4-BE49-F238E27FC236}">
                <a16:creationId xmlns:a16="http://schemas.microsoft.com/office/drawing/2014/main" id="{12D87640-C906-0A48-284B-BB1245CFF799}"/>
              </a:ext>
            </a:extLst>
          </p:cNvPr>
          <p:cNvSpPr/>
          <p:nvPr/>
        </p:nvSpPr>
        <p:spPr>
          <a:xfrm>
            <a:off x="5996940" y="4023360"/>
            <a:ext cx="434340" cy="605790"/>
          </a:xfrm>
          <a:prstGeom prst="downArrow">
            <a:avLst/>
          </a:prstGeom>
          <a:solidFill>
            <a:srgbClr val="FF9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F2D38B4-5CD0-49E5-866F-0CD7C0045DD3}"/>
              </a:ext>
            </a:extLst>
          </p:cNvPr>
          <p:cNvSpPr>
            <a:spLocks noGrp="1"/>
          </p:cNvSpPr>
          <p:nvPr>
            <p:ph type="title"/>
          </p:nvPr>
        </p:nvSpPr>
        <p:spPr/>
        <p:txBody>
          <a:bodyPr/>
          <a:lstStyle/>
          <a:p>
            <a:r>
              <a:rPr lang="en-US" sz="3200" b="1" dirty="0">
                <a:solidFill>
                  <a:srgbClr val="004BD3"/>
                </a:solidFill>
              </a:rPr>
              <a:t>Diversity on the Board</a:t>
            </a:r>
          </a:p>
        </p:txBody>
      </p:sp>
    </p:spTree>
    <p:extLst>
      <p:ext uri="{BB962C8B-B14F-4D97-AF65-F5344CB8AC3E}">
        <p14:creationId xmlns:p14="http://schemas.microsoft.com/office/powerpoint/2010/main" val="2292959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8720D-AF7B-6E88-0CA0-703D5BFD566D}"/>
              </a:ext>
            </a:extLst>
          </p:cNvPr>
          <p:cNvSpPr>
            <a:spLocks noGrp="1"/>
          </p:cNvSpPr>
          <p:nvPr>
            <p:ph type="title"/>
          </p:nvPr>
        </p:nvSpPr>
        <p:spPr/>
        <p:txBody>
          <a:bodyPr/>
          <a:lstStyle/>
          <a:p>
            <a:r>
              <a:rPr lang="en-US" sz="3200" b="1" dirty="0">
                <a:solidFill>
                  <a:srgbClr val="004BD3"/>
                </a:solidFill>
              </a:rPr>
              <a:t>Gender Diversity</a:t>
            </a:r>
          </a:p>
        </p:txBody>
      </p:sp>
      <p:sp>
        <p:nvSpPr>
          <p:cNvPr id="3" name="Content Placeholder 2">
            <a:extLst>
              <a:ext uri="{FF2B5EF4-FFF2-40B4-BE49-F238E27FC236}">
                <a16:creationId xmlns:a16="http://schemas.microsoft.com/office/drawing/2014/main" id="{A08D6ADF-D638-408A-0EC1-4E7E156B794B}"/>
              </a:ext>
            </a:extLst>
          </p:cNvPr>
          <p:cNvSpPr>
            <a:spLocks noGrp="1"/>
          </p:cNvSpPr>
          <p:nvPr>
            <p:ph idx="1"/>
          </p:nvPr>
        </p:nvSpPr>
        <p:spPr/>
        <p:txBody>
          <a:bodyPr>
            <a:normAutofit/>
          </a:bodyPr>
          <a:lstStyle/>
          <a:p>
            <a:r>
              <a:rPr lang="en-GB" sz="2400" dirty="0">
                <a:solidFill>
                  <a:srgbClr val="004BD3"/>
                </a:solidFill>
              </a:rPr>
              <a:t>‘FTSE 350 companies should publicly adopt targets for the percentage of women on their boards and report on their compliance with those targets. FTSE 100 companies should be aiming for a minimum of 25% female board representation by 2015.'</a:t>
            </a:r>
          </a:p>
          <a:p>
            <a:pPr algn="r"/>
            <a:r>
              <a:rPr lang="en-US" sz="2400" dirty="0">
                <a:solidFill>
                  <a:srgbClr val="004BD3"/>
                </a:solidFill>
              </a:rPr>
              <a:t>Women on Boards Review 2011</a:t>
            </a:r>
          </a:p>
          <a:p>
            <a:pPr algn="r"/>
            <a:endParaRPr lang="en-US" dirty="0"/>
          </a:p>
        </p:txBody>
      </p:sp>
    </p:spTree>
    <p:extLst>
      <p:ext uri="{BB962C8B-B14F-4D97-AF65-F5344CB8AC3E}">
        <p14:creationId xmlns:p14="http://schemas.microsoft.com/office/powerpoint/2010/main" val="979244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002A4-8B96-644A-2DEF-FE716550A787}"/>
              </a:ext>
            </a:extLst>
          </p:cNvPr>
          <p:cNvSpPr>
            <a:spLocks noGrp="1"/>
          </p:cNvSpPr>
          <p:nvPr>
            <p:ph type="title"/>
          </p:nvPr>
        </p:nvSpPr>
        <p:spPr/>
        <p:txBody>
          <a:bodyPr/>
          <a:lstStyle/>
          <a:p>
            <a:r>
              <a:rPr lang="en-US" sz="3200" b="1" dirty="0">
                <a:solidFill>
                  <a:srgbClr val="004BD3"/>
                </a:solidFill>
              </a:rPr>
              <a:t>Gender Diversity</a:t>
            </a:r>
            <a:endParaRPr lang="en-US" sz="3200" dirty="0"/>
          </a:p>
        </p:txBody>
      </p:sp>
      <p:sp>
        <p:nvSpPr>
          <p:cNvPr id="3" name="Content Placeholder 2">
            <a:extLst>
              <a:ext uri="{FF2B5EF4-FFF2-40B4-BE49-F238E27FC236}">
                <a16:creationId xmlns:a16="http://schemas.microsoft.com/office/drawing/2014/main" id="{A07B8EF4-F16B-EED7-1DD5-7F29E34D9EE8}"/>
              </a:ext>
            </a:extLst>
          </p:cNvPr>
          <p:cNvSpPr>
            <a:spLocks noGrp="1"/>
          </p:cNvSpPr>
          <p:nvPr>
            <p:ph idx="1"/>
          </p:nvPr>
        </p:nvSpPr>
        <p:spPr>
          <a:xfrm>
            <a:off x="431800" y="1629948"/>
            <a:ext cx="11328400" cy="5085645"/>
          </a:xfrm>
        </p:spPr>
        <p:txBody>
          <a:bodyPr>
            <a:normAutofit fontScale="92500" lnSpcReduction="20000"/>
          </a:bodyPr>
          <a:lstStyle/>
          <a:p>
            <a:r>
              <a:rPr lang="en-GB" sz="2000" dirty="0">
                <a:solidFill>
                  <a:srgbClr val="004BD3"/>
                </a:solidFill>
              </a:rPr>
              <a:t>‘FTSE 350 companies should publicly adopt targets for the percentage of women on their boards and report on their compliance with those targets. FTSE 100 companies should be aiming for a minimum of 25% female board representation by 2015.'</a:t>
            </a:r>
          </a:p>
          <a:p>
            <a:endParaRPr lang="en-GB" sz="2000" dirty="0">
              <a:solidFill>
                <a:srgbClr val="004BD3"/>
              </a:solidFill>
            </a:endParaRPr>
          </a:p>
          <a:p>
            <a:r>
              <a:rPr lang="en-GB" sz="2000" dirty="0">
                <a:solidFill>
                  <a:srgbClr val="004BD3"/>
                </a:solidFill>
              </a:rPr>
              <a:t>It recommended that: </a:t>
            </a:r>
          </a:p>
          <a:p>
            <a:pPr marL="342900" indent="-342900">
              <a:buFont typeface="Arial" panose="020B0604020202020204" pitchFamily="34" charset="0"/>
              <a:buChar char="•"/>
            </a:pPr>
            <a:r>
              <a:rPr lang="en-GB" sz="2000" dirty="0">
                <a:solidFill>
                  <a:srgbClr val="004BD3"/>
                </a:solidFill>
              </a:rPr>
              <a:t>Companies should </a:t>
            </a:r>
            <a:r>
              <a:rPr lang="en-GB" sz="2000" dirty="0">
                <a:solidFill>
                  <a:srgbClr val="FF9057"/>
                </a:solidFill>
              </a:rPr>
              <a:t>periodically advertise non-executive board positions</a:t>
            </a:r>
            <a:r>
              <a:rPr lang="en-GB" sz="2000" dirty="0">
                <a:solidFill>
                  <a:srgbClr val="002060"/>
                </a:solidFill>
              </a:rPr>
              <a:t> </a:t>
            </a:r>
            <a:r>
              <a:rPr lang="en-GB" sz="2000" dirty="0">
                <a:solidFill>
                  <a:srgbClr val="004BD3"/>
                </a:solidFill>
              </a:rPr>
              <a:t>to encourage greater diversity in applications. </a:t>
            </a:r>
          </a:p>
          <a:p>
            <a:pPr marL="342900" indent="-342900">
              <a:buFont typeface="Arial" panose="020B0604020202020204" pitchFamily="34" charset="0"/>
              <a:buChar char="•"/>
            </a:pPr>
            <a:r>
              <a:rPr lang="en-GB" sz="2000" dirty="0">
                <a:solidFill>
                  <a:srgbClr val="FF9057"/>
                </a:solidFill>
              </a:rPr>
              <a:t>Executive search firms should draw up a voluntary code of conduct </a:t>
            </a:r>
            <a:r>
              <a:rPr lang="en-GB" sz="2000" dirty="0">
                <a:solidFill>
                  <a:srgbClr val="004BD3"/>
                </a:solidFill>
              </a:rPr>
              <a:t>addressing gender diversity and best practice which covers the relevant search criteria.</a:t>
            </a:r>
          </a:p>
          <a:p>
            <a:pPr marL="342900" indent="-342900">
              <a:buFont typeface="Arial" panose="020B0604020202020204" pitchFamily="34" charset="0"/>
              <a:buChar char="•"/>
            </a:pPr>
            <a:r>
              <a:rPr lang="en-GB" sz="2000" dirty="0">
                <a:solidFill>
                  <a:srgbClr val="FF9057"/>
                </a:solidFill>
              </a:rPr>
              <a:t>Recognition and development of two different populations of women </a:t>
            </a:r>
            <a:r>
              <a:rPr lang="en-GB" sz="2000" dirty="0">
                <a:solidFill>
                  <a:srgbClr val="004BD3"/>
                </a:solidFill>
              </a:rPr>
              <a:t>who are well-qualified to be appointed to UK boards needs to be considered: (</a:t>
            </a:r>
            <a:r>
              <a:rPr lang="en-GB" sz="2000" dirty="0" err="1">
                <a:solidFill>
                  <a:srgbClr val="004BD3"/>
                </a:solidFill>
              </a:rPr>
              <a:t>i</a:t>
            </a:r>
            <a:r>
              <a:rPr lang="en-GB" sz="2000" dirty="0">
                <a:solidFill>
                  <a:srgbClr val="004BD3"/>
                </a:solidFill>
              </a:rPr>
              <a:t>) executives from within the corporate sector, for whom there are many different training and mentoring opportunities; and (ii) women from outside the corporate mainstream, including entrepreneurs, academics, civil servants and senior women with professional service backgrounds</a:t>
            </a:r>
          </a:p>
          <a:p>
            <a:pPr algn="r"/>
            <a:r>
              <a:rPr lang="en-US" sz="2000" dirty="0">
                <a:solidFill>
                  <a:srgbClr val="004BD3"/>
                </a:solidFill>
              </a:rPr>
              <a:t>Women on Boards Review 2011</a:t>
            </a:r>
          </a:p>
          <a:p>
            <a:pPr algn="r"/>
            <a:endParaRPr lang="en-US" dirty="0"/>
          </a:p>
        </p:txBody>
      </p:sp>
    </p:spTree>
    <p:extLst>
      <p:ext uri="{BB962C8B-B14F-4D97-AF65-F5344CB8AC3E}">
        <p14:creationId xmlns:p14="http://schemas.microsoft.com/office/powerpoint/2010/main" val="3181150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D2D0-086F-6CE0-10C3-40ED39C302B3}"/>
              </a:ext>
            </a:extLst>
          </p:cNvPr>
          <p:cNvSpPr>
            <a:spLocks noGrp="1"/>
          </p:cNvSpPr>
          <p:nvPr>
            <p:ph type="title"/>
          </p:nvPr>
        </p:nvSpPr>
        <p:spPr/>
        <p:txBody>
          <a:bodyPr/>
          <a:lstStyle/>
          <a:p>
            <a:r>
              <a:rPr lang="en-US" sz="3200" b="1" dirty="0">
                <a:solidFill>
                  <a:srgbClr val="004BD3"/>
                </a:solidFill>
              </a:rPr>
              <a:t>Gender Diversity</a:t>
            </a:r>
            <a:endParaRPr lang="en-US" sz="3200" dirty="0"/>
          </a:p>
        </p:txBody>
      </p:sp>
      <p:sp>
        <p:nvSpPr>
          <p:cNvPr id="3" name="Content Placeholder 2">
            <a:extLst>
              <a:ext uri="{FF2B5EF4-FFF2-40B4-BE49-F238E27FC236}">
                <a16:creationId xmlns:a16="http://schemas.microsoft.com/office/drawing/2014/main" id="{DC2FED5B-1E3E-7016-967E-F6E26CC99E49}"/>
              </a:ext>
            </a:extLst>
          </p:cNvPr>
          <p:cNvSpPr>
            <a:spLocks noGrp="1"/>
          </p:cNvSpPr>
          <p:nvPr>
            <p:ph idx="1"/>
          </p:nvPr>
        </p:nvSpPr>
        <p:spPr/>
        <p:txBody>
          <a:bodyPr>
            <a:normAutofit/>
          </a:bodyPr>
          <a:lstStyle/>
          <a:p>
            <a:r>
              <a:rPr lang="en-GB" sz="2400" dirty="0">
                <a:solidFill>
                  <a:srgbClr val="004BD3"/>
                </a:solidFill>
              </a:rPr>
              <a:t>Recommended:</a:t>
            </a:r>
          </a:p>
          <a:p>
            <a:pPr lvl="1"/>
            <a:r>
              <a:rPr lang="en-GB" sz="2400" dirty="0">
                <a:solidFill>
                  <a:srgbClr val="004BD3"/>
                </a:solidFill>
              </a:rPr>
              <a:t>a 33% target for women on FTSE 350 boards by the end of 2020</a:t>
            </a:r>
          </a:p>
          <a:p>
            <a:pPr lvl="1"/>
            <a:r>
              <a:rPr lang="en-GB" sz="2400" dirty="0">
                <a:solidFill>
                  <a:srgbClr val="004BD3"/>
                </a:solidFill>
              </a:rPr>
              <a:t>a 33% target for women on FTSE 100 executive committees and direct reports to the executive committee on a combined basis by 2020</a:t>
            </a:r>
          </a:p>
          <a:p>
            <a:pPr lvl="1"/>
            <a:r>
              <a:rPr lang="en-GB" sz="2400" dirty="0">
                <a:solidFill>
                  <a:srgbClr val="004BD3"/>
                </a:solidFill>
              </a:rPr>
              <a:t>that FTSE 350 companies increase the number of women in the roles of chair, senior independent director and into executive director positions on their boards. </a:t>
            </a:r>
          </a:p>
          <a:p>
            <a:pPr marL="457200" lvl="1" indent="0" algn="r">
              <a:buNone/>
            </a:pPr>
            <a:r>
              <a:rPr lang="en-GB" sz="2400" dirty="0">
                <a:solidFill>
                  <a:srgbClr val="004BD3"/>
                </a:solidFill>
              </a:rPr>
              <a:t>Hampton-Alexander Review 2016</a:t>
            </a:r>
          </a:p>
          <a:p>
            <a:endParaRPr lang="en-US" dirty="0"/>
          </a:p>
        </p:txBody>
      </p:sp>
    </p:spTree>
    <p:extLst>
      <p:ext uri="{BB962C8B-B14F-4D97-AF65-F5344CB8AC3E}">
        <p14:creationId xmlns:p14="http://schemas.microsoft.com/office/powerpoint/2010/main" val="2493776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355C2-09AF-D3F5-00D9-82F352B715E1}"/>
              </a:ext>
            </a:extLst>
          </p:cNvPr>
          <p:cNvSpPr>
            <a:spLocks noGrp="1"/>
          </p:cNvSpPr>
          <p:nvPr>
            <p:ph type="title"/>
          </p:nvPr>
        </p:nvSpPr>
        <p:spPr/>
        <p:txBody>
          <a:bodyPr/>
          <a:lstStyle/>
          <a:p>
            <a:r>
              <a:rPr lang="en-US" sz="3200" b="1" dirty="0">
                <a:solidFill>
                  <a:srgbClr val="004BD3"/>
                </a:solidFill>
              </a:rPr>
              <a:t>Gender Diversity</a:t>
            </a:r>
            <a:endParaRPr lang="en-US" sz="3200" dirty="0"/>
          </a:p>
        </p:txBody>
      </p:sp>
      <p:sp>
        <p:nvSpPr>
          <p:cNvPr id="3" name="Content Placeholder 2">
            <a:extLst>
              <a:ext uri="{FF2B5EF4-FFF2-40B4-BE49-F238E27FC236}">
                <a16:creationId xmlns:a16="http://schemas.microsoft.com/office/drawing/2014/main" id="{11A7D643-0F8B-9757-21EE-B1E112D463E8}"/>
              </a:ext>
            </a:extLst>
          </p:cNvPr>
          <p:cNvSpPr>
            <a:spLocks noGrp="1"/>
          </p:cNvSpPr>
          <p:nvPr>
            <p:ph idx="1"/>
          </p:nvPr>
        </p:nvSpPr>
        <p:spPr/>
        <p:txBody>
          <a:bodyPr>
            <a:normAutofit/>
          </a:bodyPr>
          <a:lstStyle/>
          <a:p>
            <a:r>
              <a:rPr lang="en-GB" sz="2400" dirty="0">
                <a:solidFill>
                  <a:srgbClr val="004BD3"/>
                </a:solidFill>
              </a:rPr>
              <a:t>2020 Report</a:t>
            </a:r>
          </a:p>
          <a:p>
            <a:r>
              <a:rPr lang="en-GB" sz="2400" dirty="0">
                <a:solidFill>
                  <a:srgbClr val="004BD3"/>
                </a:solidFill>
              </a:rPr>
              <a:t>33% of all FTSE 100 companies’ board members are now women (12.5% in 2011)</a:t>
            </a:r>
          </a:p>
          <a:p>
            <a:r>
              <a:rPr lang="en-GB" sz="2400" dirty="0">
                <a:solidFill>
                  <a:srgbClr val="004BD3"/>
                </a:solidFill>
              </a:rPr>
              <a:t>29.6% of FTSE 250 board positions are held by women</a:t>
            </a:r>
          </a:p>
          <a:p>
            <a:br>
              <a:rPr lang="en-GB" dirty="0">
                <a:solidFill>
                  <a:srgbClr val="002060"/>
                </a:solidFill>
              </a:rPr>
            </a:br>
            <a:endParaRPr lang="en-US" dirty="0"/>
          </a:p>
        </p:txBody>
      </p:sp>
    </p:spTree>
    <p:extLst>
      <p:ext uri="{BB962C8B-B14F-4D97-AF65-F5344CB8AC3E}">
        <p14:creationId xmlns:p14="http://schemas.microsoft.com/office/powerpoint/2010/main" val="3146017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9A7B1-CA43-F7A8-E0BB-8A8EB2BE3744}"/>
              </a:ext>
            </a:extLst>
          </p:cNvPr>
          <p:cNvSpPr>
            <a:spLocks noGrp="1"/>
          </p:cNvSpPr>
          <p:nvPr>
            <p:ph type="title"/>
          </p:nvPr>
        </p:nvSpPr>
        <p:spPr/>
        <p:txBody>
          <a:bodyPr/>
          <a:lstStyle/>
          <a:p>
            <a:r>
              <a:rPr lang="en-US" sz="3200" b="1" dirty="0">
                <a:solidFill>
                  <a:srgbClr val="004BD3"/>
                </a:solidFill>
              </a:rPr>
              <a:t>Ethnic diversity</a:t>
            </a:r>
          </a:p>
        </p:txBody>
      </p:sp>
      <p:sp>
        <p:nvSpPr>
          <p:cNvPr id="3" name="Content Placeholder 2">
            <a:extLst>
              <a:ext uri="{FF2B5EF4-FFF2-40B4-BE49-F238E27FC236}">
                <a16:creationId xmlns:a16="http://schemas.microsoft.com/office/drawing/2014/main" id="{2E543D4D-9CA5-36B4-C65D-B85D8F2ACFB8}"/>
              </a:ext>
            </a:extLst>
          </p:cNvPr>
          <p:cNvSpPr>
            <a:spLocks noGrp="1"/>
          </p:cNvSpPr>
          <p:nvPr>
            <p:ph idx="1"/>
          </p:nvPr>
        </p:nvSpPr>
        <p:spPr>
          <a:xfrm>
            <a:off x="456784" y="1435073"/>
            <a:ext cx="11328400" cy="5316247"/>
          </a:xfrm>
        </p:spPr>
        <p:txBody>
          <a:bodyPr>
            <a:normAutofit lnSpcReduction="10000"/>
          </a:bodyPr>
          <a:lstStyle/>
          <a:p>
            <a:r>
              <a:rPr lang="en-GB" sz="2400" dirty="0">
                <a:solidFill>
                  <a:srgbClr val="004BD3"/>
                </a:solidFill>
              </a:rPr>
              <a:t>Recommended:</a:t>
            </a:r>
          </a:p>
          <a:p>
            <a:pPr marL="342900" indent="-342900">
              <a:buFont typeface="Arial" panose="020B0604020202020204" pitchFamily="34" charset="0"/>
              <a:buChar char="•"/>
            </a:pPr>
            <a:r>
              <a:rPr lang="en-GB" sz="2400" dirty="0">
                <a:solidFill>
                  <a:srgbClr val="004BD3"/>
                </a:solidFill>
              </a:rPr>
              <a:t>Each FTSE 100 board should have at least one director of colour by 2021; and each FTSE 250 board should have at least one director of colour by 2024</a:t>
            </a:r>
          </a:p>
          <a:p>
            <a:pPr marL="342900" indent="-342900">
              <a:buFont typeface="Arial" panose="020B0604020202020204" pitchFamily="34" charset="0"/>
              <a:buChar char="•"/>
            </a:pPr>
            <a:r>
              <a:rPr lang="en-GB" sz="2400" dirty="0">
                <a:solidFill>
                  <a:srgbClr val="004BD3"/>
                </a:solidFill>
              </a:rPr>
              <a:t>Nomination committees of all FTSE 100 and FTSE 250 companies should require their human resources teams or search firms to identify and present qualified people of colour to be considered for board appointment when vacancies occur </a:t>
            </a:r>
          </a:p>
          <a:p>
            <a:pPr marL="342900" indent="-342900">
              <a:buFont typeface="Arial" panose="020B0604020202020204" pitchFamily="34" charset="0"/>
              <a:buChar char="•"/>
            </a:pPr>
            <a:r>
              <a:rPr lang="en-GB" sz="2400" dirty="0">
                <a:solidFill>
                  <a:srgbClr val="004BD3"/>
                </a:solidFill>
              </a:rPr>
              <a:t>The Standard Voluntary Code of Conduct for executive search firms should be extended to apply to the recruitment of minority ethnic candidates as board directors of FTSE 100 and FTSE 250 companies</a:t>
            </a:r>
          </a:p>
          <a:p>
            <a:pPr marL="342900" indent="-342900">
              <a:buFont typeface="Arial" panose="020B0604020202020204" pitchFamily="34" charset="0"/>
              <a:buChar char="•"/>
            </a:pPr>
            <a:r>
              <a:rPr lang="en-GB" sz="2400" dirty="0">
                <a:solidFill>
                  <a:srgbClr val="004BD3"/>
                </a:solidFill>
              </a:rPr>
              <a:t>Greater transparency and disclosure on ethnic diversity </a:t>
            </a:r>
            <a:endParaRPr lang="en-US" sz="2400" dirty="0">
              <a:solidFill>
                <a:srgbClr val="004BD3"/>
              </a:solidFill>
            </a:endParaRPr>
          </a:p>
          <a:p>
            <a:pPr algn="r"/>
            <a:r>
              <a:rPr lang="en-GB" sz="2400" dirty="0">
                <a:solidFill>
                  <a:srgbClr val="004BD3"/>
                </a:solidFill>
              </a:rPr>
              <a:t>Parker Review on the Ethnic Diversity of UK Boards 2016 </a:t>
            </a:r>
          </a:p>
          <a:p>
            <a:endParaRPr lang="en-US" dirty="0"/>
          </a:p>
        </p:txBody>
      </p:sp>
    </p:spTree>
    <p:extLst>
      <p:ext uri="{BB962C8B-B14F-4D97-AF65-F5344CB8AC3E}">
        <p14:creationId xmlns:p14="http://schemas.microsoft.com/office/powerpoint/2010/main" val="740739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5A91-C4BD-4E32-8297-2EB54CCCC8FB}"/>
              </a:ext>
            </a:extLst>
          </p:cNvPr>
          <p:cNvSpPr>
            <a:spLocks noGrp="1"/>
          </p:cNvSpPr>
          <p:nvPr>
            <p:ph type="title"/>
          </p:nvPr>
        </p:nvSpPr>
        <p:spPr/>
        <p:txBody>
          <a:bodyPr/>
          <a:lstStyle/>
          <a:p>
            <a:r>
              <a:rPr lang="en-US" sz="3200" b="1" dirty="0">
                <a:solidFill>
                  <a:srgbClr val="004BD3"/>
                </a:solidFill>
              </a:rPr>
              <a:t>Gender Diversity</a:t>
            </a:r>
            <a:endParaRPr lang="en-US" sz="3200" dirty="0"/>
          </a:p>
        </p:txBody>
      </p:sp>
      <p:sp>
        <p:nvSpPr>
          <p:cNvPr id="3" name="Content Placeholder 2">
            <a:extLst>
              <a:ext uri="{FF2B5EF4-FFF2-40B4-BE49-F238E27FC236}">
                <a16:creationId xmlns:a16="http://schemas.microsoft.com/office/drawing/2014/main" id="{2D10E091-8539-77C3-89B2-C1704D48DEEE}"/>
              </a:ext>
            </a:extLst>
          </p:cNvPr>
          <p:cNvSpPr>
            <a:spLocks noGrp="1"/>
          </p:cNvSpPr>
          <p:nvPr>
            <p:ph idx="1"/>
          </p:nvPr>
        </p:nvSpPr>
        <p:spPr>
          <a:xfrm>
            <a:off x="431799" y="1440497"/>
            <a:ext cx="11328399" cy="5219383"/>
          </a:xfrm>
        </p:spPr>
        <p:txBody>
          <a:bodyPr>
            <a:normAutofit fontScale="92500" lnSpcReduction="10000"/>
          </a:bodyPr>
          <a:lstStyle/>
          <a:p>
            <a:r>
              <a:rPr lang="en-GB" sz="2400" dirty="0">
                <a:solidFill>
                  <a:srgbClr val="004BD3"/>
                </a:solidFill>
              </a:rPr>
              <a:t>Also recommended:</a:t>
            </a:r>
          </a:p>
          <a:p>
            <a:pPr marL="342900" indent="-342900">
              <a:buFont typeface="Arial" panose="020B0604020202020204" pitchFamily="34" charset="0"/>
              <a:buChar char="•"/>
            </a:pPr>
            <a:r>
              <a:rPr lang="en-GB" sz="2400" dirty="0">
                <a:solidFill>
                  <a:srgbClr val="004BD3"/>
                </a:solidFill>
              </a:rPr>
              <a:t>FTSE 100 and FTSE 250 companies </a:t>
            </a:r>
            <a:r>
              <a:rPr lang="en-GB" sz="2400" dirty="0">
                <a:solidFill>
                  <a:srgbClr val="FF9057"/>
                </a:solidFill>
              </a:rPr>
              <a:t>should develop mechanisms to identify, develop and promote people of colour within their organisations in order to ensure over time that there is a pipeline of board capable candidates </a:t>
            </a:r>
          </a:p>
          <a:p>
            <a:pPr marL="342900" indent="-342900">
              <a:buFont typeface="Arial" panose="020B0604020202020204" pitchFamily="34" charset="0"/>
              <a:buChar char="•"/>
            </a:pPr>
            <a:r>
              <a:rPr lang="en-GB" sz="2400" dirty="0">
                <a:solidFill>
                  <a:srgbClr val="004BD3"/>
                </a:solidFill>
              </a:rPr>
              <a:t>Existing board directors of FTSE 100 and FTSE 250 companies </a:t>
            </a:r>
            <a:r>
              <a:rPr lang="en-GB" sz="2400" dirty="0">
                <a:solidFill>
                  <a:srgbClr val="FF9057"/>
                </a:solidFill>
              </a:rPr>
              <a:t>should mentor and/or sponsor people of colour within their own companies to ensure their readiness to assume senior managerial or executive positions internally, or non-executive board positions externally </a:t>
            </a:r>
          </a:p>
          <a:p>
            <a:pPr marL="342900" indent="-342900">
              <a:buFont typeface="Arial" panose="020B0604020202020204" pitchFamily="34" charset="0"/>
              <a:buChar char="•"/>
            </a:pPr>
            <a:r>
              <a:rPr lang="en-GB" sz="2400" dirty="0">
                <a:solidFill>
                  <a:srgbClr val="004BD3"/>
                </a:solidFill>
              </a:rPr>
              <a:t>Companies </a:t>
            </a:r>
            <a:r>
              <a:rPr lang="en-GB" sz="2400" dirty="0">
                <a:solidFill>
                  <a:srgbClr val="FF9057"/>
                </a:solidFill>
              </a:rPr>
              <a:t>should encourage and support candidates drawn from diverse backgrounds, including people of colour, to take on board roles internally </a:t>
            </a:r>
            <a:r>
              <a:rPr lang="en-GB" sz="2400" dirty="0">
                <a:solidFill>
                  <a:srgbClr val="004BD3"/>
                </a:solidFill>
              </a:rPr>
              <a:t>(e.g., subsidiaries) where appropriate, as well as board and trustee roles with external organisations (e.g., educational trusts, charities and other not-for-profit roles)</a:t>
            </a:r>
          </a:p>
          <a:p>
            <a:pPr algn="r"/>
            <a:r>
              <a:rPr lang="en-GB" sz="2400" dirty="0">
                <a:solidFill>
                  <a:srgbClr val="004BD3"/>
                </a:solidFill>
              </a:rPr>
              <a:t>Parker Review on the Ethnic Diversity of UK Boards 2016 </a:t>
            </a:r>
          </a:p>
          <a:p>
            <a:pPr algn="r"/>
            <a:endParaRPr lang="en-US" dirty="0"/>
          </a:p>
        </p:txBody>
      </p:sp>
    </p:spTree>
    <p:extLst>
      <p:ext uri="{BB962C8B-B14F-4D97-AF65-F5344CB8AC3E}">
        <p14:creationId xmlns:p14="http://schemas.microsoft.com/office/powerpoint/2010/main" val="1055433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EE1D7-988D-C567-F03D-DBF2C21BBEA7}"/>
              </a:ext>
            </a:extLst>
          </p:cNvPr>
          <p:cNvSpPr>
            <a:spLocks noGrp="1"/>
          </p:cNvSpPr>
          <p:nvPr>
            <p:ph type="title"/>
          </p:nvPr>
        </p:nvSpPr>
        <p:spPr/>
        <p:txBody>
          <a:bodyPr/>
          <a:lstStyle/>
          <a:p>
            <a:r>
              <a:rPr lang="en-US" sz="3200" b="1" dirty="0">
                <a:solidFill>
                  <a:srgbClr val="004BD3"/>
                </a:solidFill>
              </a:rPr>
              <a:t>Gender Diversity</a:t>
            </a:r>
            <a:endParaRPr lang="en-US" sz="3200" dirty="0"/>
          </a:p>
        </p:txBody>
      </p:sp>
      <p:sp>
        <p:nvSpPr>
          <p:cNvPr id="3" name="Content Placeholder 2">
            <a:extLst>
              <a:ext uri="{FF2B5EF4-FFF2-40B4-BE49-F238E27FC236}">
                <a16:creationId xmlns:a16="http://schemas.microsoft.com/office/drawing/2014/main" id="{70097E2E-2AD0-A8EF-B5FC-00B94C79843B}"/>
              </a:ext>
            </a:extLst>
          </p:cNvPr>
          <p:cNvSpPr>
            <a:spLocks noGrp="1"/>
          </p:cNvSpPr>
          <p:nvPr>
            <p:ph idx="1"/>
          </p:nvPr>
        </p:nvSpPr>
        <p:spPr/>
        <p:txBody>
          <a:bodyPr>
            <a:normAutofit/>
          </a:bodyPr>
          <a:lstStyle/>
          <a:p>
            <a:r>
              <a:rPr lang="en-GB" sz="2400" dirty="0">
                <a:solidFill>
                  <a:srgbClr val="FF9057"/>
                </a:solidFill>
              </a:rPr>
              <a:t>37% </a:t>
            </a:r>
            <a:r>
              <a:rPr lang="en-GB" sz="2400" dirty="0">
                <a:solidFill>
                  <a:srgbClr val="004BD3"/>
                </a:solidFill>
              </a:rPr>
              <a:t>of FTSE 100 companies (31 out of 83) had no ethnic minority representation on their board.</a:t>
            </a:r>
          </a:p>
          <a:p>
            <a:r>
              <a:rPr lang="en-GB" sz="2400" dirty="0">
                <a:solidFill>
                  <a:srgbClr val="FF9057"/>
                </a:solidFill>
              </a:rPr>
              <a:t>69% </a:t>
            </a:r>
            <a:r>
              <a:rPr lang="en-GB" sz="2400" dirty="0">
                <a:solidFill>
                  <a:srgbClr val="004BD3"/>
                </a:solidFill>
              </a:rPr>
              <a:t>of the FTSE 250 companies analysed (119 out of 173 companies) had no ethnic diversity on their boards. </a:t>
            </a:r>
          </a:p>
          <a:p>
            <a:pPr algn="r"/>
            <a:r>
              <a:rPr lang="en-GB" sz="2400" dirty="0">
                <a:solidFill>
                  <a:srgbClr val="004BD3"/>
                </a:solidFill>
              </a:rPr>
              <a:t>Parker Review 2020</a:t>
            </a:r>
            <a:endParaRPr lang="en-US" sz="2400" dirty="0">
              <a:solidFill>
                <a:srgbClr val="004BD3"/>
              </a:solidFill>
            </a:endParaRPr>
          </a:p>
        </p:txBody>
      </p:sp>
    </p:spTree>
    <p:extLst>
      <p:ext uri="{BB962C8B-B14F-4D97-AF65-F5344CB8AC3E}">
        <p14:creationId xmlns:p14="http://schemas.microsoft.com/office/powerpoint/2010/main" val="1305017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A663F-9C7D-3A3A-CDB4-FBD46B63C857}"/>
              </a:ext>
            </a:extLst>
          </p:cNvPr>
          <p:cNvSpPr>
            <a:spLocks noGrp="1"/>
          </p:cNvSpPr>
          <p:nvPr>
            <p:ph type="title"/>
          </p:nvPr>
        </p:nvSpPr>
        <p:spPr/>
        <p:txBody>
          <a:bodyPr/>
          <a:lstStyle/>
          <a:p>
            <a:r>
              <a:rPr lang="en-US" sz="3200" b="1" dirty="0">
                <a:solidFill>
                  <a:srgbClr val="004BD3"/>
                </a:solidFill>
              </a:rPr>
              <a:t>Schedule of Sessions</a:t>
            </a:r>
          </a:p>
        </p:txBody>
      </p:sp>
      <p:sp>
        <p:nvSpPr>
          <p:cNvPr id="3" name="Content Placeholder 2">
            <a:extLst>
              <a:ext uri="{FF2B5EF4-FFF2-40B4-BE49-F238E27FC236}">
                <a16:creationId xmlns:a16="http://schemas.microsoft.com/office/drawing/2014/main" id="{2A80A9B2-909E-2437-7A53-6628E270AEDE}"/>
              </a:ext>
            </a:extLst>
          </p:cNvPr>
          <p:cNvSpPr>
            <a:spLocks noGrp="1"/>
          </p:cNvSpPr>
          <p:nvPr>
            <p:ph idx="1"/>
          </p:nvPr>
        </p:nvSpPr>
        <p:spPr/>
        <p:txBody>
          <a:bodyPr/>
          <a:lstStyle/>
          <a:p>
            <a:pPr algn="l"/>
            <a:r>
              <a:rPr lang="en-GB" b="0" i="0" u="none" strike="noStrike" dirty="0">
                <a:solidFill>
                  <a:srgbClr val="004BD3"/>
                </a:solidFill>
                <a:effectLst/>
                <a:latin typeface="Calibri" panose="020F0502020204030204" pitchFamily="34" charset="0"/>
              </a:rPr>
              <a:t>Session 1:        	Role of the company Secretary in Governance</a:t>
            </a:r>
            <a:endParaRPr lang="en-GB" b="0" i="0" u="none" strike="noStrike" dirty="0">
              <a:solidFill>
                <a:srgbClr val="004BD3"/>
              </a:solidFill>
              <a:effectLst/>
              <a:latin typeface="Helvetica" pitchFamily="2" charset="0"/>
            </a:endParaRPr>
          </a:p>
          <a:p>
            <a:pPr algn="l"/>
            <a:r>
              <a:rPr lang="en-GB" b="0" i="0" u="none" strike="noStrike" dirty="0">
                <a:solidFill>
                  <a:srgbClr val="004BD3"/>
                </a:solidFill>
                <a:effectLst/>
                <a:latin typeface="Calibri" panose="020F0502020204030204" pitchFamily="34" charset="0"/>
              </a:rPr>
              <a:t>                        		Role and membership of the board of directors </a:t>
            </a:r>
            <a:endParaRPr lang="en-GB" b="0" i="0" u="none" strike="noStrike" dirty="0">
              <a:solidFill>
                <a:srgbClr val="004BD3"/>
              </a:solidFill>
              <a:effectLst/>
              <a:latin typeface="Helvetica" pitchFamily="2" charset="0"/>
            </a:endParaRPr>
          </a:p>
          <a:p>
            <a:pPr algn="l"/>
            <a:r>
              <a:rPr lang="en-GB" b="0" i="0" u="none" strike="noStrike" dirty="0">
                <a:solidFill>
                  <a:srgbClr val="004BD3"/>
                </a:solidFill>
                <a:effectLst/>
                <a:latin typeface="Calibri" panose="020F0502020204030204" pitchFamily="34" charset="0"/>
              </a:rPr>
              <a:t>Session 2:        	Remuneration of directors and senior executives</a:t>
            </a:r>
            <a:endParaRPr lang="en-GB" b="0" i="0" u="none" strike="noStrike" dirty="0">
              <a:solidFill>
                <a:srgbClr val="004BD3"/>
              </a:solidFill>
              <a:effectLst/>
              <a:latin typeface="Helvetica" pitchFamily="2" charset="0"/>
            </a:endParaRPr>
          </a:p>
          <a:p>
            <a:pPr algn="l"/>
            <a:r>
              <a:rPr lang="en-GB" b="0" i="0" u="none" strike="noStrike" dirty="0">
                <a:solidFill>
                  <a:srgbClr val="004BD3"/>
                </a:solidFill>
                <a:effectLst/>
                <a:latin typeface="Calibri" panose="020F0502020204030204" pitchFamily="34" charset="0"/>
              </a:rPr>
              <a:t>                        		Directors’ </a:t>
            </a:r>
            <a:r>
              <a:rPr lang="en-GB" dirty="0">
                <a:solidFill>
                  <a:srgbClr val="004BD3"/>
                </a:solidFill>
                <a:latin typeface="Calibri" panose="020F0502020204030204" pitchFamily="34" charset="0"/>
              </a:rPr>
              <a:t>d</a:t>
            </a:r>
            <a:r>
              <a:rPr lang="en-GB" b="0" i="0" u="none" strike="noStrike" dirty="0">
                <a:solidFill>
                  <a:srgbClr val="004BD3"/>
                </a:solidFill>
                <a:effectLst/>
                <a:latin typeface="Calibri" panose="020F0502020204030204" pitchFamily="34" charset="0"/>
              </a:rPr>
              <a:t>uties and powers </a:t>
            </a:r>
            <a:endParaRPr lang="en-GB" b="0" i="0" u="none" strike="noStrike" dirty="0">
              <a:solidFill>
                <a:srgbClr val="004BD3"/>
              </a:solidFill>
              <a:effectLst/>
              <a:latin typeface="Helvetica" pitchFamily="2" charset="0"/>
            </a:endParaRPr>
          </a:p>
          <a:p>
            <a:pPr algn="l"/>
            <a:r>
              <a:rPr lang="en-GB" b="0" i="0" u="none" strike="noStrike" dirty="0">
                <a:solidFill>
                  <a:srgbClr val="FF9057"/>
                </a:solidFill>
                <a:effectLst/>
                <a:latin typeface="Calibri" panose="020F0502020204030204" pitchFamily="34" charset="0"/>
              </a:rPr>
              <a:t>Session 3:    		Board composition and succession planning</a:t>
            </a:r>
            <a:endParaRPr lang="en-GB" b="0" i="0" u="none" strike="noStrike" dirty="0">
              <a:solidFill>
                <a:srgbClr val="FF9057"/>
              </a:solidFill>
              <a:effectLst/>
              <a:latin typeface="Helvetica" pitchFamily="2" charset="0"/>
            </a:endParaRPr>
          </a:p>
          <a:p>
            <a:pPr algn="l"/>
            <a:r>
              <a:rPr lang="en-GB" b="0" i="0" u="none" strike="noStrike" dirty="0">
                <a:solidFill>
                  <a:srgbClr val="FF9057"/>
                </a:solidFill>
                <a:effectLst/>
                <a:latin typeface="Calibri" panose="020F0502020204030204" pitchFamily="34" charset="0"/>
              </a:rPr>
              <a:t>                        		Board effectiveness</a:t>
            </a:r>
            <a:endParaRPr lang="en-GB" b="0" i="0" u="none" strike="noStrike" dirty="0">
              <a:solidFill>
                <a:srgbClr val="FF9057"/>
              </a:solidFill>
              <a:effectLst/>
              <a:latin typeface="Helvetica" pitchFamily="2" charset="0"/>
            </a:endParaRPr>
          </a:p>
          <a:p>
            <a:pPr algn="l"/>
            <a:r>
              <a:rPr lang="en-GB" b="0" i="0" u="none" strike="noStrike" dirty="0">
                <a:solidFill>
                  <a:srgbClr val="004BD3"/>
                </a:solidFill>
                <a:effectLst/>
                <a:latin typeface="Calibri" panose="020F0502020204030204" pitchFamily="34" charset="0"/>
              </a:rPr>
              <a:t>Session 4:       		Financial reporting to shareholders and external audit</a:t>
            </a:r>
            <a:endParaRPr lang="en-GB" b="0" i="0" u="none" strike="noStrike" dirty="0">
              <a:solidFill>
                <a:srgbClr val="004BD3"/>
              </a:solidFill>
              <a:effectLst/>
              <a:latin typeface="Helvetica" pitchFamily="2" charset="0"/>
            </a:endParaRPr>
          </a:p>
          <a:p>
            <a:pPr algn="l"/>
            <a:r>
              <a:rPr lang="en-GB" b="0" i="0" u="none" strike="noStrike" dirty="0">
                <a:solidFill>
                  <a:srgbClr val="004BD3"/>
                </a:solidFill>
                <a:effectLst/>
                <a:latin typeface="Calibri" panose="020F0502020204030204" pitchFamily="34" charset="0"/>
              </a:rPr>
              <a:t>                        		Shareholder rights and engagement</a:t>
            </a:r>
            <a:endParaRPr lang="en-GB" b="0" i="0" u="none" strike="noStrike" dirty="0">
              <a:solidFill>
                <a:srgbClr val="004BD3"/>
              </a:solidFill>
              <a:effectLst/>
              <a:latin typeface="Helvetica" pitchFamily="2" charset="0"/>
            </a:endParaRPr>
          </a:p>
          <a:p>
            <a:pPr algn="l"/>
            <a:r>
              <a:rPr lang="en-GB" b="0" i="0" u="none" strike="noStrike" dirty="0">
                <a:solidFill>
                  <a:srgbClr val="004BD3"/>
                </a:solidFill>
                <a:effectLst/>
                <a:latin typeface="Calibri" panose="020F0502020204030204" pitchFamily="34" charset="0"/>
              </a:rPr>
              <a:t>Session 5        		Risk</a:t>
            </a:r>
          </a:p>
          <a:p>
            <a:pPr marL="1516063" lvl="4" indent="0">
              <a:buNone/>
            </a:pPr>
            <a:r>
              <a:rPr lang="en-GB" b="0" i="0" u="none" strike="noStrike" dirty="0">
                <a:solidFill>
                  <a:srgbClr val="004BD3"/>
                </a:solidFill>
                <a:effectLst/>
                <a:latin typeface="Calibri" panose="020F0502020204030204" pitchFamily="34" charset="0"/>
              </a:rPr>
              <a:t>Corporate social responsibility and stakeholders</a:t>
            </a:r>
            <a:endParaRPr lang="en-GB" b="0" i="0" u="none" strike="noStrike" dirty="0">
              <a:solidFill>
                <a:srgbClr val="004BD3"/>
              </a:solidFill>
              <a:effectLst/>
              <a:latin typeface="Helvetica" pitchFamily="2" charset="0"/>
            </a:endParaRPr>
          </a:p>
          <a:p>
            <a:pPr algn="l"/>
            <a:r>
              <a:rPr lang="en-GB" b="0" i="0" u="none" strike="noStrike" dirty="0">
                <a:solidFill>
                  <a:srgbClr val="004BD3"/>
                </a:solidFill>
                <a:effectLst/>
                <a:latin typeface="Calibri" panose="020F0502020204030204" pitchFamily="34" charset="0"/>
              </a:rPr>
              <a:t>							</a:t>
            </a:r>
            <a:endParaRPr lang="en-GB" b="0" i="0" u="none" strike="noStrike" dirty="0">
              <a:solidFill>
                <a:srgbClr val="004BD3"/>
              </a:solidFill>
              <a:effectLst/>
              <a:latin typeface="Helvetica" pitchFamily="2" charset="0"/>
            </a:endParaRPr>
          </a:p>
          <a:p>
            <a:endParaRPr lang="en-US" dirty="0"/>
          </a:p>
        </p:txBody>
      </p:sp>
    </p:spTree>
    <p:extLst>
      <p:ext uri="{BB962C8B-B14F-4D97-AF65-F5344CB8AC3E}">
        <p14:creationId xmlns:p14="http://schemas.microsoft.com/office/powerpoint/2010/main" val="100093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8010DC-A748-44A1-A8A2-3A0DF2DCE07C}"/>
              </a:ext>
            </a:extLst>
          </p:cNvPr>
          <p:cNvSpPr>
            <a:spLocks noGrp="1"/>
          </p:cNvSpPr>
          <p:nvPr>
            <p:ph idx="1"/>
          </p:nvPr>
        </p:nvSpPr>
        <p:spPr>
          <a:xfrm>
            <a:off x="431800" y="1629948"/>
            <a:ext cx="11328400" cy="5228052"/>
          </a:xfrm>
        </p:spPr>
        <p:txBody>
          <a:bodyPr>
            <a:normAutofit fontScale="92500" lnSpcReduction="20000"/>
          </a:bodyPr>
          <a:lstStyle/>
          <a:p>
            <a:r>
              <a:rPr lang="en-GB" sz="2400" dirty="0">
                <a:solidFill>
                  <a:srgbClr val="004BD3"/>
                </a:solidFill>
              </a:rPr>
              <a:t>Recommended:</a:t>
            </a:r>
          </a:p>
          <a:p>
            <a:pPr marL="514350" indent="-514350">
              <a:buFont typeface="+mj-lt"/>
              <a:buAutoNum type="arabicPeriod"/>
            </a:pPr>
            <a:r>
              <a:rPr lang="en-GB" sz="2400" dirty="0">
                <a:solidFill>
                  <a:srgbClr val="004BD3"/>
                </a:solidFill>
              </a:rPr>
              <a:t>The nomination committee should be tasked with considering candidates from </a:t>
            </a:r>
            <a:r>
              <a:rPr lang="en-GB" sz="2400" dirty="0">
                <a:solidFill>
                  <a:srgbClr val="FF9057"/>
                </a:solidFill>
              </a:rPr>
              <a:t>a wide range of backgrounds. </a:t>
            </a:r>
          </a:p>
          <a:p>
            <a:pPr marL="514350" indent="-514350">
              <a:buFont typeface="+mj-lt"/>
              <a:buAutoNum type="arabicPeriod"/>
            </a:pPr>
            <a:r>
              <a:rPr lang="en-GB" sz="2400" dirty="0">
                <a:solidFill>
                  <a:srgbClr val="004BD3"/>
                </a:solidFill>
              </a:rPr>
              <a:t>It should draw more actively from </a:t>
            </a:r>
            <a:r>
              <a:rPr lang="en-GB" sz="2400" dirty="0">
                <a:solidFill>
                  <a:srgbClr val="FF9057"/>
                </a:solidFill>
              </a:rPr>
              <a:t>areas</a:t>
            </a:r>
            <a:r>
              <a:rPr lang="en-GB" sz="2400" dirty="0">
                <a:solidFill>
                  <a:srgbClr val="002060"/>
                </a:solidFill>
              </a:rPr>
              <a:t> </a:t>
            </a:r>
            <a:r>
              <a:rPr lang="en-GB" sz="2400" dirty="0">
                <a:solidFill>
                  <a:srgbClr val="004BD3"/>
                </a:solidFill>
              </a:rPr>
              <a:t>such as human resources, change management, customer care and the professions </a:t>
            </a:r>
            <a:r>
              <a:rPr lang="en-GB" sz="2400" dirty="0">
                <a:solidFill>
                  <a:srgbClr val="FF9057"/>
                </a:solidFill>
              </a:rPr>
              <a:t>where women tend to be more strongly represented</a:t>
            </a:r>
          </a:p>
          <a:p>
            <a:pPr marL="514350" indent="-514350">
              <a:buFont typeface="+mj-lt"/>
              <a:buAutoNum type="arabicPeriod"/>
            </a:pPr>
            <a:r>
              <a:rPr lang="en-GB" sz="2400" dirty="0">
                <a:solidFill>
                  <a:srgbClr val="004BD3"/>
                </a:solidFill>
              </a:rPr>
              <a:t>It should also </a:t>
            </a:r>
            <a:r>
              <a:rPr lang="en-GB" sz="2400" dirty="0">
                <a:solidFill>
                  <a:srgbClr val="FF9057"/>
                </a:solidFill>
              </a:rPr>
              <a:t>consider recruiting candidates from private companies, charities and public sector bodies </a:t>
            </a:r>
          </a:p>
          <a:p>
            <a:pPr marL="514350" indent="-514350">
              <a:buFont typeface="+mj-lt"/>
              <a:buAutoNum type="arabicPeriod"/>
            </a:pPr>
            <a:r>
              <a:rPr lang="en-GB" sz="2400" dirty="0">
                <a:solidFill>
                  <a:srgbClr val="004BD3"/>
                </a:solidFill>
              </a:rPr>
              <a:t>If operating in international markets, could benefit from having at least one international non-executive director with relevant skills and experience on their board</a:t>
            </a:r>
          </a:p>
          <a:p>
            <a:pPr marL="514350" indent="-514350">
              <a:buFont typeface="+mj-lt"/>
              <a:buAutoNum type="arabicPeriod"/>
            </a:pPr>
            <a:r>
              <a:rPr lang="en-GB" sz="2400" dirty="0">
                <a:solidFill>
                  <a:srgbClr val="004BD3"/>
                </a:solidFill>
              </a:rPr>
              <a:t>Should consider </a:t>
            </a:r>
            <a:r>
              <a:rPr lang="en-GB" sz="2400" dirty="0">
                <a:solidFill>
                  <a:srgbClr val="FF9057"/>
                </a:solidFill>
              </a:rPr>
              <a:t>bringing onto the boards of subsidiary companies talented individuals from wider and more diverse backgrounds to give them exposure to the operation of a board as a possible stepping-stone to the board of a listed company</a:t>
            </a:r>
          </a:p>
          <a:p>
            <a:pPr algn="r"/>
            <a:r>
              <a:rPr lang="en-GB" sz="2400" dirty="0">
                <a:solidFill>
                  <a:srgbClr val="004BD3"/>
                </a:solidFill>
              </a:rPr>
              <a:t>Higgs Report (2003)</a:t>
            </a:r>
            <a:endParaRPr lang="en-US" sz="2400" dirty="0">
              <a:solidFill>
                <a:srgbClr val="004BD3"/>
              </a:solidFill>
            </a:endParaRPr>
          </a:p>
        </p:txBody>
      </p:sp>
      <p:sp>
        <p:nvSpPr>
          <p:cNvPr id="5" name="Title 4">
            <a:extLst>
              <a:ext uri="{FF2B5EF4-FFF2-40B4-BE49-F238E27FC236}">
                <a16:creationId xmlns:a16="http://schemas.microsoft.com/office/drawing/2014/main" id="{F06D7148-E919-A008-0702-A06478CB8EEC}"/>
              </a:ext>
            </a:extLst>
          </p:cNvPr>
          <p:cNvSpPr>
            <a:spLocks noGrp="1"/>
          </p:cNvSpPr>
          <p:nvPr>
            <p:ph type="title"/>
          </p:nvPr>
        </p:nvSpPr>
        <p:spPr/>
        <p:txBody>
          <a:bodyPr/>
          <a:lstStyle/>
          <a:p>
            <a:r>
              <a:rPr lang="en-US" sz="3200" b="1" dirty="0">
                <a:solidFill>
                  <a:srgbClr val="004BD3"/>
                </a:solidFill>
              </a:rPr>
              <a:t>Recruiting NEDs from diverse backgrounds</a:t>
            </a:r>
          </a:p>
        </p:txBody>
      </p:sp>
    </p:spTree>
    <p:extLst>
      <p:ext uri="{BB962C8B-B14F-4D97-AF65-F5344CB8AC3E}">
        <p14:creationId xmlns:p14="http://schemas.microsoft.com/office/powerpoint/2010/main" val="1588006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19DAD-D117-9BB2-B1F1-37B07D1EC808}"/>
              </a:ext>
            </a:extLst>
          </p:cNvPr>
          <p:cNvSpPr>
            <a:spLocks noGrp="1"/>
          </p:cNvSpPr>
          <p:nvPr>
            <p:ph type="title"/>
          </p:nvPr>
        </p:nvSpPr>
        <p:spPr/>
        <p:txBody>
          <a:bodyPr/>
          <a:lstStyle/>
          <a:p>
            <a:r>
              <a:rPr lang="en-US" sz="3200" b="1" dirty="0">
                <a:solidFill>
                  <a:srgbClr val="004BD3"/>
                </a:solidFill>
              </a:rPr>
              <a:t>Reporting on diversity</a:t>
            </a:r>
          </a:p>
        </p:txBody>
      </p:sp>
      <p:sp>
        <p:nvSpPr>
          <p:cNvPr id="3" name="Content Placeholder 2">
            <a:extLst>
              <a:ext uri="{FF2B5EF4-FFF2-40B4-BE49-F238E27FC236}">
                <a16:creationId xmlns:a16="http://schemas.microsoft.com/office/drawing/2014/main" id="{27C1AE74-F7E8-988C-50F8-DF73C1085C5D}"/>
              </a:ext>
            </a:extLst>
          </p:cNvPr>
          <p:cNvSpPr>
            <a:spLocks noGrp="1"/>
          </p:cNvSpPr>
          <p:nvPr>
            <p:ph idx="1"/>
          </p:nvPr>
        </p:nvSpPr>
        <p:spPr/>
        <p:txBody>
          <a:bodyPr>
            <a:normAutofit/>
          </a:bodyPr>
          <a:lstStyle/>
          <a:p>
            <a:r>
              <a:rPr lang="en-GB" sz="2400" dirty="0">
                <a:solidFill>
                  <a:srgbClr val="004BD3"/>
                </a:solidFill>
              </a:rPr>
              <a:t>CA2006 requires quoted companies to include in their strategic report a breakdown showing at the end of the financial year the number of persons of each sex who were: </a:t>
            </a:r>
          </a:p>
          <a:p>
            <a:pPr lvl="1"/>
            <a:r>
              <a:rPr lang="en-GB" sz="2400" dirty="0">
                <a:solidFill>
                  <a:srgbClr val="004BD3"/>
                </a:solidFill>
              </a:rPr>
              <a:t>directors; </a:t>
            </a:r>
          </a:p>
          <a:p>
            <a:pPr lvl="1"/>
            <a:r>
              <a:rPr lang="en-GB" sz="2400" dirty="0">
                <a:solidFill>
                  <a:srgbClr val="004BD3"/>
                </a:solidFill>
              </a:rPr>
              <a:t>senior managers; and </a:t>
            </a:r>
          </a:p>
          <a:p>
            <a:pPr lvl="1"/>
            <a:r>
              <a:rPr lang="en-GB" sz="2400" dirty="0">
                <a:solidFill>
                  <a:srgbClr val="004BD3"/>
                </a:solidFill>
              </a:rPr>
              <a:t>employees of the company (s. 414C). </a:t>
            </a:r>
          </a:p>
          <a:p>
            <a:pPr lvl="1"/>
            <a:endParaRPr lang="en-GB" dirty="0"/>
          </a:p>
          <a:p>
            <a:endParaRPr lang="en-US" dirty="0"/>
          </a:p>
        </p:txBody>
      </p:sp>
    </p:spTree>
    <p:extLst>
      <p:ext uri="{BB962C8B-B14F-4D97-AF65-F5344CB8AC3E}">
        <p14:creationId xmlns:p14="http://schemas.microsoft.com/office/powerpoint/2010/main" val="3373377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FDE0F-346B-0532-CE82-F0827C884D21}"/>
              </a:ext>
            </a:extLst>
          </p:cNvPr>
          <p:cNvSpPr>
            <a:spLocks noGrp="1"/>
          </p:cNvSpPr>
          <p:nvPr>
            <p:ph type="title"/>
          </p:nvPr>
        </p:nvSpPr>
        <p:spPr/>
        <p:txBody>
          <a:bodyPr/>
          <a:lstStyle/>
          <a:p>
            <a:r>
              <a:rPr lang="en-US" sz="3200" b="1" dirty="0">
                <a:solidFill>
                  <a:srgbClr val="004BD3"/>
                </a:solidFill>
              </a:rPr>
              <a:t>Reporting on diversity</a:t>
            </a:r>
            <a:endParaRPr lang="en-US" sz="3200" dirty="0"/>
          </a:p>
        </p:txBody>
      </p:sp>
      <p:sp>
        <p:nvSpPr>
          <p:cNvPr id="3" name="Content Placeholder 2">
            <a:extLst>
              <a:ext uri="{FF2B5EF4-FFF2-40B4-BE49-F238E27FC236}">
                <a16:creationId xmlns:a16="http://schemas.microsoft.com/office/drawing/2014/main" id="{78CBD98A-2BD0-8760-F019-D6A6FA87BD86}"/>
              </a:ext>
            </a:extLst>
          </p:cNvPr>
          <p:cNvSpPr>
            <a:spLocks noGrp="1"/>
          </p:cNvSpPr>
          <p:nvPr>
            <p:ph idx="1"/>
          </p:nvPr>
        </p:nvSpPr>
        <p:spPr/>
        <p:txBody>
          <a:bodyPr>
            <a:noAutofit/>
          </a:bodyPr>
          <a:lstStyle/>
          <a:p>
            <a:r>
              <a:rPr lang="en-GB" sz="2400" dirty="0">
                <a:solidFill>
                  <a:srgbClr val="004BD3"/>
                </a:solidFill>
              </a:rPr>
              <a:t>The annual report should describe the work of the nomination committee, including: </a:t>
            </a:r>
          </a:p>
          <a:p>
            <a:r>
              <a:rPr lang="en-GB" sz="2400" dirty="0">
                <a:solidFill>
                  <a:srgbClr val="004BD3"/>
                </a:solidFill>
              </a:rPr>
              <a:t>• the process used in relation to appointments, its approach to succession planning and how both </a:t>
            </a:r>
            <a:r>
              <a:rPr lang="en-GB" sz="2400" dirty="0">
                <a:solidFill>
                  <a:srgbClr val="FF9057"/>
                </a:solidFill>
              </a:rPr>
              <a:t>support developing a diverse pipeline</a:t>
            </a:r>
            <a:r>
              <a:rPr lang="en-GB" sz="2400" dirty="0">
                <a:solidFill>
                  <a:srgbClr val="004BD3"/>
                </a:solidFill>
              </a:rPr>
              <a:t>; </a:t>
            </a:r>
          </a:p>
          <a:p>
            <a:r>
              <a:rPr lang="en-GB" sz="2400" dirty="0">
                <a:solidFill>
                  <a:srgbClr val="004BD3"/>
                </a:solidFill>
              </a:rPr>
              <a:t>• how the board evaluation has been conducted, the nature and extent of an external evaluator’s contact with the board and individual directors, the outcomes and actions taken, and how it has or will influence board composition; </a:t>
            </a:r>
          </a:p>
          <a:p>
            <a:r>
              <a:rPr lang="en-GB" sz="2400" dirty="0">
                <a:solidFill>
                  <a:srgbClr val="004BD3"/>
                </a:solidFill>
              </a:rPr>
              <a:t>• </a:t>
            </a:r>
            <a:r>
              <a:rPr lang="en-GB" sz="2400" dirty="0">
                <a:solidFill>
                  <a:srgbClr val="FF9057"/>
                </a:solidFill>
              </a:rPr>
              <a:t>the policy on diversity and inclusion</a:t>
            </a:r>
            <a:r>
              <a:rPr lang="en-GB" sz="2400" dirty="0">
                <a:solidFill>
                  <a:srgbClr val="004BD3"/>
                </a:solidFill>
              </a:rPr>
              <a:t>, its objectives and linkage to company strategy, how it has been implemented and progress on achieving the objectives; and </a:t>
            </a:r>
          </a:p>
          <a:p>
            <a:r>
              <a:rPr lang="en-GB" sz="2400" dirty="0">
                <a:solidFill>
                  <a:srgbClr val="004BD3"/>
                </a:solidFill>
              </a:rPr>
              <a:t>• </a:t>
            </a:r>
            <a:r>
              <a:rPr lang="en-GB" sz="2400" dirty="0">
                <a:solidFill>
                  <a:srgbClr val="FF9057"/>
                </a:solidFill>
              </a:rPr>
              <a:t>the gender balance </a:t>
            </a:r>
            <a:r>
              <a:rPr lang="en-GB" sz="2400" dirty="0">
                <a:solidFill>
                  <a:srgbClr val="004BD3"/>
                </a:solidFill>
              </a:rPr>
              <a:t>of those in the senior management and their direct reports. </a:t>
            </a:r>
          </a:p>
          <a:p>
            <a:pPr algn="r"/>
            <a:r>
              <a:rPr lang="en-US" sz="2400" dirty="0">
                <a:solidFill>
                  <a:srgbClr val="004BD3"/>
                </a:solidFill>
              </a:rPr>
              <a:t>Provision 23, UKCG code</a:t>
            </a:r>
          </a:p>
        </p:txBody>
      </p:sp>
    </p:spTree>
    <p:extLst>
      <p:ext uri="{BB962C8B-B14F-4D97-AF65-F5344CB8AC3E}">
        <p14:creationId xmlns:p14="http://schemas.microsoft.com/office/powerpoint/2010/main" val="1820025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0EA5C-4EAA-D835-9000-185CE0A1CA74}"/>
              </a:ext>
            </a:extLst>
          </p:cNvPr>
          <p:cNvSpPr>
            <a:spLocks noGrp="1"/>
          </p:cNvSpPr>
          <p:nvPr>
            <p:ph type="title"/>
          </p:nvPr>
        </p:nvSpPr>
        <p:spPr/>
        <p:txBody>
          <a:bodyPr/>
          <a:lstStyle/>
          <a:p>
            <a:r>
              <a:rPr lang="en-US" sz="3200" b="1" dirty="0">
                <a:solidFill>
                  <a:srgbClr val="004BD3"/>
                </a:solidFill>
              </a:rPr>
              <a:t>Reporting on diversity</a:t>
            </a:r>
            <a:endParaRPr lang="en-US" sz="3200" dirty="0"/>
          </a:p>
        </p:txBody>
      </p:sp>
      <p:sp>
        <p:nvSpPr>
          <p:cNvPr id="3" name="Content Placeholder 2">
            <a:extLst>
              <a:ext uri="{FF2B5EF4-FFF2-40B4-BE49-F238E27FC236}">
                <a16:creationId xmlns:a16="http://schemas.microsoft.com/office/drawing/2014/main" id="{1CAD56F7-3AB3-085B-AC82-F682865190AD}"/>
              </a:ext>
            </a:extLst>
          </p:cNvPr>
          <p:cNvSpPr>
            <a:spLocks noGrp="1"/>
          </p:cNvSpPr>
          <p:nvPr>
            <p:ph idx="1"/>
          </p:nvPr>
        </p:nvSpPr>
        <p:spPr/>
        <p:txBody>
          <a:bodyPr>
            <a:normAutofit/>
          </a:bodyPr>
          <a:lstStyle/>
          <a:p>
            <a:r>
              <a:rPr lang="en-GB" sz="2400" dirty="0">
                <a:solidFill>
                  <a:srgbClr val="004BD3"/>
                </a:solidFill>
              </a:rPr>
              <a:t>DTR 7.2.8A(1) requires listed companies to disclose: </a:t>
            </a:r>
          </a:p>
          <a:p>
            <a:pPr marL="342900" indent="-342900">
              <a:buFont typeface="Arial" panose="020B0604020202020204" pitchFamily="34" charset="0"/>
              <a:buChar char="•"/>
            </a:pPr>
            <a:r>
              <a:rPr lang="en-GB" sz="2400" dirty="0">
                <a:solidFill>
                  <a:srgbClr val="004BD3"/>
                </a:solidFill>
              </a:rPr>
              <a:t>the </a:t>
            </a:r>
            <a:r>
              <a:rPr lang="en-GB" sz="2400" dirty="0">
                <a:solidFill>
                  <a:srgbClr val="FF9057"/>
                </a:solidFill>
              </a:rPr>
              <a:t>diversity policy </a:t>
            </a:r>
            <a:r>
              <a:rPr lang="en-GB" sz="2400" dirty="0">
                <a:solidFill>
                  <a:srgbClr val="004BD3"/>
                </a:solidFill>
              </a:rPr>
              <a:t>applied to the company’s administrative, management and supervisory bodies with regard to aspects such as </a:t>
            </a:r>
            <a:r>
              <a:rPr lang="en-GB" sz="2400" dirty="0">
                <a:solidFill>
                  <a:srgbClr val="FF9057"/>
                </a:solidFill>
              </a:rPr>
              <a:t>‘age, gender or educational and professional backgrounds’; </a:t>
            </a:r>
          </a:p>
          <a:p>
            <a:pPr marL="342900" indent="-342900">
              <a:buFont typeface="Arial" panose="020B0604020202020204" pitchFamily="34" charset="0"/>
              <a:buChar char="•"/>
            </a:pPr>
            <a:r>
              <a:rPr lang="en-GB" sz="2400" dirty="0">
                <a:solidFill>
                  <a:srgbClr val="FF9057"/>
                </a:solidFill>
              </a:rPr>
              <a:t>the objectives of the diversity policy; </a:t>
            </a:r>
          </a:p>
          <a:p>
            <a:pPr marL="342900" indent="-342900">
              <a:buFont typeface="Arial" panose="020B0604020202020204" pitchFamily="34" charset="0"/>
              <a:buChar char="•"/>
            </a:pPr>
            <a:r>
              <a:rPr lang="en-GB" sz="2400" dirty="0">
                <a:solidFill>
                  <a:srgbClr val="FF9057"/>
                </a:solidFill>
              </a:rPr>
              <a:t>how the diversity policy has been implemented; and </a:t>
            </a:r>
          </a:p>
          <a:p>
            <a:pPr marL="342900" indent="-342900">
              <a:buFont typeface="Arial" panose="020B0604020202020204" pitchFamily="34" charset="0"/>
              <a:buChar char="•"/>
            </a:pPr>
            <a:r>
              <a:rPr lang="en-GB" sz="2400" dirty="0">
                <a:solidFill>
                  <a:srgbClr val="FF9057"/>
                </a:solidFill>
              </a:rPr>
              <a:t>the results in the reporting period. </a:t>
            </a:r>
          </a:p>
          <a:p>
            <a:endParaRPr lang="en-US" dirty="0"/>
          </a:p>
        </p:txBody>
      </p:sp>
    </p:spTree>
    <p:extLst>
      <p:ext uri="{BB962C8B-B14F-4D97-AF65-F5344CB8AC3E}">
        <p14:creationId xmlns:p14="http://schemas.microsoft.com/office/powerpoint/2010/main" val="1694642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DD1E76-2D62-6AA7-62B5-81D4D39899A7}"/>
              </a:ext>
            </a:extLst>
          </p:cNvPr>
          <p:cNvSpPr>
            <a:spLocks noGrp="1"/>
          </p:cNvSpPr>
          <p:nvPr>
            <p:ph idx="1"/>
          </p:nvPr>
        </p:nvSpPr>
        <p:spPr>
          <a:xfrm>
            <a:off x="431800" y="1521065"/>
            <a:ext cx="11328400" cy="5215015"/>
          </a:xfrm>
        </p:spPr>
        <p:txBody>
          <a:bodyPr>
            <a:normAutofit fontScale="92500" lnSpcReduction="10000"/>
          </a:bodyPr>
          <a:lstStyle/>
          <a:p>
            <a:r>
              <a:rPr lang="en-GB" sz="2400" dirty="0">
                <a:solidFill>
                  <a:srgbClr val="004BD3"/>
                </a:solidFill>
              </a:rPr>
              <a:t>Appointments to the board should be subject to </a:t>
            </a:r>
            <a:r>
              <a:rPr lang="en-GB" sz="2400" dirty="0">
                <a:solidFill>
                  <a:srgbClr val="FF9057"/>
                </a:solidFill>
              </a:rPr>
              <a:t>a formal, rigorous and transparent procedure</a:t>
            </a:r>
            <a:r>
              <a:rPr lang="en-GB" sz="2400" dirty="0">
                <a:solidFill>
                  <a:srgbClr val="004BD3"/>
                </a:solidFill>
              </a:rPr>
              <a:t>, and </a:t>
            </a:r>
            <a:r>
              <a:rPr lang="en-GB" sz="2400" dirty="0">
                <a:solidFill>
                  <a:srgbClr val="FF9057"/>
                </a:solidFill>
              </a:rPr>
              <a:t>an effective succession plan </a:t>
            </a:r>
            <a:r>
              <a:rPr lang="en-GB" sz="2400" dirty="0">
                <a:solidFill>
                  <a:srgbClr val="004BD3"/>
                </a:solidFill>
              </a:rPr>
              <a:t>should be maintained for board and senior management. </a:t>
            </a:r>
          </a:p>
          <a:p>
            <a:pPr algn="r"/>
            <a:r>
              <a:rPr lang="en-US" sz="2400" dirty="0">
                <a:solidFill>
                  <a:srgbClr val="004BD3"/>
                </a:solidFill>
              </a:rPr>
              <a:t>Principle J, UKCG Code</a:t>
            </a:r>
          </a:p>
          <a:p>
            <a:pPr algn="r"/>
            <a:endParaRPr lang="en-US" sz="2400" dirty="0">
              <a:solidFill>
                <a:srgbClr val="004BD3"/>
              </a:solidFill>
            </a:endParaRPr>
          </a:p>
          <a:p>
            <a:r>
              <a:rPr lang="en-GB" sz="2400" dirty="0">
                <a:solidFill>
                  <a:srgbClr val="004BD3"/>
                </a:solidFill>
              </a:rPr>
              <a:t>The board should establish a nomination committee to </a:t>
            </a:r>
            <a:r>
              <a:rPr lang="en-GB" sz="2400" dirty="0">
                <a:solidFill>
                  <a:srgbClr val="FF9057"/>
                </a:solidFill>
              </a:rPr>
              <a:t>lead the process for appointments, </a:t>
            </a:r>
            <a:r>
              <a:rPr lang="en-GB" sz="2400" dirty="0">
                <a:solidFill>
                  <a:srgbClr val="004BD3"/>
                </a:solidFill>
              </a:rPr>
              <a:t>ensure plans are in place for orderly </a:t>
            </a:r>
            <a:r>
              <a:rPr lang="en-GB" sz="2400" dirty="0">
                <a:solidFill>
                  <a:srgbClr val="FF9057"/>
                </a:solidFill>
              </a:rPr>
              <a:t>succession</a:t>
            </a:r>
            <a:r>
              <a:rPr lang="en-GB" sz="2400" dirty="0">
                <a:solidFill>
                  <a:srgbClr val="002060"/>
                </a:solidFill>
              </a:rPr>
              <a:t> </a:t>
            </a:r>
            <a:r>
              <a:rPr lang="en-GB" sz="2400" dirty="0">
                <a:solidFill>
                  <a:srgbClr val="004BD3"/>
                </a:solidFill>
              </a:rPr>
              <a:t>to both the board and senior management positions, and oversee the</a:t>
            </a:r>
            <a:r>
              <a:rPr lang="en-GB" sz="2400" dirty="0">
                <a:solidFill>
                  <a:srgbClr val="002060"/>
                </a:solidFill>
              </a:rPr>
              <a:t> </a:t>
            </a:r>
            <a:r>
              <a:rPr lang="en-GB" sz="2400" dirty="0">
                <a:solidFill>
                  <a:srgbClr val="FF9057"/>
                </a:solidFill>
              </a:rPr>
              <a:t>development of a diverse pipeline for succession. A majority of members of the committee should be independent non-executive directors. The chair of the board should not chair the committee when it is dealing with the appointment of their successor </a:t>
            </a:r>
          </a:p>
          <a:p>
            <a:pPr algn="r"/>
            <a:r>
              <a:rPr lang="en-US" sz="2400" dirty="0">
                <a:solidFill>
                  <a:srgbClr val="004BD3"/>
                </a:solidFill>
              </a:rPr>
              <a:t>Principle 17, UKCG code</a:t>
            </a:r>
          </a:p>
          <a:p>
            <a:pPr algn="r"/>
            <a:r>
              <a:rPr lang="en-US" sz="2400" dirty="0">
                <a:solidFill>
                  <a:srgbClr val="004BD3"/>
                </a:solidFill>
              </a:rPr>
              <a:t> </a:t>
            </a:r>
          </a:p>
        </p:txBody>
      </p:sp>
      <p:sp>
        <p:nvSpPr>
          <p:cNvPr id="6" name="Title 1">
            <a:extLst>
              <a:ext uri="{FF2B5EF4-FFF2-40B4-BE49-F238E27FC236}">
                <a16:creationId xmlns:a16="http://schemas.microsoft.com/office/drawing/2014/main" id="{6084CD69-4870-5C91-3A95-53ED73449EF4}"/>
              </a:ext>
            </a:extLst>
          </p:cNvPr>
          <p:cNvSpPr>
            <a:spLocks noGrp="1"/>
          </p:cNvSpPr>
          <p:nvPr>
            <p:ph type="title"/>
          </p:nvPr>
        </p:nvSpPr>
        <p:spPr>
          <a:xfrm>
            <a:off x="431800" y="333382"/>
            <a:ext cx="11328400" cy="805329"/>
          </a:xfrm>
        </p:spPr>
        <p:txBody>
          <a:bodyPr/>
          <a:lstStyle/>
          <a:p>
            <a:r>
              <a:rPr lang="en-US" sz="3200" b="1" dirty="0">
                <a:solidFill>
                  <a:srgbClr val="004BD3"/>
                </a:solidFill>
              </a:rPr>
              <a:t>Nominations Committee</a:t>
            </a:r>
          </a:p>
        </p:txBody>
      </p:sp>
    </p:spTree>
    <p:extLst>
      <p:ext uri="{BB962C8B-B14F-4D97-AF65-F5344CB8AC3E}">
        <p14:creationId xmlns:p14="http://schemas.microsoft.com/office/powerpoint/2010/main" val="4215298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13EB9-0678-E2BF-78DD-D8289E9ECEF8}"/>
              </a:ext>
            </a:extLst>
          </p:cNvPr>
          <p:cNvSpPr>
            <a:spLocks noGrp="1"/>
          </p:cNvSpPr>
          <p:nvPr>
            <p:ph type="title"/>
          </p:nvPr>
        </p:nvSpPr>
        <p:spPr/>
        <p:txBody>
          <a:bodyPr/>
          <a:lstStyle/>
          <a:p>
            <a:r>
              <a:rPr lang="en-US" sz="3200" b="1" dirty="0">
                <a:solidFill>
                  <a:srgbClr val="004BD3"/>
                </a:solidFill>
              </a:rPr>
              <a:t>Appointments to the board</a:t>
            </a:r>
          </a:p>
        </p:txBody>
      </p:sp>
      <p:sp>
        <p:nvSpPr>
          <p:cNvPr id="3" name="Content Placeholder 2">
            <a:extLst>
              <a:ext uri="{FF2B5EF4-FFF2-40B4-BE49-F238E27FC236}">
                <a16:creationId xmlns:a16="http://schemas.microsoft.com/office/drawing/2014/main" id="{D8D6ED75-7713-910E-F028-35F97A3C2E03}"/>
              </a:ext>
            </a:extLst>
          </p:cNvPr>
          <p:cNvSpPr>
            <a:spLocks noGrp="1"/>
          </p:cNvSpPr>
          <p:nvPr>
            <p:ph idx="1"/>
          </p:nvPr>
        </p:nvSpPr>
        <p:spPr/>
        <p:txBody>
          <a:bodyPr>
            <a:normAutofit/>
          </a:bodyPr>
          <a:lstStyle/>
          <a:p>
            <a:r>
              <a:rPr lang="en-GB" sz="2400" dirty="0">
                <a:solidFill>
                  <a:srgbClr val="004BD3"/>
                </a:solidFill>
              </a:rPr>
              <a:t>Open advertising and/or an external search consultancy should generally be used for the appointment of the chair and non-executive directors. If an external search consultancy is engaged it should be identified in the annual report alongside a statement about any other connection it has with the company or individual directors. </a:t>
            </a:r>
          </a:p>
          <a:p>
            <a:pPr algn="r"/>
            <a:r>
              <a:rPr lang="en-US" sz="2400" dirty="0">
                <a:solidFill>
                  <a:srgbClr val="004BD3"/>
                </a:solidFill>
              </a:rPr>
              <a:t>Provision 20, UKCG code</a:t>
            </a:r>
          </a:p>
        </p:txBody>
      </p:sp>
    </p:spTree>
    <p:extLst>
      <p:ext uri="{BB962C8B-B14F-4D97-AF65-F5344CB8AC3E}">
        <p14:creationId xmlns:p14="http://schemas.microsoft.com/office/powerpoint/2010/main" val="3664754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1F59D-CC6F-6CF7-850A-2F6E3CCA27DF}"/>
              </a:ext>
            </a:extLst>
          </p:cNvPr>
          <p:cNvSpPr>
            <a:spLocks noGrp="1"/>
          </p:cNvSpPr>
          <p:nvPr>
            <p:ph type="title"/>
          </p:nvPr>
        </p:nvSpPr>
        <p:spPr/>
        <p:txBody>
          <a:bodyPr/>
          <a:lstStyle/>
          <a:p>
            <a:r>
              <a:rPr lang="en-US" sz="3200" b="1" dirty="0">
                <a:solidFill>
                  <a:srgbClr val="004BD3"/>
                </a:solidFill>
              </a:rPr>
              <a:t>NED Due Diligence</a:t>
            </a:r>
          </a:p>
        </p:txBody>
      </p:sp>
      <p:sp>
        <p:nvSpPr>
          <p:cNvPr id="3" name="Content Placeholder 2">
            <a:extLst>
              <a:ext uri="{FF2B5EF4-FFF2-40B4-BE49-F238E27FC236}">
                <a16:creationId xmlns:a16="http://schemas.microsoft.com/office/drawing/2014/main" id="{8D7A47B4-742F-C91A-2F2A-1B55CCFD596D}"/>
              </a:ext>
            </a:extLst>
          </p:cNvPr>
          <p:cNvSpPr>
            <a:spLocks noGrp="1"/>
          </p:cNvSpPr>
          <p:nvPr>
            <p:ph idx="1"/>
          </p:nvPr>
        </p:nvSpPr>
        <p:spPr>
          <a:xfrm>
            <a:off x="431800" y="1508028"/>
            <a:ext cx="11328400" cy="5837652"/>
          </a:xfrm>
        </p:spPr>
        <p:txBody>
          <a:bodyPr>
            <a:normAutofit/>
          </a:bodyPr>
          <a:lstStyle/>
          <a:p>
            <a:pPr marL="514350" indent="-514350">
              <a:buFont typeface="+mj-lt"/>
              <a:buAutoNum type="arabicPeriod"/>
            </a:pPr>
            <a:r>
              <a:rPr lang="en-GB" sz="2000" dirty="0">
                <a:solidFill>
                  <a:srgbClr val="004BD3"/>
                </a:solidFill>
              </a:rPr>
              <a:t>Look at the company’s annual report and website to see how it articulates its business model, governance, the market environment and dynamics, recent operational performance, strategy, risks and uncertainties, sustainability and financial performance</a:t>
            </a:r>
          </a:p>
          <a:p>
            <a:pPr marL="514350" indent="-514350">
              <a:buFont typeface="+mj-lt"/>
              <a:buAutoNum type="arabicPeriod"/>
            </a:pPr>
            <a:r>
              <a:rPr lang="en-GB" sz="2000" dirty="0">
                <a:solidFill>
                  <a:srgbClr val="004BD3"/>
                </a:solidFill>
              </a:rPr>
              <a:t>Review regulatory and media announcements issued since the last annual report was published</a:t>
            </a:r>
          </a:p>
          <a:p>
            <a:pPr marL="514350" indent="-514350">
              <a:buFont typeface="+mj-lt"/>
              <a:buAutoNum type="arabicPeriod"/>
            </a:pPr>
            <a:r>
              <a:rPr lang="en-GB" sz="2000" dirty="0">
                <a:solidFill>
                  <a:srgbClr val="004BD3"/>
                </a:solidFill>
              </a:rPr>
              <a:t>Arranging to meet the chair, CEO, CFO, company secretary and all members of the nomination committee, if not the entire board, before accepting an appointment</a:t>
            </a:r>
          </a:p>
          <a:p>
            <a:pPr marL="514350" indent="-514350">
              <a:buFont typeface="+mj-lt"/>
              <a:buAutoNum type="arabicPeriod"/>
            </a:pPr>
            <a:r>
              <a:rPr lang="en-GB" sz="2000" dirty="0">
                <a:solidFill>
                  <a:srgbClr val="004BD3"/>
                </a:solidFill>
              </a:rPr>
              <a:t>If taking on the role of company chair or the chair of the audit or remuneration committees, arranging meetings with the auditors, the head of internal audit or the remuneration consultants as appropriate</a:t>
            </a:r>
          </a:p>
          <a:p>
            <a:pPr marL="514350" indent="-514350">
              <a:buFont typeface="+mj-lt"/>
              <a:buAutoNum type="arabicPeriod"/>
            </a:pPr>
            <a:r>
              <a:rPr lang="en-GB" sz="2000" dirty="0">
                <a:solidFill>
                  <a:srgbClr val="004BD3"/>
                </a:solidFill>
              </a:rPr>
              <a:t>Talk with any other external advisers, senior management, employees, suppliers and customers</a:t>
            </a:r>
          </a:p>
          <a:p>
            <a:pPr marL="514350" indent="-514350">
              <a:buFont typeface="+mj-lt"/>
              <a:buAutoNum type="arabicPeriod"/>
            </a:pPr>
            <a:r>
              <a:rPr lang="en-GB" sz="2000" dirty="0">
                <a:solidFill>
                  <a:srgbClr val="004BD3"/>
                </a:solidFill>
              </a:rPr>
              <a:t>Check scheduled board dates for the year ahead at an early stage in the due diligence process to ensure free to attend</a:t>
            </a:r>
          </a:p>
          <a:p>
            <a:endParaRPr lang="en-US" dirty="0"/>
          </a:p>
        </p:txBody>
      </p:sp>
    </p:spTree>
    <p:extLst>
      <p:ext uri="{BB962C8B-B14F-4D97-AF65-F5344CB8AC3E}">
        <p14:creationId xmlns:p14="http://schemas.microsoft.com/office/powerpoint/2010/main" val="4068652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4CB9F-63CF-73EC-7D5B-2ED97F7CB0C9}"/>
              </a:ext>
            </a:extLst>
          </p:cNvPr>
          <p:cNvSpPr>
            <a:spLocks noGrp="1"/>
          </p:cNvSpPr>
          <p:nvPr>
            <p:ph type="title"/>
          </p:nvPr>
        </p:nvSpPr>
        <p:spPr/>
        <p:txBody>
          <a:bodyPr/>
          <a:lstStyle/>
          <a:p>
            <a:r>
              <a:rPr lang="en-US" sz="3200" b="1" dirty="0">
                <a:solidFill>
                  <a:srgbClr val="004BD3"/>
                </a:solidFill>
              </a:rPr>
              <a:t>Succession Planning</a:t>
            </a:r>
          </a:p>
        </p:txBody>
      </p:sp>
      <p:sp>
        <p:nvSpPr>
          <p:cNvPr id="3" name="Content Placeholder 2">
            <a:extLst>
              <a:ext uri="{FF2B5EF4-FFF2-40B4-BE49-F238E27FC236}">
                <a16:creationId xmlns:a16="http://schemas.microsoft.com/office/drawing/2014/main" id="{3DD891E3-2379-AD28-6EAD-EB70A5C4B473}"/>
              </a:ext>
            </a:extLst>
          </p:cNvPr>
          <p:cNvSpPr>
            <a:spLocks noGrp="1"/>
          </p:cNvSpPr>
          <p:nvPr>
            <p:ph idx="1"/>
          </p:nvPr>
        </p:nvSpPr>
        <p:spPr/>
        <p:txBody>
          <a:bodyPr>
            <a:normAutofit/>
          </a:bodyPr>
          <a:lstStyle/>
          <a:p>
            <a:r>
              <a:rPr lang="en-GB" sz="2400" dirty="0">
                <a:solidFill>
                  <a:srgbClr val="004BD3"/>
                </a:solidFill>
              </a:rPr>
              <a:t>‘...</a:t>
            </a:r>
            <a:r>
              <a:rPr lang="en-GB" sz="2400" dirty="0">
                <a:solidFill>
                  <a:srgbClr val="FF9057"/>
                </a:solidFill>
              </a:rPr>
              <a:t>an effective succession plan should be maintained for the board </a:t>
            </a:r>
            <a:r>
              <a:rPr lang="en-GB" sz="2400" dirty="0">
                <a:solidFill>
                  <a:srgbClr val="004BD3"/>
                </a:solidFill>
              </a:rPr>
              <a:t>and senior management.’ </a:t>
            </a:r>
          </a:p>
          <a:p>
            <a:pPr algn="r"/>
            <a:r>
              <a:rPr lang="en-GB" sz="2400" dirty="0">
                <a:solidFill>
                  <a:srgbClr val="004BD3"/>
                </a:solidFill>
              </a:rPr>
              <a:t>Principle J of the 2018 Code</a:t>
            </a:r>
          </a:p>
          <a:p>
            <a:pPr algn="r"/>
            <a:endParaRPr lang="en-GB" sz="2400" dirty="0">
              <a:solidFill>
                <a:srgbClr val="004BD3"/>
              </a:solidFill>
            </a:endParaRPr>
          </a:p>
          <a:p>
            <a:r>
              <a:rPr lang="en-GB" sz="2400" dirty="0">
                <a:solidFill>
                  <a:srgbClr val="004BD3"/>
                </a:solidFill>
              </a:rPr>
              <a:t>‘…ensure plans are in place for </a:t>
            </a:r>
            <a:r>
              <a:rPr lang="en-GB" sz="2400" dirty="0">
                <a:solidFill>
                  <a:srgbClr val="FF9057"/>
                </a:solidFill>
              </a:rPr>
              <a:t>orderly succession </a:t>
            </a:r>
            <a:r>
              <a:rPr lang="en-GB" sz="2400" dirty="0">
                <a:solidFill>
                  <a:srgbClr val="004BD3"/>
                </a:solidFill>
              </a:rPr>
              <a:t>to both the board and senior management positions and oversee the development of a diverse pipeline for succession’. </a:t>
            </a:r>
          </a:p>
          <a:p>
            <a:pPr algn="r"/>
            <a:r>
              <a:rPr lang="en-GB" sz="2400" dirty="0">
                <a:solidFill>
                  <a:srgbClr val="004BD3"/>
                </a:solidFill>
              </a:rPr>
              <a:t>Provision 17, UKCG code</a:t>
            </a:r>
            <a:endParaRPr lang="en-US" sz="2400" dirty="0">
              <a:solidFill>
                <a:srgbClr val="004BD3"/>
              </a:solidFill>
            </a:endParaRPr>
          </a:p>
        </p:txBody>
      </p:sp>
    </p:spTree>
    <p:extLst>
      <p:ext uri="{BB962C8B-B14F-4D97-AF65-F5344CB8AC3E}">
        <p14:creationId xmlns:p14="http://schemas.microsoft.com/office/powerpoint/2010/main" val="3288983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F359D-BA54-B46E-B890-5A351188672A}"/>
              </a:ext>
            </a:extLst>
          </p:cNvPr>
          <p:cNvSpPr>
            <a:spLocks noGrp="1"/>
          </p:cNvSpPr>
          <p:nvPr>
            <p:ph type="title"/>
          </p:nvPr>
        </p:nvSpPr>
        <p:spPr/>
        <p:txBody>
          <a:bodyPr/>
          <a:lstStyle/>
          <a:p>
            <a:r>
              <a:rPr lang="en-US" sz="3200" b="1" dirty="0">
                <a:solidFill>
                  <a:srgbClr val="004BD3"/>
                </a:solidFill>
              </a:rPr>
              <a:t>Succession Planning</a:t>
            </a:r>
            <a:endParaRPr lang="en-US" sz="3200" dirty="0"/>
          </a:p>
        </p:txBody>
      </p:sp>
      <p:sp>
        <p:nvSpPr>
          <p:cNvPr id="3" name="Content Placeholder 2">
            <a:extLst>
              <a:ext uri="{FF2B5EF4-FFF2-40B4-BE49-F238E27FC236}">
                <a16:creationId xmlns:a16="http://schemas.microsoft.com/office/drawing/2014/main" id="{51E7C1F4-DF87-FFEE-14E0-7B78833E45EB}"/>
              </a:ext>
            </a:extLst>
          </p:cNvPr>
          <p:cNvSpPr>
            <a:spLocks noGrp="1"/>
          </p:cNvSpPr>
          <p:nvPr>
            <p:ph idx="1"/>
          </p:nvPr>
        </p:nvSpPr>
        <p:spPr/>
        <p:txBody>
          <a:bodyPr>
            <a:normAutofit/>
          </a:bodyPr>
          <a:lstStyle/>
          <a:p>
            <a:r>
              <a:rPr lang="en-GB" dirty="0">
                <a:solidFill>
                  <a:srgbClr val="002060"/>
                </a:solidFill>
              </a:rPr>
              <a:t>‘</a:t>
            </a:r>
            <a:r>
              <a:rPr lang="en-GB" sz="2400" dirty="0">
                <a:solidFill>
                  <a:srgbClr val="004BD3"/>
                </a:solidFill>
              </a:rPr>
              <a:t>Board evaluations should inform and influence succession planning. They are an opportunity for boards to review skills, assess their composition and agree plans for filling skills gaps, and increasing diversity. They can help companies identify when new board appointments may be needed and the types of skills that are required to maximise board effectiveness.’ </a:t>
            </a:r>
          </a:p>
          <a:p>
            <a:pPr algn="r"/>
            <a:r>
              <a:rPr lang="en-GB" sz="2400" dirty="0">
                <a:solidFill>
                  <a:srgbClr val="004BD3"/>
                </a:solidFill>
              </a:rPr>
              <a:t>Para109, FRC Guidance on Board Effectiveness </a:t>
            </a:r>
          </a:p>
          <a:p>
            <a:endParaRPr lang="en-US" dirty="0"/>
          </a:p>
        </p:txBody>
      </p:sp>
    </p:spTree>
    <p:extLst>
      <p:ext uri="{BB962C8B-B14F-4D97-AF65-F5344CB8AC3E}">
        <p14:creationId xmlns:p14="http://schemas.microsoft.com/office/powerpoint/2010/main" val="1917124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6F16-975A-3DFA-7C3F-97E0C730C1E8}"/>
              </a:ext>
            </a:extLst>
          </p:cNvPr>
          <p:cNvSpPr>
            <a:spLocks noGrp="1"/>
          </p:cNvSpPr>
          <p:nvPr>
            <p:ph type="title"/>
          </p:nvPr>
        </p:nvSpPr>
        <p:spPr/>
        <p:txBody>
          <a:bodyPr/>
          <a:lstStyle/>
          <a:p>
            <a:r>
              <a:rPr lang="en-US" sz="2800" b="1" dirty="0">
                <a:solidFill>
                  <a:srgbClr val="004BD3"/>
                </a:solidFill>
              </a:rPr>
              <a:t>Succession Planning</a:t>
            </a:r>
            <a:endParaRPr lang="en-US" dirty="0"/>
          </a:p>
        </p:txBody>
      </p:sp>
      <p:sp>
        <p:nvSpPr>
          <p:cNvPr id="3" name="Content Placeholder 2">
            <a:extLst>
              <a:ext uri="{FF2B5EF4-FFF2-40B4-BE49-F238E27FC236}">
                <a16:creationId xmlns:a16="http://schemas.microsoft.com/office/drawing/2014/main" id="{32393CA1-BAE1-FF63-8DC0-9327293D1BDF}"/>
              </a:ext>
            </a:extLst>
          </p:cNvPr>
          <p:cNvSpPr>
            <a:spLocks noGrp="1"/>
          </p:cNvSpPr>
          <p:nvPr>
            <p:ph idx="1"/>
          </p:nvPr>
        </p:nvSpPr>
        <p:spPr/>
        <p:txBody>
          <a:bodyPr>
            <a:normAutofit/>
          </a:bodyPr>
          <a:lstStyle/>
          <a:p>
            <a:r>
              <a:rPr lang="en-GB" sz="2400" dirty="0">
                <a:solidFill>
                  <a:srgbClr val="004BD3"/>
                </a:solidFill>
              </a:rPr>
              <a:t>Succession plans should cover:</a:t>
            </a:r>
          </a:p>
          <a:p>
            <a:pPr lvl="1"/>
            <a:r>
              <a:rPr lang="en-GB" sz="2400" dirty="0">
                <a:solidFill>
                  <a:srgbClr val="004BD3"/>
                </a:solidFill>
              </a:rPr>
              <a:t>Contingency planning – for sudden and unforeseen departures</a:t>
            </a:r>
          </a:p>
          <a:p>
            <a:pPr lvl="1"/>
            <a:r>
              <a:rPr lang="en-GB" sz="2400" dirty="0">
                <a:solidFill>
                  <a:srgbClr val="004BD3"/>
                </a:solidFill>
              </a:rPr>
              <a:t>Medium-term planning – the orderly replacement of current board members and senior executives</a:t>
            </a:r>
          </a:p>
          <a:p>
            <a:pPr lvl="1"/>
            <a:r>
              <a:rPr lang="en-GB" sz="2400" dirty="0">
                <a:solidFill>
                  <a:srgbClr val="004BD3"/>
                </a:solidFill>
              </a:rPr>
              <a:t>Long-term planning – the relationship between the delivery of the company strategy and objectives to the skills needed on the board now and in the future. </a:t>
            </a:r>
          </a:p>
          <a:p>
            <a:pPr marL="457200" lvl="1" indent="0" algn="r">
              <a:buNone/>
            </a:pPr>
            <a:r>
              <a:rPr lang="en-GB" sz="2400" dirty="0">
                <a:solidFill>
                  <a:srgbClr val="004BD3"/>
                </a:solidFill>
              </a:rPr>
              <a:t>FRC Guidance on Board Effectiveness</a:t>
            </a:r>
          </a:p>
          <a:p>
            <a:endParaRPr lang="en-US" dirty="0"/>
          </a:p>
        </p:txBody>
      </p:sp>
    </p:spTree>
    <p:extLst>
      <p:ext uri="{BB962C8B-B14F-4D97-AF65-F5344CB8AC3E}">
        <p14:creationId xmlns:p14="http://schemas.microsoft.com/office/powerpoint/2010/main" val="1750898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00A6C-6B9C-D7E8-C7D5-3551FEDE27CE}"/>
              </a:ext>
            </a:extLst>
          </p:cNvPr>
          <p:cNvSpPr>
            <a:spLocks noGrp="1"/>
          </p:cNvSpPr>
          <p:nvPr>
            <p:ph type="title"/>
          </p:nvPr>
        </p:nvSpPr>
        <p:spPr/>
        <p:txBody>
          <a:bodyPr/>
          <a:lstStyle/>
          <a:p>
            <a:r>
              <a:rPr lang="en-US" sz="3200" b="1" dirty="0">
                <a:solidFill>
                  <a:srgbClr val="004BD3"/>
                </a:solidFill>
              </a:rPr>
              <a:t>Agenda</a:t>
            </a:r>
          </a:p>
        </p:txBody>
      </p:sp>
      <p:sp>
        <p:nvSpPr>
          <p:cNvPr id="3" name="Content Placeholder 2">
            <a:extLst>
              <a:ext uri="{FF2B5EF4-FFF2-40B4-BE49-F238E27FC236}">
                <a16:creationId xmlns:a16="http://schemas.microsoft.com/office/drawing/2014/main" id="{94F6D006-D1A2-F812-E6C5-87FBB4829C22}"/>
              </a:ext>
            </a:extLst>
          </p:cNvPr>
          <p:cNvSpPr>
            <a:spLocks noGrp="1"/>
          </p:cNvSpPr>
          <p:nvPr>
            <p:ph idx="1"/>
          </p:nvPr>
        </p:nvSpPr>
        <p:spPr/>
        <p:txBody>
          <a:bodyPr/>
          <a:lstStyle/>
          <a:p>
            <a:pPr algn="l"/>
            <a:r>
              <a:rPr lang="en-GB" sz="2400" b="0" i="0" u="none" strike="noStrike" dirty="0">
                <a:solidFill>
                  <a:srgbClr val="004BD3"/>
                </a:solidFill>
                <a:effectLst/>
              </a:rPr>
              <a:t>Board composition and succession planning</a:t>
            </a:r>
          </a:p>
          <a:p>
            <a:pPr marL="285750" indent="-285750">
              <a:buFont typeface="Arial" panose="020B0604020202020204" pitchFamily="34" charset="0"/>
              <a:buChar char="•"/>
            </a:pPr>
            <a:r>
              <a:rPr lang="en-US" dirty="0">
                <a:solidFill>
                  <a:srgbClr val="004BD3"/>
                </a:solidFill>
              </a:rPr>
              <a:t>Overview of knowledge</a:t>
            </a:r>
          </a:p>
          <a:p>
            <a:pPr marL="285750" indent="-285750">
              <a:buFont typeface="Arial" panose="020B0604020202020204" pitchFamily="34" charset="0"/>
              <a:buChar char="•"/>
            </a:pPr>
            <a:r>
              <a:rPr lang="en-US" dirty="0">
                <a:solidFill>
                  <a:srgbClr val="004BD3"/>
                </a:solidFill>
              </a:rPr>
              <a:t>Examination practice</a:t>
            </a:r>
          </a:p>
          <a:p>
            <a:endParaRPr lang="en-US" dirty="0">
              <a:solidFill>
                <a:srgbClr val="004BD3"/>
              </a:solidFill>
            </a:endParaRPr>
          </a:p>
          <a:p>
            <a:r>
              <a:rPr lang="en-GB" sz="2400" b="0" i="0" u="none" strike="noStrike" dirty="0">
                <a:solidFill>
                  <a:srgbClr val="004BD3"/>
                </a:solidFill>
                <a:effectLst/>
              </a:rPr>
              <a:t>Board effectiveness</a:t>
            </a:r>
            <a:endParaRPr lang="en-US" sz="2400" dirty="0">
              <a:solidFill>
                <a:srgbClr val="004BD3"/>
              </a:solidFill>
            </a:endParaRPr>
          </a:p>
          <a:p>
            <a:pPr marL="285750" indent="-285750">
              <a:buFont typeface="Arial" panose="020B0604020202020204" pitchFamily="34" charset="0"/>
              <a:buChar char="•"/>
            </a:pPr>
            <a:r>
              <a:rPr lang="en-US" dirty="0">
                <a:solidFill>
                  <a:srgbClr val="004BD3"/>
                </a:solidFill>
              </a:rPr>
              <a:t>Overview of knowledge</a:t>
            </a:r>
          </a:p>
          <a:p>
            <a:pPr marL="285750" indent="-285750">
              <a:buFont typeface="Arial" panose="020B0604020202020204" pitchFamily="34" charset="0"/>
              <a:buChar char="•"/>
            </a:pPr>
            <a:r>
              <a:rPr lang="en-US" dirty="0">
                <a:solidFill>
                  <a:srgbClr val="004BD3"/>
                </a:solidFill>
              </a:rPr>
              <a:t>Examination practice</a:t>
            </a:r>
          </a:p>
          <a:p>
            <a:endParaRPr lang="en-US" b="1" dirty="0">
              <a:solidFill>
                <a:srgbClr val="004BD3"/>
              </a:solidFill>
            </a:endParaRPr>
          </a:p>
        </p:txBody>
      </p:sp>
    </p:spTree>
    <p:extLst>
      <p:ext uri="{BB962C8B-B14F-4D97-AF65-F5344CB8AC3E}">
        <p14:creationId xmlns:p14="http://schemas.microsoft.com/office/powerpoint/2010/main" val="2616293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4B5C5A-CFE0-1512-611C-730850C014E3}"/>
              </a:ext>
            </a:extLst>
          </p:cNvPr>
          <p:cNvSpPr>
            <a:spLocks noGrp="1"/>
          </p:cNvSpPr>
          <p:nvPr>
            <p:ph idx="1"/>
          </p:nvPr>
        </p:nvSpPr>
        <p:spPr/>
        <p:txBody>
          <a:bodyPr>
            <a:normAutofit/>
          </a:bodyPr>
          <a:lstStyle/>
          <a:p>
            <a:r>
              <a:rPr lang="en-GB" sz="2400" dirty="0">
                <a:solidFill>
                  <a:srgbClr val="004BD3"/>
                </a:solidFill>
              </a:rPr>
              <a:t>‘Consideration should be given to the length of service of the board as a whole and membership regularly refreshed.’ </a:t>
            </a:r>
          </a:p>
          <a:p>
            <a:pPr algn="r"/>
            <a:r>
              <a:rPr lang="en-GB" sz="2400" dirty="0">
                <a:solidFill>
                  <a:srgbClr val="004BD3"/>
                </a:solidFill>
              </a:rPr>
              <a:t>Principle K, UKCG code</a:t>
            </a:r>
          </a:p>
          <a:p>
            <a:pPr algn="r"/>
            <a:endParaRPr lang="en-GB" sz="2400" dirty="0">
              <a:solidFill>
                <a:srgbClr val="004BD3"/>
              </a:solidFill>
            </a:endParaRPr>
          </a:p>
          <a:p>
            <a:r>
              <a:rPr lang="en-GB" sz="2400" dirty="0">
                <a:solidFill>
                  <a:srgbClr val="004BD3"/>
                </a:solidFill>
              </a:rPr>
              <a:t>‘All directors should be subject to annual re-election. The board should set out in the papers accompanying the resolutions to elect each director the specific reasons why their contribution is, and continues to be, important to the company’s long-term sustainable success.’</a:t>
            </a:r>
          </a:p>
          <a:p>
            <a:pPr algn="r"/>
            <a:r>
              <a:rPr lang="en-GB" sz="2400" dirty="0">
                <a:solidFill>
                  <a:srgbClr val="004BD3"/>
                </a:solidFill>
              </a:rPr>
              <a:t>Provision 18, UKCG code </a:t>
            </a:r>
          </a:p>
          <a:p>
            <a:endParaRPr lang="en-US" dirty="0"/>
          </a:p>
        </p:txBody>
      </p:sp>
      <p:sp>
        <p:nvSpPr>
          <p:cNvPr id="5" name="Title 4">
            <a:extLst>
              <a:ext uri="{FF2B5EF4-FFF2-40B4-BE49-F238E27FC236}">
                <a16:creationId xmlns:a16="http://schemas.microsoft.com/office/drawing/2014/main" id="{0D13F93C-A4BC-2071-5EE0-38239081BB1F}"/>
              </a:ext>
            </a:extLst>
          </p:cNvPr>
          <p:cNvSpPr>
            <a:spLocks noGrp="1"/>
          </p:cNvSpPr>
          <p:nvPr>
            <p:ph type="title"/>
          </p:nvPr>
        </p:nvSpPr>
        <p:spPr/>
        <p:txBody>
          <a:bodyPr/>
          <a:lstStyle/>
          <a:p>
            <a:r>
              <a:rPr lang="en-US" sz="3200" b="1" dirty="0">
                <a:solidFill>
                  <a:srgbClr val="004BD3"/>
                </a:solidFill>
              </a:rPr>
              <a:t>Refreshing board membership and Annual re-election</a:t>
            </a:r>
          </a:p>
        </p:txBody>
      </p:sp>
    </p:spTree>
    <p:extLst>
      <p:ext uri="{BB962C8B-B14F-4D97-AF65-F5344CB8AC3E}">
        <p14:creationId xmlns:p14="http://schemas.microsoft.com/office/powerpoint/2010/main" val="74592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12F8D-B70F-C07A-F8B7-E4E8114CBC49}"/>
              </a:ext>
            </a:extLst>
          </p:cNvPr>
          <p:cNvSpPr>
            <a:spLocks noGrp="1"/>
          </p:cNvSpPr>
          <p:nvPr>
            <p:ph type="title"/>
          </p:nvPr>
        </p:nvSpPr>
        <p:spPr/>
        <p:txBody>
          <a:bodyPr/>
          <a:lstStyle/>
          <a:p>
            <a:r>
              <a:rPr lang="en-US" sz="3200" b="1" dirty="0"/>
              <a:t>Examination Questions from previous papers</a:t>
            </a:r>
            <a:endParaRPr lang="en-US" sz="3200" dirty="0">
              <a:solidFill>
                <a:srgbClr val="002060"/>
              </a:solidFill>
            </a:endParaRPr>
          </a:p>
        </p:txBody>
      </p:sp>
      <p:sp>
        <p:nvSpPr>
          <p:cNvPr id="3" name="Content Placeholder 2">
            <a:extLst>
              <a:ext uri="{FF2B5EF4-FFF2-40B4-BE49-F238E27FC236}">
                <a16:creationId xmlns:a16="http://schemas.microsoft.com/office/drawing/2014/main" id="{B5ACDEEC-49D8-7C4F-D4E0-960C7B461B5E}"/>
              </a:ext>
            </a:extLst>
          </p:cNvPr>
          <p:cNvSpPr>
            <a:spLocks noGrp="1"/>
          </p:cNvSpPr>
          <p:nvPr>
            <p:ph idx="1"/>
          </p:nvPr>
        </p:nvSpPr>
        <p:spPr>
          <a:xfrm>
            <a:off x="431800" y="1629948"/>
            <a:ext cx="11328400" cy="5228052"/>
          </a:xfrm>
        </p:spPr>
        <p:txBody>
          <a:bodyPr/>
          <a:lstStyle/>
          <a:p>
            <a:r>
              <a:rPr lang="en-US" sz="2000" i="1" dirty="0">
                <a:solidFill>
                  <a:srgbClr val="004BD3"/>
                </a:solidFill>
              </a:rPr>
              <a:t>Assess what Sunshine needs to do in order to comply with the Code provisions in relation to diversity and the measures that the Board and the Nominations Committee could introduce to try to improve the diversity of its NEDs, executive directors and senior managers. (15 marks)</a:t>
            </a:r>
          </a:p>
          <a:p>
            <a:pPr algn="r"/>
            <a:r>
              <a:rPr lang="en-US" sz="2000" dirty="0">
                <a:solidFill>
                  <a:srgbClr val="004BD3"/>
                </a:solidFill>
              </a:rPr>
              <a:t>Q7a, Jun2021</a:t>
            </a:r>
          </a:p>
          <a:p>
            <a:r>
              <a:rPr lang="en-US" sz="2000" i="1" dirty="0">
                <a:solidFill>
                  <a:srgbClr val="004BD3"/>
                </a:solidFill>
              </a:rPr>
              <a:t>Explain the key factors and issues that the nomination committee will need to consider in creating a succession plan for the Board, taking into account the provisions in the code and how a skills matrix could assist with that succession plan. (13 marks)</a:t>
            </a:r>
          </a:p>
          <a:p>
            <a:pPr algn="r"/>
            <a:r>
              <a:rPr lang="en-US" sz="2000" dirty="0">
                <a:solidFill>
                  <a:srgbClr val="004BD3"/>
                </a:solidFill>
              </a:rPr>
              <a:t>Q7a, Nov2020</a:t>
            </a:r>
          </a:p>
          <a:p>
            <a:r>
              <a:rPr lang="en-US" sz="2000" i="1" dirty="0">
                <a:solidFill>
                  <a:srgbClr val="004BD3"/>
                </a:solidFill>
              </a:rPr>
              <a:t>Explain why Redland’s nomination committee should review the composition of the Redland Board and its committees as a result of the acquisition. (12 marks)</a:t>
            </a:r>
          </a:p>
          <a:p>
            <a:pPr algn="r"/>
            <a:r>
              <a:rPr lang="en-US" sz="2000" dirty="0">
                <a:solidFill>
                  <a:srgbClr val="004BD3"/>
                </a:solidFill>
              </a:rPr>
              <a:t>Q11a, Nov2019</a:t>
            </a:r>
          </a:p>
          <a:p>
            <a:pPr algn="r"/>
            <a:endParaRPr lang="en-US" dirty="0">
              <a:solidFill>
                <a:srgbClr val="002060"/>
              </a:solidFill>
            </a:endParaRPr>
          </a:p>
          <a:p>
            <a:pPr algn="r"/>
            <a:endParaRPr lang="en-US" dirty="0">
              <a:solidFill>
                <a:srgbClr val="002060"/>
              </a:solidFill>
            </a:endParaRPr>
          </a:p>
        </p:txBody>
      </p:sp>
    </p:spTree>
    <p:extLst>
      <p:ext uri="{BB962C8B-B14F-4D97-AF65-F5344CB8AC3E}">
        <p14:creationId xmlns:p14="http://schemas.microsoft.com/office/powerpoint/2010/main" val="3844547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12F8D-B70F-C07A-F8B7-E4E8114CBC49}"/>
              </a:ext>
            </a:extLst>
          </p:cNvPr>
          <p:cNvSpPr>
            <a:spLocks noGrp="1"/>
          </p:cNvSpPr>
          <p:nvPr>
            <p:ph type="title"/>
          </p:nvPr>
        </p:nvSpPr>
        <p:spPr/>
        <p:txBody>
          <a:bodyPr/>
          <a:lstStyle/>
          <a:p>
            <a:r>
              <a:rPr lang="en-US" sz="3200" b="1" dirty="0">
                <a:solidFill>
                  <a:srgbClr val="004BD3"/>
                </a:solidFill>
              </a:rPr>
              <a:t>Examination Practice</a:t>
            </a:r>
          </a:p>
        </p:txBody>
      </p:sp>
      <p:sp>
        <p:nvSpPr>
          <p:cNvPr id="3" name="Content Placeholder 2">
            <a:extLst>
              <a:ext uri="{FF2B5EF4-FFF2-40B4-BE49-F238E27FC236}">
                <a16:creationId xmlns:a16="http://schemas.microsoft.com/office/drawing/2014/main" id="{B5ACDEEC-49D8-7C4F-D4E0-960C7B461B5E}"/>
              </a:ext>
            </a:extLst>
          </p:cNvPr>
          <p:cNvSpPr>
            <a:spLocks noGrp="1"/>
          </p:cNvSpPr>
          <p:nvPr>
            <p:ph idx="1"/>
          </p:nvPr>
        </p:nvSpPr>
        <p:spPr>
          <a:xfrm>
            <a:off x="431800" y="1629948"/>
            <a:ext cx="11328400" cy="5228052"/>
          </a:xfrm>
        </p:spPr>
        <p:txBody>
          <a:bodyPr>
            <a:normAutofit/>
          </a:bodyPr>
          <a:lstStyle/>
          <a:p>
            <a:r>
              <a:rPr lang="en-GB" sz="2000" dirty="0">
                <a:solidFill>
                  <a:srgbClr val="004BD3"/>
                </a:solidFill>
              </a:rPr>
              <a:t>Redland Events plc (Redland) is a public relations (PR) company that helps corporate clients with marketing events. Its shares are listed on the London Stock Exchange and it is in the FTSE 350. Following a strategic review, the Board decided to diversify the company’s business activities and as a result Redland has recently signed an agreement to acquire </a:t>
            </a:r>
            <a:r>
              <a:rPr lang="en-GB" sz="2000" dirty="0" err="1">
                <a:solidFill>
                  <a:srgbClr val="004BD3"/>
                </a:solidFill>
              </a:rPr>
              <a:t>Webtech</a:t>
            </a:r>
            <a:r>
              <a:rPr lang="en-GB" sz="2000" dirty="0">
                <a:solidFill>
                  <a:srgbClr val="004BD3"/>
                </a:solidFill>
              </a:rPr>
              <a:t> Limited (</a:t>
            </a:r>
            <a:r>
              <a:rPr lang="en-GB" sz="2000" dirty="0" err="1">
                <a:solidFill>
                  <a:srgbClr val="004BD3"/>
                </a:solidFill>
              </a:rPr>
              <a:t>Webtech</a:t>
            </a:r>
            <a:r>
              <a:rPr lang="en-GB" sz="2000" dirty="0">
                <a:solidFill>
                  <a:srgbClr val="004BD3"/>
                </a:solidFill>
              </a:rPr>
              <a:t>), which is a website design and maintenance company. The acquisition has increased the size of the overall business of Redland by nearly 25%. The Board of Redland consists of the three executive directors who founded the company, an independent Chair who was formerly at another events company, and three independent non executive directors, one of whom is an accountant and the other two have a marketing background. </a:t>
            </a:r>
          </a:p>
          <a:p>
            <a:r>
              <a:rPr lang="en-GB" sz="2000" dirty="0">
                <a:solidFill>
                  <a:srgbClr val="004BD3"/>
                </a:solidFill>
              </a:rPr>
              <a:t>The CEO of Redland has agreed that the current CEO of </a:t>
            </a:r>
            <a:r>
              <a:rPr lang="en-GB" sz="2000" dirty="0" err="1">
                <a:solidFill>
                  <a:srgbClr val="004BD3"/>
                </a:solidFill>
              </a:rPr>
              <a:t>Webtech</a:t>
            </a:r>
            <a:r>
              <a:rPr lang="en-GB" sz="2000" dirty="0">
                <a:solidFill>
                  <a:srgbClr val="004BD3"/>
                </a:solidFill>
              </a:rPr>
              <a:t>, Jane Clifford, will join the Board of Redland as a non-executive director on completion of the acquisition in order to provide web design experience and provide continuity for the </a:t>
            </a:r>
            <a:r>
              <a:rPr lang="en-GB" sz="2000" dirty="0" err="1">
                <a:solidFill>
                  <a:srgbClr val="004BD3"/>
                </a:solidFill>
              </a:rPr>
              <a:t>Webtech</a:t>
            </a:r>
            <a:r>
              <a:rPr lang="en-GB" sz="2000" dirty="0">
                <a:solidFill>
                  <a:srgbClr val="004BD3"/>
                </a:solidFill>
              </a:rPr>
              <a:t> business. The other </a:t>
            </a:r>
            <a:r>
              <a:rPr lang="en-GB" sz="2000" dirty="0" err="1">
                <a:solidFill>
                  <a:srgbClr val="004BD3"/>
                </a:solidFill>
              </a:rPr>
              <a:t>Webtech</a:t>
            </a:r>
            <a:r>
              <a:rPr lang="en-GB" sz="2000" dirty="0">
                <a:solidFill>
                  <a:srgbClr val="004BD3"/>
                </a:solidFill>
              </a:rPr>
              <a:t> directors will be resigning on completion. </a:t>
            </a:r>
          </a:p>
          <a:p>
            <a:pPr algn="r"/>
            <a:r>
              <a:rPr lang="en-US" sz="2000" dirty="0">
                <a:solidFill>
                  <a:srgbClr val="004BD3"/>
                </a:solidFill>
              </a:rPr>
              <a:t>Q11a, Nov2019</a:t>
            </a:r>
          </a:p>
        </p:txBody>
      </p:sp>
    </p:spTree>
    <p:extLst>
      <p:ext uri="{BB962C8B-B14F-4D97-AF65-F5344CB8AC3E}">
        <p14:creationId xmlns:p14="http://schemas.microsoft.com/office/powerpoint/2010/main" val="1862908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AFC6E-2C97-65A7-EB3E-A8CE082A6C0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AA8517A-09EC-AFB9-8BC9-BCF4334A4AF4}"/>
              </a:ext>
            </a:extLst>
          </p:cNvPr>
          <p:cNvSpPr>
            <a:spLocks noGrp="1"/>
          </p:cNvSpPr>
          <p:nvPr>
            <p:ph idx="1"/>
          </p:nvPr>
        </p:nvSpPr>
        <p:spPr/>
        <p:txBody>
          <a:bodyPr/>
          <a:lstStyle/>
          <a:p>
            <a:r>
              <a:rPr lang="en-GB" sz="2400" dirty="0">
                <a:solidFill>
                  <a:srgbClr val="004BD3"/>
                </a:solidFill>
              </a:rPr>
              <a:t>Explain why Redland’s nomination committee should review the composition of the Redland Board and its committees as a result of the acquisition. (12 marks)</a:t>
            </a:r>
          </a:p>
          <a:p>
            <a:pPr algn="r"/>
            <a:r>
              <a:rPr lang="en-US" sz="2400" dirty="0">
                <a:solidFill>
                  <a:srgbClr val="004BD3"/>
                </a:solidFill>
              </a:rPr>
              <a:t>Q11a, Nov2019</a:t>
            </a:r>
          </a:p>
          <a:p>
            <a:pPr algn="r"/>
            <a:endParaRPr lang="en-US" dirty="0"/>
          </a:p>
        </p:txBody>
      </p:sp>
    </p:spTree>
    <p:extLst>
      <p:ext uri="{BB962C8B-B14F-4D97-AF65-F5344CB8AC3E}">
        <p14:creationId xmlns:p14="http://schemas.microsoft.com/office/powerpoint/2010/main" val="1273253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6F691-E6E0-86E0-9C82-23E4CE4F41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3ECD0B7-6C61-795D-46B5-B116A1459864}"/>
              </a:ext>
            </a:extLst>
          </p:cNvPr>
          <p:cNvSpPr>
            <a:spLocks noGrp="1"/>
          </p:cNvSpPr>
          <p:nvPr>
            <p:ph idx="1"/>
          </p:nvPr>
        </p:nvSpPr>
        <p:spPr/>
        <p:txBody>
          <a:bodyPr/>
          <a:lstStyle/>
          <a:p>
            <a:r>
              <a:rPr lang="en-US" sz="2400" dirty="0">
                <a:solidFill>
                  <a:srgbClr val="004BD3"/>
                </a:solidFill>
              </a:rPr>
              <a:t>Answer Structure</a:t>
            </a:r>
          </a:p>
          <a:p>
            <a:r>
              <a:rPr lang="en-US" sz="2400" dirty="0">
                <a:solidFill>
                  <a:srgbClr val="004BD3"/>
                </a:solidFill>
              </a:rPr>
              <a:t>Compliance with the UKCG code in relation to:</a:t>
            </a:r>
          </a:p>
          <a:p>
            <a:r>
              <a:rPr lang="en-US" sz="2400" dirty="0">
                <a:solidFill>
                  <a:srgbClr val="FF0000"/>
                </a:solidFill>
              </a:rPr>
              <a:t>Independence of directors</a:t>
            </a:r>
          </a:p>
          <a:p>
            <a:r>
              <a:rPr lang="en-GB" sz="2400" dirty="0">
                <a:solidFill>
                  <a:srgbClr val="00B050"/>
                </a:solidFill>
              </a:rPr>
              <a:t>right mix of skills and experience on the Board</a:t>
            </a:r>
            <a:endParaRPr lang="en-US" sz="2400" dirty="0">
              <a:solidFill>
                <a:srgbClr val="00B050"/>
              </a:solidFill>
            </a:endParaRPr>
          </a:p>
          <a:p>
            <a:endParaRPr lang="en-US" dirty="0"/>
          </a:p>
        </p:txBody>
      </p:sp>
    </p:spTree>
    <p:extLst>
      <p:ext uri="{BB962C8B-B14F-4D97-AF65-F5344CB8AC3E}">
        <p14:creationId xmlns:p14="http://schemas.microsoft.com/office/powerpoint/2010/main" val="1803119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7E782-2003-7F96-FC83-A77A3392D67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286EFD3-93CB-0106-BACC-D9EBD45608D0}"/>
              </a:ext>
            </a:extLst>
          </p:cNvPr>
          <p:cNvSpPr>
            <a:spLocks noGrp="1"/>
          </p:cNvSpPr>
          <p:nvPr>
            <p:ph idx="1"/>
          </p:nvPr>
        </p:nvSpPr>
        <p:spPr>
          <a:xfrm>
            <a:off x="431800" y="1428750"/>
            <a:ext cx="10780844" cy="4926330"/>
          </a:xfrm>
        </p:spPr>
        <p:txBody>
          <a:bodyPr>
            <a:normAutofit fontScale="92500"/>
          </a:bodyPr>
          <a:lstStyle/>
          <a:p>
            <a:endParaRPr lang="en-GB" dirty="0">
              <a:solidFill>
                <a:srgbClr val="FF0000"/>
              </a:solidFill>
            </a:endParaRPr>
          </a:p>
          <a:p>
            <a:r>
              <a:rPr lang="en-GB" b="1" dirty="0">
                <a:solidFill>
                  <a:srgbClr val="FF0000"/>
                </a:solidFill>
              </a:rPr>
              <a:t>Independence of directors </a:t>
            </a:r>
          </a:p>
          <a:p>
            <a:r>
              <a:rPr lang="en-GB" dirty="0">
                <a:solidFill>
                  <a:srgbClr val="FF0000"/>
                </a:solidFill>
              </a:rPr>
              <a:t>The composition of the Redland Board will need to be reviewed following the acquisition of </a:t>
            </a:r>
            <a:r>
              <a:rPr lang="en-GB" dirty="0" err="1">
                <a:solidFill>
                  <a:srgbClr val="FF0000"/>
                </a:solidFill>
              </a:rPr>
              <a:t>Webtech</a:t>
            </a:r>
            <a:r>
              <a:rPr lang="en-GB" dirty="0">
                <a:solidFill>
                  <a:srgbClr val="FF0000"/>
                </a:solidFill>
              </a:rPr>
              <a:t> in terms of compliance with the UK Code requirements in relation to independent directors</a:t>
            </a:r>
          </a:p>
          <a:p>
            <a:r>
              <a:rPr lang="en-GB" dirty="0">
                <a:solidFill>
                  <a:srgbClr val="FF0000"/>
                </a:solidFill>
              </a:rPr>
              <a:t>Under the UK Code, at least half of the Board excluding the Chair should be independent nonexecutive directors (Provision 11). </a:t>
            </a:r>
          </a:p>
          <a:p>
            <a:r>
              <a:rPr lang="en-GB" dirty="0">
                <a:solidFill>
                  <a:srgbClr val="FF0000"/>
                </a:solidFill>
              </a:rPr>
              <a:t>Jane Clifford is being appointed to the Board as a nonexecutive. She will be treated as non-independent for the purposes of the UK Code (Provision 10) because she was previously an employee of what will have become one of the company’s subsidiaries. </a:t>
            </a:r>
          </a:p>
          <a:p>
            <a:r>
              <a:rPr lang="en-GB" dirty="0">
                <a:solidFill>
                  <a:srgbClr val="FF0000"/>
                </a:solidFill>
              </a:rPr>
              <a:t>Therefore, the appointment of Jane to the Board without the appointment of any new non-executive directors would mean that Redland breaches this Board composition requirement because out of what will then be a Board (excluding the Chair) of seven directors, only three will be independent non-executive directors.  </a:t>
            </a:r>
          </a:p>
          <a:p>
            <a:r>
              <a:rPr lang="en-GB" dirty="0">
                <a:solidFill>
                  <a:srgbClr val="FF0000"/>
                </a:solidFill>
              </a:rPr>
              <a:t>The nomination committee should therefore consider whether to seek to comply with the UK Code provision on Board composition as soon as possible by appointing a further independent non-executive director to the Board. </a:t>
            </a:r>
          </a:p>
          <a:p>
            <a:endParaRPr lang="en-GB" dirty="0"/>
          </a:p>
          <a:p>
            <a:endParaRPr lang="en-GB" dirty="0"/>
          </a:p>
        </p:txBody>
      </p:sp>
      <p:pic>
        <p:nvPicPr>
          <p:cNvPr id="6" name="Graphic 5" descr="Tick with solid fill">
            <a:extLst>
              <a:ext uri="{FF2B5EF4-FFF2-40B4-BE49-F238E27FC236}">
                <a16:creationId xmlns:a16="http://schemas.microsoft.com/office/drawing/2014/main" id="{FF86E3A1-C8EA-D5F0-5D5C-288014049A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7300" y="2301394"/>
            <a:ext cx="342900" cy="342900"/>
          </a:xfrm>
          <a:prstGeom prst="rect">
            <a:avLst/>
          </a:prstGeom>
        </p:spPr>
      </p:pic>
      <p:pic>
        <p:nvPicPr>
          <p:cNvPr id="8" name="Graphic 7" descr="Tick with solid fill">
            <a:extLst>
              <a:ext uri="{FF2B5EF4-FFF2-40B4-BE49-F238E27FC236}">
                <a16:creationId xmlns:a16="http://schemas.microsoft.com/office/drawing/2014/main" id="{0B9E14B8-6472-DE7D-6AD0-B5368F22A5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7300" y="4171238"/>
            <a:ext cx="342900" cy="342900"/>
          </a:xfrm>
          <a:prstGeom prst="rect">
            <a:avLst/>
          </a:prstGeom>
        </p:spPr>
      </p:pic>
      <p:pic>
        <p:nvPicPr>
          <p:cNvPr id="9" name="Graphic 8" descr="Tick with solid fill">
            <a:extLst>
              <a:ext uri="{FF2B5EF4-FFF2-40B4-BE49-F238E27FC236}">
                <a16:creationId xmlns:a16="http://schemas.microsoft.com/office/drawing/2014/main" id="{B56DA621-79F4-36C5-3587-27A61BD5F0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7300" y="6012180"/>
            <a:ext cx="342900" cy="342900"/>
          </a:xfrm>
          <a:prstGeom prst="rect">
            <a:avLst/>
          </a:prstGeom>
        </p:spPr>
      </p:pic>
      <p:pic>
        <p:nvPicPr>
          <p:cNvPr id="4" name="Graphic 3" descr="Tick with solid fill">
            <a:extLst>
              <a:ext uri="{FF2B5EF4-FFF2-40B4-BE49-F238E27FC236}">
                <a16:creationId xmlns:a16="http://schemas.microsoft.com/office/drawing/2014/main" id="{C1748D5A-CA33-4BDA-A619-EB1DA47EB0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03663" y="5215018"/>
            <a:ext cx="342900" cy="342900"/>
          </a:xfrm>
          <a:prstGeom prst="rect">
            <a:avLst/>
          </a:prstGeom>
        </p:spPr>
      </p:pic>
    </p:spTree>
    <p:extLst>
      <p:ext uri="{BB962C8B-B14F-4D97-AF65-F5344CB8AC3E}">
        <p14:creationId xmlns:p14="http://schemas.microsoft.com/office/powerpoint/2010/main" val="649319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6AE72-B7BB-3F27-8D46-C2130CE75B0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D8C17D-0873-90B9-2324-39ED832384D3}"/>
              </a:ext>
            </a:extLst>
          </p:cNvPr>
          <p:cNvSpPr>
            <a:spLocks noGrp="1"/>
          </p:cNvSpPr>
          <p:nvPr>
            <p:ph idx="1"/>
          </p:nvPr>
        </p:nvSpPr>
        <p:spPr>
          <a:xfrm>
            <a:off x="431800" y="1629947"/>
            <a:ext cx="10855793" cy="5228053"/>
          </a:xfrm>
        </p:spPr>
        <p:txBody>
          <a:bodyPr>
            <a:normAutofit fontScale="85000" lnSpcReduction="10000"/>
          </a:bodyPr>
          <a:lstStyle/>
          <a:p>
            <a:r>
              <a:rPr lang="en-GB" b="1" dirty="0">
                <a:solidFill>
                  <a:srgbClr val="00B050"/>
                </a:solidFill>
              </a:rPr>
              <a:t>Mix of skills and experience </a:t>
            </a:r>
          </a:p>
          <a:p>
            <a:r>
              <a:rPr lang="en-GB" dirty="0">
                <a:solidFill>
                  <a:srgbClr val="00B050"/>
                </a:solidFill>
              </a:rPr>
              <a:t>The composition of the Redland Board will need to be reviewed following the acquisition of </a:t>
            </a:r>
            <a:r>
              <a:rPr lang="en-GB" dirty="0" err="1">
                <a:solidFill>
                  <a:srgbClr val="00B050"/>
                </a:solidFill>
              </a:rPr>
              <a:t>Webtech</a:t>
            </a:r>
            <a:r>
              <a:rPr lang="en-GB" dirty="0">
                <a:solidFill>
                  <a:srgbClr val="00B050"/>
                </a:solidFill>
              </a:rPr>
              <a:t> in terms of compliance with the UK Code requirements in relation to having the right mix of skills and experience on the Board.  </a:t>
            </a:r>
          </a:p>
          <a:p>
            <a:r>
              <a:rPr lang="en-GB" dirty="0">
                <a:solidFill>
                  <a:srgbClr val="00B050"/>
                </a:solidFill>
              </a:rPr>
              <a:t>Principle K of the UK Code requires the Board and its committees to have a combination of skills, experience and knowledge. The FRC Guidance on Board Effectiveness suggests that skills matrices, mapping the existing skill set of the Board against that required to execute strategy and meet future challenges, can be an effective way of identifying skills gaps. </a:t>
            </a:r>
          </a:p>
          <a:p>
            <a:r>
              <a:rPr lang="en-GB" dirty="0">
                <a:solidFill>
                  <a:srgbClr val="00B050"/>
                </a:solidFill>
              </a:rPr>
              <a:t>The nomination committee should conduct a skills assessment and audit in light of the acquisition. Redland is acquiring a company which operates in a significantly different business area compared to that of its existing business. The nomination committee therefore needs to consider whether the mix of skills and experience on the Board are sufficient to provide judgement and oversight of the group’s businesses as a whole, including the </a:t>
            </a:r>
            <a:r>
              <a:rPr lang="en-GB" dirty="0" err="1">
                <a:solidFill>
                  <a:srgbClr val="00B050"/>
                </a:solidFill>
              </a:rPr>
              <a:t>Webtech</a:t>
            </a:r>
            <a:r>
              <a:rPr lang="en-GB" dirty="0">
                <a:solidFill>
                  <a:srgbClr val="00B050"/>
                </a:solidFill>
              </a:rPr>
              <a:t> business. </a:t>
            </a:r>
          </a:p>
          <a:p>
            <a:r>
              <a:rPr lang="en-GB" dirty="0">
                <a:solidFill>
                  <a:srgbClr val="00B050"/>
                </a:solidFill>
              </a:rPr>
              <a:t>Although Jane Clifford is joining the Board to provide her experience and continuity that may not be sufficient of itself. The nomination committee will need to consider whether the executive directors have sufficient expertise and experience as all founders of the original Redland business may well not have had any prior experience in managing a website business. In addition, none of the existing non-executive directors appear to have any experience in the website design business. The nomination committee should therefore consider whether Redland should seek a new non-executive director with expertise or experience in a business in the same sector as </a:t>
            </a:r>
            <a:r>
              <a:rPr lang="en-GB" dirty="0" err="1">
                <a:solidFill>
                  <a:srgbClr val="00B050"/>
                </a:solidFill>
              </a:rPr>
              <a:t>Webtech</a:t>
            </a:r>
            <a:r>
              <a:rPr lang="en-GB" dirty="0">
                <a:solidFill>
                  <a:srgbClr val="00B050"/>
                </a:solidFill>
              </a:rPr>
              <a:t>. </a:t>
            </a:r>
          </a:p>
          <a:p>
            <a:endParaRPr lang="en-GB" dirty="0"/>
          </a:p>
          <a:p>
            <a:endParaRPr lang="en-US" dirty="0"/>
          </a:p>
        </p:txBody>
      </p:sp>
      <p:pic>
        <p:nvPicPr>
          <p:cNvPr id="4" name="Graphic 3" descr="Tick with solid fill">
            <a:extLst>
              <a:ext uri="{FF2B5EF4-FFF2-40B4-BE49-F238E27FC236}">
                <a16:creationId xmlns:a16="http://schemas.microsoft.com/office/drawing/2014/main" id="{EA06B410-520F-00D6-5580-BC733BF85D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7300" y="2022014"/>
            <a:ext cx="342900" cy="342900"/>
          </a:xfrm>
          <a:prstGeom prst="rect">
            <a:avLst/>
          </a:prstGeom>
        </p:spPr>
      </p:pic>
      <p:pic>
        <p:nvPicPr>
          <p:cNvPr id="5" name="Graphic 4" descr="Tick with solid fill">
            <a:extLst>
              <a:ext uri="{FF2B5EF4-FFF2-40B4-BE49-F238E27FC236}">
                <a16:creationId xmlns:a16="http://schemas.microsoft.com/office/drawing/2014/main" id="{2A6897BC-EAE6-24DB-15AC-52D0A4B502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7300" y="2942214"/>
            <a:ext cx="342900" cy="342900"/>
          </a:xfrm>
          <a:prstGeom prst="rect">
            <a:avLst/>
          </a:prstGeom>
        </p:spPr>
      </p:pic>
      <p:pic>
        <p:nvPicPr>
          <p:cNvPr id="6" name="Graphic 5" descr="Tick with solid fill">
            <a:extLst>
              <a:ext uri="{FF2B5EF4-FFF2-40B4-BE49-F238E27FC236}">
                <a16:creationId xmlns:a16="http://schemas.microsoft.com/office/drawing/2014/main" id="{2D0F66E1-EEB3-57C2-3640-499C44E64B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7300" y="5654910"/>
            <a:ext cx="342900" cy="342900"/>
          </a:xfrm>
          <a:prstGeom prst="rect">
            <a:avLst/>
          </a:prstGeom>
        </p:spPr>
      </p:pic>
      <p:pic>
        <p:nvPicPr>
          <p:cNvPr id="7" name="Graphic 6" descr="Tick with solid fill">
            <a:extLst>
              <a:ext uri="{FF2B5EF4-FFF2-40B4-BE49-F238E27FC236}">
                <a16:creationId xmlns:a16="http://schemas.microsoft.com/office/drawing/2014/main" id="{80B62181-89D3-F0D0-9AF5-715443AE2E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7300" y="4072524"/>
            <a:ext cx="342900" cy="342900"/>
          </a:xfrm>
          <a:prstGeom prst="rect">
            <a:avLst/>
          </a:prstGeom>
        </p:spPr>
      </p:pic>
    </p:spTree>
    <p:extLst>
      <p:ext uri="{BB962C8B-B14F-4D97-AF65-F5344CB8AC3E}">
        <p14:creationId xmlns:p14="http://schemas.microsoft.com/office/powerpoint/2010/main" val="1869504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3948E-B9E2-3582-DF06-4A1A04DF70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D0F274B-E234-4A82-69A2-8AA44767D16A}"/>
              </a:ext>
            </a:extLst>
          </p:cNvPr>
          <p:cNvSpPr>
            <a:spLocks noGrp="1"/>
          </p:cNvSpPr>
          <p:nvPr>
            <p:ph idx="1"/>
          </p:nvPr>
        </p:nvSpPr>
        <p:spPr>
          <a:xfrm>
            <a:off x="431800" y="1529934"/>
            <a:ext cx="10795833" cy="5165724"/>
          </a:xfrm>
        </p:spPr>
        <p:txBody>
          <a:bodyPr>
            <a:normAutofit lnSpcReduction="10000"/>
          </a:bodyPr>
          <a:lstStyle/>
          <a:p>
            <a:r>
              <a:rPr lang="en-GB" b="1" dirty="0">
                <a:solidFill>
                  <a:srgbClr val="00B050"/>
                </a:solidFill>
              </a:rPr>
              <a:t>Board committee composition – skills and experience </a:t>
            </a:r>
            <a:endParaRPr lang="en-GB" dirty="0">
              <a:solidFill>
                <a:srgbClr val="00B050"/>
              </a:solidFill>
            </a:endParaRPr>
          </a:p>
          <a:p>
            <a:r>
              <a:rPr lang="en-GB" dirty="0">
                <a:solidFill>
                  <a:srgbClr val="00B050"/>
                </a:solidFill>
              </a:rPr>
              <a:t>The question of the composition and the right mixture of skills and experience is also relevant for the membership of the Board’s committees. Under the UK Code, these must be made up of the independent nonexecutive directors (except that the nomination committee can include one non-independent director.) </a:t>
            </a:r>
          </a:p>
          <a:p>
            <a:r>
              <a:rPr lang="en-GB" dirty="0">
                <a:solidFill>
                  <a:srgbClr val="00B050"/>
                </a:solidFill>
              </a:rPr>
              <a:t>Also, under both the UK Code and DTR 7.1, the audit committee as a whole must have competence relevant to the sector in which the company operates. </a:t>
            </a:r>
          </a:p>
          <a:p>
            <a:r>
              <a:rPr lang="en-GB" dirty="0">
                <a:solidFill>
                  <a:srgbClr val="00B050"/>
                </a:solidFill>
              </a:rPr>
              <a:t>As Redland is a FTSE 350 company, the audit committee should, under the UK Code have at least three members all of whom are independent non-executive members. </a:t>
            </a:r>
          </a:p>
          <a:p>
            <a:r>
              <a:rPr lang="en-GB" dirty="0">
                <a:solidFill>
                  <a:srgbClr val="00B050"/>
                </a:solidFill>
              </a:rPr>
              <a:t>If Redland is compliant with the UK Code, the current three non-executive directors would therefore make up the audit committee. None of these have any sector experience relevant to </a:t>
            </a:r>
            <a:r>
              <a:rPr lang="en-GB" dirty="0" err="1">
                <a:solidFill>
                  <a:srgbClr val="00B050"/>
                </a:solidFill>
              </a:rPr>
              <a:t>Webtech</a:t>
            </a:r>
            <a:r>
              <a:rPr lang="en-GB" dirty="0">
                <a:solidFill>
                  <a:srgbClr val="00B050"/>
                </a:solidFill>
              </a:rPr>
              <a:t>. As Jane is not independent, she could not join the audit committee to provide sector experience.</a:t>
            </a:r>
          </a:p>
          <a:p>
            <a:r>
              <a:rPr lang="en-GB" dirty="0">
                <a:solidFill>
                  <a:srgbClr val="00B050"/>
                </a:solidFill>
              </a:rPr>
              <a:t> If Redland is to be compliant with the UK Code (although under DTR 7.1, only a majority of the members of the committee need to be independent and so she could join the committee in order to provide sector experience and Redland would still be compliant with DTR 7). Therefore, Redland needs to consider whether it needs to appoint a new non-executive director with experience in </a:t>
            </a:r>
            <a:r>
              <a:rPr lang="en-GB" dirty="0" err="1">
                <a:solidFill>
                  <a:srgbClr val="00B050"/>
                </a:solidFill>
              </a:rPr>
              <a:t>Webtech’s</a:t>
            </a:r>
            <a:r>
              <a:rPr lang="en-GB" dirty="0">
                <a:solidFill>
                  <a:srgbClr val="00B050"/>
                </a:solidFill>
              </a:rPr>
              <a:t> sector who could join the audit committee. </a:t>
            </a:r>
            <a:endParaRPr lang="en-US" dirty="0">
              <a:solidFill>
                <a:srgbClr val="00B050"/>
              </a:solidFill>
            </a:endParaRPr>
          </a:p>
          <a:p>
            <a:endParaRPr lang="en-US" dirty="0"/>
          </a:p>
        </p:txBody>
      </p:sp>
      <p:pic>
        <p:nvPicPr>
          <p:cNvPr id="4" name="Graphic 3" descr="Tick with solid fill">
            <a:extLst>
              <a:ext uri="{FF2B5EF4-FFF2-40B4-BE49-F238E27FC236}">
                <a16:creationId xmlns:a16="http://schemas.microsoft.com/office/drawing/2014/main" id="{BFFE337E-AEF1-C69C-10F4-3A10EB06F0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7300" y="2492514"/>
            <a:ext cx="342900" cy="342900"/>
          </a:xfrm>
          <a:prstGeom prst="rect">
            <a:avLst/>
          </a:prstGeom>
        </p:spPr>
      </p:pic>
      <p:pic>
        <p:nvPicPr>
          <p:cNvPr id="5" name="Graphic 4" descr="Tick with solid fill">
            <a:extLst>
              <a:ext uri="{FF2B5EF4-FFF2-40B4-BE49-F238E27FC236}">
                <a16:creationId xmlns:a16="http://schemas.microsoft.com/office/drawing/2014/main" id="{6EDA6C95-89B1-043C-5F89-CB15C4E528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7300" y="3086100"/>
            <a:ext cx="342900" cy="342900"/>
          </a:xfrm>
          <a:prstGeom prst="rect">
            <a:avLst/>
          </a:prstGeom>
        </p:spPr>
      </p:pic>
      <p:pic>
        <p:nvPicPr>
          <p:cNvPr id="6" name="Graphic 5" descr="Tick with solid fill">
            <a:extLst>
              <a:ext uri="{FF2B5EF4-FFF2-40B4-BE49-F238E27FC236}">
                <a16:creationId xmlns:a16="http://schemas.microsoft.com/office/drawing/2014/main" id="{06E0B697-A118-57AF-1D8B-340915C596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7300" y="3846317"/>
            <a:ext cx="342900" cy="342900"/>
          </a:xfrm>
          <a:prstGeom prst="rect">
            <a:avLst/>
          </a:prstGeom>
        </p:spPr>
      </p:pic>
      <p:pic>
        <p:nvPicPr>
          <p:cNvPr id="7" name="Graphic 6" descr="Tick with solid fill">
            <a:extLst>
              <a:ext uri="{FF2B5EF4-FFF2-40B4-BE49-F238E27FC236}">
                <a16:creationId xmlns:a16="http://schemas.microsoft.com/office/drawing/2014/main" id="{A8B3442F-7748-E758-DBA0-871A42A06A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7300" y="4707232"/>
            <a:ext cx="342900" cy="342900"/>
          </a:xfrm>
          <a:prstGeom prst="rect">
            <a:avLst/>
          </a:prstGeom>
        </p:spPr>
      </p:pic>
      <p:pic>
        <p:nvPicPr>
          <p:cNvPr id="9" name="Graphic 8" descr="Tick with solid fill">
            <a:extLst>
              <a:ext uri="{FF2B5EF4-FFF2-40B4-BE49-F238E27FC236}">
                <a16:creationId xmlns:a16="http://schemas.microsoft.com/office/drawing/2014/main" id="{58DC27D3-875E-F5A6-C56E-B3284B2179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7300" y="6119510"/>
            <a:ext cx="342900" cy="342900"/>
          </a:xfrm>
          <a:prstGeom prst="rect">
            <a:avLst/>
          </a:prstGeom>
        </p:spPr>
      </p:pic>
    </p:spTree>
    <p:extLst>
      <p:ext uri="{BB962C8B-B14F-4D97-AF65-F5344CB8AC3E}">
        <p14:creationId xmlns:p14="http://schemas.microsoft.com/office/powerpoint/2010/main" val="5258396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6066B-AC8B-2B4F-A554-4B2479B75A17}"/>
              </a:ext>
            </a:extLst>
          </p:cNvPr>
          <p:cNvSpPr>
            <a:spLocks noGrp="1"/>
          </p:cNvSpPr>
          <p:nvPr>
            <p:ph type="ctrTitle"/>
          </p:nvPr>
        </p:nvSpPr>
        <p:spPr/>
        <p:txBody>
          <a:bodyPr/>
          <a:lstStyle/>
          <a:p>
            <a:r>
              <a:rPr lang="en-US" dirty="0"/>
              <a:t>Questions?</a:t>
            </a:r>
          </a:p>
        </p:txBody>
      </p:sp>
      <p:pic>
        <p:nvPicPr>
          <p:cNvPr id="3" name="Picture 2" descr="A picture containing text, clipart, vector graphics&#10;&#10;Description automatically generated">
            <a:extLst>
              <a:ext uri="{FF2B5EF4-FFF2-40B4-BE49-F238E27FC236}">
                <a16:creationId xmlns:a16="http://schemas.microsoft.com/office/drawing/2014/main" id="{7FE7DFC8-E952-F00E-B85F-79A0532D95BC}"/>
              </a:ext>
            </a:extLst>
          </p:cNvPr>
          <p:cNvPicPr>
            <a:picLocks noChangeAspect="1"/>
          </p:cNvPicPr>
          <p:nvPr/>
        </p:nvPicPr>
        <p:blipFill>
          <a:blip r:embed="rId2"/>
          <a:stretch>
            <a:fillRect/>
          </a:stretch>
        </p:blipFill>
        <p:spPr>
          <a:xfrm>
            <a:off x="9342018" y="5935146"/>
            <a:ext cx="2261363" cy="562610"/>
          </a:xfrm>
          <a:prstGeom prst="rect">
            <a:avLst/>
          </a:prstGeom>
        </p:spPr>
      </p:pic>
      <p:sp>
        <p:nvSpPr>
          <p:cNvPr id="5" name="TextBox 4">
            <a:extLst>
              <a:ext uri="{FF2B5EF4-FFF2-40B4-BE49-F238E27FC236}">
                <a16:creationId xmlns:a16="http://schemas.microsoft.com/office/drawing/2014/main" id="{3B3F9A3F-3F5F-919C-8A78-E09AFD784309}"/>
              </a:ext>
            </a:extLst>
          </p:cNvPr>
          <p:cNvSpPr txBox="1"/>
          <p:nvPr/>
        </p:nvSpPr>
        <p:spPr>
          <a:xfrm>
            <a:off x="9420251" y="5467842"/>
            <a:ext cx="2183130" cy="369332"/>
          </a:xfrm>
          <a:prstGeom prst="rect">
            <a:avLst/>
          </a:prstGeom>
          <a:noFill/>
        </p:spPr>
        <p:txBody>
          <a:bodyPr wrap="square" rtlCol="0">
            <a:spAutoFit/>
          </a:bodyPr>
          <a:lstStyle/>
          <a:p>
            <a:r>
              <a:rPr lang="en-US" dirty="0">
                <a:solidFill>
                  <a:schemeClr val="bg1"/>
                </a:solidFill>
              </a:rPr>
              <a:t>In association with</a:t>
            </a:r>
          </a:p>
        </p:txBody>
      </p:sp>
    </p:spTree>
    <p:extLst>
      <p:ext uri="{BB962C8B-B14F-4D97-AF65-F5344CB8AC3E}">
        <p14:creationId xmlns:p14="http://schemas.microsoft.com/office/powerpoint/2010/main" val="176664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B5509-7851-4A44-8A9C-7C5B274D3DC4}"/>
              </a:ext>
            </a:extLst>
          </p:cNvPr>
          <p:cNvSpPr>
            <a:spLocks noGrp="1"/>
          </p:cNvSpPr>
          <p:nvPr>
            <p:ph type="ctrTitle"/>
          </p:nvPr>
        </p:nvSpPr>
        <p:spPr/>
        <p:txBody>
          <a:bodyPr/>
          <a:lstStyle/>
          <a:p>
            <a:r>
              <a:rPr lang="en-US" dirty="0"/>
              <a:t>Board Effectiveness</a:t>
            </a:r>
          </a:p>
        </p:txBody>
      </p:sp>
      <p:sp>
        <p:nvSpPr>
          <p:cNvPr id="3" name="Subtitle 2">
            <a:extLst>
              <a:ext uri="{FF2B5EF4-FFF2-40B4-BE49-F238E27FC236}">
                <a16:creationId xmlns:a16="http://schemas.microsoft.com/office/drawing/2014/main" id="{2A5C62F0-23AE-5A4D-BEBD-F70ABF586379}"/>
              </a:ext>
            </a:extLst>
          </p:cNvPr>
          <p:cNvSpPr>
            <a:spLocks noGrp="1"/>
          </p:cNvSpPr>
          <p:nvPr>
            <p:ph type="subTitle" idx="1"/>
          </p:nvPr>
        </p:nvSpPr>
        <p:spPr>
          <a:xfrm>
            <a:off x="368024" y="3664531"/>
            <a:ext cx="9328376" cy="997712"/>
          </a:xfrm>
        </p:spPr>
        <p:txBody>
          <a:bodyPr/>
          <a:lstStyle/>
          <a:p>
            <a:endParaRPr lang="en-US" dirty="0"/>
          </a:p>
          <a:p>
            <a:endParaRPr lang="en-US" dirty="0"/>
          </a:p>
        </p:txBody>
      </p:sp>
      <p:pic>
        <p:nvPicPr>
          <p:cNvPr id="4" name="Picture 3" descr="A picture containing text, clipart, vector graphics&#10;&#10;Description automatically generated">
            <a:extLst>
              <a:ext uri="{FF2B5EF4-FFF2-40B4-BE49-F238E27FC236}">
                <a16:creationId xmlns:a16="http://schemas.microsoft.com/office/drawing/2014/main" id="{1FD973F7-46C6-5306-C0D0-E4902EE6598F}"/>
              </a:ext>
            </a:extLst>
          </p:cNvPr>
          <p:cNvPicPr>
            <a:picLocks noChangeAspect="1"/>
          </p:cNvPicPr>
          <p:nvPr/>
        </p:nvPicPr>
        <p:blipFill>
          <a:blip r:embed="rId2"/>
          <a:stretch>
            <a:fillRect/>
          </a:stretch>
        </p:blipFill>
        <p:spPr>
          <a:xfrm>
            <a:off x="9342018" y="5935146"/>
            <a:ext cx="2261363" cy="562610"/>
          </a:xfrm>
          <a:prstGeom prst="rect">
            <a:avLst/>
          </a:prstGeom>
        </p:spPr>
      </p:pic>
      <p:sp>
        <p:nvSpPr>
          <p:cNvPr id="5" name="TextBox 4">
            <a:extLst>
              <a:ext uri="{FF2B5EF4-FFF2-40B4-BE49-F238E27FC236}">
                <a16:creationId xmlns:a16="http://schemas.microsoft.com/office/drawing/2014/main" id="{2C4ACEAA-BCC1-7279-238B-9570DF92A2B3}"/>
              </a:ext>
            </a:extLst>
          </p:cNvPr>
          <p:cNvSpPr txBox="1"/>
          <p:nvPr/>
        </p:nvSpPr>
        <p:spPr>
          <a:xfrm>
            <a:off x="9420251" y="5467842"/>
            <a:ext cx="2183130" cy="369332"/>
          </a:xfrm>
          <a:prstGeom prst="rect">
            <a:avLst/>
          </a:prstGeom>
          <a:noFill/>
        </p:spPr>
        <p:txBody>
          <a:bodyPr wrap="square" rtlCol="0">
            <a:spAutoFit/>
          </a:bodyPr>
          <a:lstStyle/>
          <a:p>
            <a:r>
              <a:rPr lang="en-US" dirty="0">
                <a:solidFill>
                  <a:schemeClr val="bg1"/>
                </a:solidFill>
              </a:rPr>
              <a:t>In association with</a:t>
            </a:r>
          </a:p>
        </p:txBody>
      </p:sp>
    </p:spTree>
    <p:extLst>
      <p:ext uri="{BB962C8B-B14F-4D97-AF65-F5344CB8AC3E}">
        <p14:creationId xmlns:p14="http://schemas.microsoft.com/office/powerpoint/2010/main" val="1869697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A5F9B-B452-C072-8944-1C142E753A41}"/>
              </a:ext>
            </a:extLst>
          </p:cNvPr>
          <p:cNvSpPr>
            <a:spLocks noGrp="1"/>
          </p:cNvSpPr>
          <p:nvPr>
            <p:ph type="title"/>
          </p:nvPr>
        </p:nvSpPr>
        <p:spPr/>
        <p:txBody>
          <a:bodyPr/>
          <a:lstStyle/>
          <a:p>
            <a:r>
              <a:rPr lang="en-US" sz="3200" b="1" dirty="0" err="1"/>
              <a:t>MyCG</a:t>
            </a:r>
            <a:endParaRPr lang="en-US" sz="3200" b="1" dirty="0"/>
          </a:p>
        </p:txBody>
      </p:sp>
      <p:pic>
        <p:nvPicPr>
          <p:cNvPr id="5" name="Content Placeholder 4" descr="A screenshot of a web page&#10;&#10;Description automatically generated">
            <a:extLst>
              <a:ext uri="{FF2B5EF4-FFF2-40B4-BE49-F238E27FC236}">
                <a16:creationId xmlns:a16="http://schemas.microsoft.com/office/drawing/2014/main" id="{C6AC3EC5-AB60-5A98-390D-08A22AF096CC}"/>
              </a:ext>
            </a:extLst>
          </p:cNvPr>
          <p:cNvPicPr>
            <a:picLocks noGrp="1" noChangeAspect="1"/>
          </p:cNvPicPr>
          <p:nvPr>
            <p:ph idx="1"/>
          </p:nvPr>
        </p:nvPicPr>
        <p:blipFill>
          <a:blip r:embed="rId2"/>
          <a:stretch>
            <a:fillRect/>
          </a:stretch>
        </p:blipFill>
        <p:spPr>
          <a:xfrm>
            <a:off x="1675982" y="1527681"/>
            <a:ext cx="8109679" cy="4812271"/>
          </a:xfrm>
        </p:spPr>
      </p:pic>
      <p:sp>
        <p:nvSpPr>
          <p:cNvPr id="7" name="TextBox 6">
            <a:extLst>
              <a:ext uri="{FF2B5EF4-FFF2-40B4-BE49-F238E27FC236}">
                <a16:creationId xmlns:a16="http://schemas.microsoft.com/office/drawing/2014/main" id="{3B35B9D3-66D0-694A-AF66-55E2E6EDD067}"/>
              </a:ext>
            </a:extLst>
          </p:cNvPr>
          <p:cNvSpPr txBox="1"/>
          <p:nvPr/>
        </p:nvSpPr>
        <p:spPr>
          <a:xfrm>
            <a:off x="2680324" y="6339952"/>
            <a:ext cx="6100996" cy="369332"/>
          </a:xfrm>
          <a:prstGeom prst="rect">
            <a:avLst/>
          </a:prstGeom>
          <a:noFill/>
        </p:spPr>
        <p:txBody>
          <a:bodyPr wrap="square">
            <a:spAutoFit/>
          </a:bodyPr>
          <a:lstStyle/>
          <a:p>
            <a:r>
              <a:rPr lang="en-GB" sz="1800" dirty="0">
                <a:solidFill>
                  <a:srgbClr val="002060"/>
                </a:solidFill>
                <a:latin typeface="Calibri" panose="020F0502020204030204" pitchFamily="34" charset="0"/>
                <a:hlinkClick r:id="rId3">
                  <a:extLst>
                    <a:ext uri="{A12FA001-AC4F-418D-AE19-62706E023703}">
                      <ahyp:hlinkClr xmlns:ahyp="http://schemas.microsoft.com/office/drawing/2018/hyperlinkcolor" val="tx"/>
                    </a:ext>
                  </a:extLst>
                </a:hlinkClick>
              </a:rPr>
              <a:t>https://www.cgi.org.uk/my_cg/qualifying-programme-part-1-2</a:t>
            </a:r>
            <a:endParaRPr lang="en-US" dirty="0"/>
          </a:p>
        </p:txBody>
      </p:sp>
    </p:spTree>
    <p:extLst>
      <p:ext uri="{BB962C8B-B14F-4D97-AF65-F5344CB8AC3E}">
        <p14:creationId xmlns:p14="http://schemas.microsoft.com/office/powerpoint/2010/main" val="25080591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93D0B6-ACE2-0BC6-01E6-C8E18718A2C0}"/>
              </a:ext>
            </a:extLst>
          </p:cNvPr>
          <p:cNvSpPr>
            <a:spLocks noGrp="1"/>
          </p:cNvSpPr>
          <p:nvPr>
            <p:ph idx="1"/>
          </p:nvPr>
        </p:nvSpPr>
        <p:spPr/>
        <p:txBody>
          <a:bodyPr>
            <a:normAutofit/>
          </a:bodyPr>
          <a:lstStyle/>
          <a:p>
            <a:r>
              <a:rPr lang="en-GB" sz="2400" dirty="0">
                <a:solidFill>
                  <a:srgbClr val="004BD3"/>
                </a:solidFill>
              </a:rPr>
              <a:t>‘Most complex decisions depend on judgement, but the decisions of well-intentioned and experienced leaders can, in certain circumstances, be distorted. Factors known to distort judgement are conflicts of interest, emotional attachments, unconscious bias and inappropriate reliance on previous experience and decisions.’ </a:t>
            </a:r>
          </a:p>
          <a:p>
            <a:pPr algn="r"/>
            <a:r>
              <a:rPr lang="en-US" sz="2400" dirty="0">
                <a:solidFill>
                  <a:srgbClr val="004BD3"/>
                </a:solidFill>
              </a:rPr>
              <a:t>Para 29, </a:t>
            </a:r>
            <a:r>
              <a:rPr lang="en-GB" sz="2400" dirty="0">
                <a:solidFill>
                  <a:srgbClr val="004BD3"/>
                </a:solidFill>
              </a:rPr>
              <a:t>FRC Guidance on Board Effectiveness</a:t>
            </a:r>
            <a:endParaRPr lang="en-US" sz="2400" dirty="0">
              <a:solidFill>
                <a:srgbClr val="004BD3"/>
              </a:solidFill>
            </a:endParaRPr>
          </a:p>
          <a:p>
            <a:pPr algn="r"/>
            <a:r>
              <a:rPr lang="en-US" sz="2600" dirty="0"/>
              <a:t> </a:t>
            </a:r>
          </a:p>
        </p:txBody>
      </p:sp>
      <p:sp>
        <p:nvSpPr>
          <p:cNvPr id="5" name="Title 4">
            <a:extLst>
              <a:ext uri="{FF2B5EF4-FFF2-40B4-BE49-F238E27FC236}">
                <a16:creationId xmlns:a16="http://schemas.microsoft.com/office/drawing/2014/main" id="{FE5A392C-C787-0095-5314-4AAC488E73EF}"/>
              </a:ext>
            </a:extLst>
          </p:cNvPr>
          <p:cNvSpPr>
            <a:spLocks noGrp="1"/>
          </p:cNvSpPr>
          <p:nvPr>
            <p:ph type="title"/>
          </p:nvPr>
        </p:nvSpPr>
        <p:spPr/>
        <p:txBody>
          <a:bodyPr/>
          <a:lstStyle/>
          <a:p>
            <a:r>
              <a:rPr lang="en-US" sz="3200" b="1" dirty="0">
                <a:solidFill>
                  <a:srgbClr val="004BD3"/>
                </a:solidFill>
              </a:rPr>
              <a:t>Decision-making processes of the board</a:t>
            </a:r>
          </a:p>
        </p:txBody>
      </p:sp>
    </p:spTree>
    <p:extLst>
      <p:ext uri="{BB962C8B-B14F-4D97-AF65-F5344CB8AC3E}">
        <p14:creationId xmlns:p14="http://schemas.microsoft.com/office/powerpoint/2010/main" val="11761918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3D880-D956-C4B1-B4F9-AA0B180240F4}"/>
              </a:ext>
            </a:extLst>
          </p:cNvPr>
          <p:cNvSpPr>
            <a:spLocks noGrp="1"/>
          </p:cNvSpPr>
          <p:nvPr>
            <p:ph type="title"/>
          </p:nvPr>
        </p:nvSpPr>
        <p:spPr/>
        <p:txBody>
          <a:bodyPr/>
          <a:lstStyle/>
          <a:p>
            <a:r>
              <a:rPr lang="en-GB" sz="3200" b="1" dirty="0">
                <a:solidFill>
                  <a:srgbClr val="004BD3"/>
                </a:solidFill>
              </a:rPr>
              <a:t>Factors limiting effective decision making</a:t>
            </a:r>
            <a:endParaRPr lang="en-US" sz="3200" b="1" dirty="0">
              <a:solidFill>
                <a:srgbClr val="004BD3"/>
              </a:solidFill>
            </a:endParaRPr>
          </a:p>
        </p:txBody>
      </p:sp>
      <p:sp>
        <p:nvSpPr>
          <p:cNvPr id="3" name="Content Placeholder 2">
            <a:extLst>
              <a:ext uri="{FF2B5EF4-FFF2-40B4-BE49-F238E27FC236}">
                <a16:creationId xmlns:a16="http://schemas.microsoft.com/office/drawing/2014/main" id="{C69E9754-770B-7846-1860-9831A39500BC}"/>
              </a:ext>
            </a:extLst>
          </p:cNvPr>
          <p:cNvSpPr>
            <a:spLocks noGrp="1"/>
          </p:cNvSpPr>
          <p:nvPr>
            <p:ph idx="1"/>
          </p:nvPr>
        </p:nvSpPr>
        <p:spPr>
          <a:xfrm>
            <a:off x="431799" y="1624820"/>
            <a:ext cx="11328399" cy="4899798"/>
          </a:xfrm>
        </p:spPr>
        <p:txBody>
          <a:bodyPr>
            <a:normAutofit/>
          </a:bodyPr>
          <a:lstStyle/>
          <a:p>
            <a:pPr marL="342900" indent="-342900">
              <a:buFont typeface="Arial" panose="020B0604020202020204" pitchFamily="34" charset="0"/>
              <a:buChar char="•"/>
            </a:pPr>
            <a:r>
              <a:rPr lang="en-GB" sz="2100" dirty="0">
                <a:solidFill>
                  <a:srgbClr val="004BD3"/>
                </a:solidFill>
              </a:rPr>
              <a:t>A </a:t>
            </a:r>
            <a:r>
              <a:rPr lang="en-GB" sz="2100" dirty="0">
                <a:solidFill>
                  <a:srgbClr val="FF9057"/>
                </a:solidFill>
              </a:rPr>
              <a:t>dominant personality </a:t>
            </a:r>
            <a:r>
              <a:rPr lang="en-GB" sz="2100" dirty="0">
                <a:solidFill>
                  <a:srgbClr val="004BD3"/>
                </a:solidFill>
              </a:rPr>
              <a:t>or group of directors on the board, inhibiting contribution from others </a:t>
            </a:r>
          </a:p>
          <a:p>
            <a:pPr marL="342900" indent="-342900">
              <a:buFont typeface="Arial" panose="020B0604020202020204" pitchFamily="34" charset="0"/>
              <a:buChar char="•"/>
            </a:pPr>
            <a:r>
              <a:rPr lang="en-GB" sz="2100" dirty="0">
                <a:solidFill>
                  <a:srgbClr val="004BD3"/>
                </a:solidFill>
              </a:rPr>
              <a:t>Insufficient diversity of perspective on the board, which can contribute to </a:t>
            </a:r>
            <a:r>
              <a:rPr lang="en-GB" sz="2100" dirty="0">
                <a:solidFill>
                  <a:srgbClr val="FF9057"/>
                </a:solidFill>
              </a:rPr>
              <a:t>‘group think</a:t>
            </a:r>
            <a:r>
              <a:rPr lang="en-GB" sz="2100" dirty="0">
                <a:solidFill>
                  <a:srgbClr val="004BD3"/>
                </a:solidFill>
              </a:rPr>
              <a:t>’</a:t>
            </a:r>
          </a:p>
          <a:p>
            <a:pPr marL="342900" indent="-342900">
              <a:buFont typeface="Arial" panose="020B0604020202020204" pitchFamily="34" charset="0"/>
              <a:buChar char="•"/>
            </a:pPr>
            <a:r>
              <a:rPr lang="en-GB" sz="2100" dirty="0">
                <a:solidFill>
                  <a:srgbClr val="FF9057"/>
                </a:solidFill>
              </a:rPr>
              <a:t>Excess or insufficient focus on risk</a:t>
            </a:r>
          </a:p>
          <a:p>
            <a:pPr marL="342900" indent="-342900">
              <a:buFont typeface="Arial" panose="020B0604020202020204" pitchFamily="34" charset="0"/>
              <a:buChar char="•"/>
            </a:pPr>
            <a:r>
              <a:rPr lang="en-GB" sz="2100" dirty="0">
                <a:solidFill>
                  <a:srgbClr val="FF9057"/>
                </a:solidFill>
              </a:rPr>
              <a:t>Failure to listen to and act upon concerns that are raised</a:t>
            </a:r>
          </a:p>
          <a:p>
            <a:pPr marL="342900" indent="-342900">
              <a:buFont typeface="Arial" panose="020B0604020202020204" pitchFamily="34" charset="0"/>
              <a:buChar char="•"/>
            </a:pPr>
            <a:r>
              <a:rPr lang="en-GB" sz="2100" dirty="0">
                <a:solidFill>
                  <a:srgbClr val="004BD3"/>
                </a:solidFill>
              </a:rPr>
              <a:t>A lack of openness by management, a reluctance to involve non-executive directors</a:t>
            </a:r>
          </a:p>
          <a:p>
            <a:pPr marL="342900" indent="-342900">
              <a:buFont typeface="Arial" panose="020B0604020202020204" pitchFamily="34" charset="0"/>
              <a:buChar char="•"/>
            </a:pPr>
            <a:r>
              <a:rPr lang="en-GB" sz="2100" dirty="0">
                <a:solidFill>
                  <a:srgbClr val="FF9057"/>
                </a:solidFill>
              </a:rPr>
              <a:t>Complacent or intransigent attitudes</a:t>
            </a:r>
          </a:p>
          <a:p>
            <a:pPr marL="342900" indent="-342900">
              <a:buFont typeface="Arial" panose="020B0604020202020204" pitchFamily="34" charset="0"/>
              <a:buChar char="•"/>
            </a:pPr>
            <a:r>
              <a:rPr lang="en-GB" sz="2100" dirty="0">
                <a:solidFill>
                  <a:srgbClr val="004BD3"/>
                </a:solidFill>
              </a:rPr>
              <a:t>Insufficient notice, </a:t>
            </a:r>
            <a:r>
              <a:rPr lang="en-GB" sz="2100" dirty="0">
                <a:solidFill>
                  <a:srgbClr val="FF9057"/>
                </a:solidFill>
              </a:rPr>
              <a:t>Inadequate information and poor quality papers</a:t>
            </a:r>
          </a:p>
          <a:p>
            <a:pPr marL="342900" indent="-342900">
              <a:buFont typeface="Arial" panose="020B0604020202020204" pitchFamily="34" charset="0"/>
              <a:buChar char="•"/>
            </a:pPr>
            <a:r>
              <a:rPr lang="en-GB" sz="2100" dirty="0">
                <a:solidFill>
                  <a:srgbClr val="004BD3"/>
                </a:solidFill>
              </a:rPr>
              <a:t>Lack of time for debate and truncated debate</a:t>
            </a:r>
          </a:p>
          <a:p>
            <a:pPr marL="342900" indent="-342900">
              <a:buFont typeface="Arial" panose="020B0604020202020204" pitchFamily="34" charset="0"/>
              <a:buChar char="•"/>
            </a:pPr>
            <a:r>
              <a:rPr lang="en-GB" sz="2100" dirty="0">
                <a:solidFill>
                  <a:srgbClr val="004BD3"/>
                </a:solidFill>
              </a:rPr>
              <a:t>Undue focus on short-term time horizons</a:t>
            </a:r>
          </a:p>
          <a:p>
            <a:pPr algn="r"/>
            <a:r>
              <a:rPr lang="en-US" sz="2100" dirty="0">
                <a:solidFill>
                  <a:srgbClr val="004BD3"/>
                </a:solidFill>
              </a:rPr>
              <a:t>Para 29, </a:t>
            </a:r>
            <a:r>
              <a:rPr lang="en-GB" sz="2100" dirty="0">
                <a:solidFill>
                  <a:srgbClr val="004BD3"/>
                </a:solidFill>
              </a:rPr>
              <a:t>FRC Guidance on Board Effectiveness</a:t>
            </a:r>
            <a:endParaRPr lang="en-US" sz="2100" dirty="0">
              <a:solidFill>
                <a:srgbClr val="004BD3"/>
              </a:solidFill>
            </a:endParaRPr>
          </a:p>
          <a:p>
            <a:pPr algn="r"/>
            <a:endParaRPr lang="en-GB" sz="2100" dirty="0"/>
          </a:p>
          <a:p>
            <a:endParaRPr lang="en-US" dirty="0"/>
          </a:p>
        </p:txBody>
      </p:sp>
    </p:spTree>
    <p:extLst>
      <p:ext uri="{BB962C8B-B14F-4D97-AF65-F5344CB8AC3E}">
        <p14:creationId xmlns:p14="http://schemas.microsoft.com/office/powerpoint/2010/main" val="92495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2E012-C309-2F46-50A3-76C9D4A756B1}"/>
              </a:ext>
            </a:extLst>
          </p:cNvPr>
          <p:cNvSpPr>
            <a:spLocks noGrp="1"/>
          </p:cNvSpPr>
          <p:nvPr>
            <p:ph type="title"/>
          </p:nvPr>
        </p:nvSpPr>
        <p:spPr/>
        <p:txBody>
          <a:bodyPr/>
          <a:lstStyle/>
          <a:p>
            <a:r>
              <a:rPr lang="en-US" sz="3200" b="1" dirty="0">
                <a:solidFill>
                  <a:srgbClr val="004BD3"/>
                </a:solidFill>
              </a:rPr>
              <a:t>Boardroom Dynamics</a:t>
            </a:r>
          </a:p>
        </p:txBody>
      </p:sp>
      <p:sp>
        <p:nvSpPr>
          <p:cNvPr id="3" name="Content Placeholder 2">
            <a:extLst>
              <a:ext uri="{FF2B5EF4-FFF2-40B4-BE49-F238E27FC236}">
                <a16:creationId xmlns:a16="http://schemas.microsoft.com/office/drawing/2014/main" id="{3F1F5949-34AA-317A-1C43-C0E2F43A7AB8}"/>
              </a:ext>
            </a:extLst>
          </p:cNvPr>
          <p:cNvSpPr>
            <a:spLocks noGrp="1"/>
          </p:cNvSpPr>
          <p:nvPr>
            <p:ph idx="1"/>
          </p:nvPr>
        </p:nvSpPr>
        <p:spPr/>
        <p:txBody>
          <a:bodyPr>
            <a:normAutofit/>
          </a:bodyPr>
          <a:lstStyle/>
          <a:p>
            <a:r>
              <a:rPr lang="en-US" sz="2400" dirty="0">
                <a:solidFill>
                  <a:srgbClr val="FF9057"/>
                </a:solidFill>
              </a:rPr>
              <a:t>Chair</a:t>
            </a:r>
          </a:p>
          <a:p>
            <a:pPr marL="514350" indent="-514350">
              <a:buFont typeface="+mj-lt"/>
              <a:buAutoNum type="arabicPeriod"/>
            </a:pPr>
            <a:r>
              <a:rPr lang="en-GB" dirty="0">
                <a:solidFill>
                  <a:srgbClr val="FF9057"/>
                </a:solidFill>
              </a:rPr>
              <a:t>Maintains control of proceedings (Does not dominate)</a:t>
            </a:r>
          </a:p>
          <a:p>
            <a:pPr marL="514350" indent="-514350">
              <a:buFont typeface="+mj-lt"/>
              <a:buAutoNum type="arabicPeriod"/>
            </a:pPr>
            <a:r>
              <a:rPr lang="en-GB" dirty="0">
                <a:solidFill>
                  <a:srgbClr val="FF9057"/>
                </a:solidFill>
              </a:rPr>
              <a:t>Facilitates decision-making </a:t>
            </a:r>
          </a:p>
          <a:p>
            <a:pPr marL="514350" indent="-514350">
              <a:buFont typeface="+mj-lt"/>
              <a:buAutoNum type="arabicPeriod"/>
            </a:pPr>
            <a:r>
              <a:rPr lang="en-GB" dirty="0">
                <a:solidFill>
                  <a:srgbClr val="FF9057"/>
                </a:solidFill>
              </a:rPr>
              <a:t>Stimulates debate, encourages all to contribute </a:t>
            </a:r>
          </a:p>
          <a:p>
            <a:pPr marL="514350" indent="-514350">
              <a:buFont typeface="+mj-lt"/>
              <a:buAutoNum type="arabicPeriod"/>
            </a:pPr>
            <a:r>
              <a:rPr lang="en-GB" dirty="0">
                <a:solidFill>
                  <a:srgbClr val="FF9057"/>
                </a:solidFill>
              </a:rPr>
              <a:t>Encourages constructive discussions </a:t>
            </a:r>
          </a:p>
          <a:p>
            <a:pPr marL="514350" indent="-514350">
              <a:buFont typeface="+mj-lt"/>
              <a:buAutoNum type="arabicPeriod"/>
            </a:pPr>
            <a:r>
              <a:rPr lang="en-GB" dirty="0">
                <a:solidFill>
                  <a:srgbClr val="004BD3"/>
                </a:solidFill>
              </a:rPr>
              <a:t>Promotes airing and resolution of disagreements </a:t>
            </a:r>
          </a:p>
          <a:p>
            <a:pPr marL="514350" indent="-514350">
              <a:buFont typeface="+mj-lt"/>
              <a:buAutoNum type="arabicPeriod"/>
            </a:pPr>
            <a:r>
              <a:rPr lang="en-GB" dirty="0">
                <a:solidFill>
                  <a:srgbClr val="004BD3"/>
                </a:solidFill>
              </a:rPr>
              <a:t>Steers towards consensus </a:t>
            </a:r>
          </a:p>
          <a:p>
            <a:pPr marL="514350" indent="-514350">
              <a:buFont typeface="+mj-lt"/>
              <a:buAutoNum type="arabicPeriod"/>
            </a:pPr>
            <a:r>
              <a:rPr lang="en-GB" dirty="0">
                <a:solidFill>
                  <a:srgbClr val="004BD3"/>
                </a:solidFill>
              </a:rPr>
              <a:t>Ensures that decisions are understood and recorded </a:t>
            </a:r>
          </a:p>
          <a:p>
            <a:pPr marL="514350" indent="-514350">
              <a:buFont typeface="+mj-lt"/>
              <a:buAutoNum type="arabicPeriod"/>
            </a:pPr>
            <a:r>
              <a:rPr lang="en-GB" dirty="0">
                <a:solidFill>
                  <a:srgbClr val="FF9057"/>
                </a:solidFill>
              </a:rPr>
              <a:t>Creates a positive environment </a:t>
            </a:r>
          </a:p>
          <a:p>
            <a:pPr marL="514350" indent="-514350">
              <a:buFont typeface="+mj-lt"/>
              <a:buAutoNum type="arabicPeriod"/>
            </a:pPr>
            <a:r>
              <a:rPr lang="en-GB" dirty="0">
                <a:solidFill>
                  <a:srgbClr val="004BD3"/>
                </a:solidFill>
              </a:rPr>
              <a:t>Sets an example with respect to conflicts of interest </a:t>
            </a:r>
          </a:p>
          <a:p>
            <a:endParaRPr lang="en-US" dirty="0"/>
          </a:p>
        </p:txBody>
      </p:sp>
    </p:spTree>
    <p:extLst>
      <p:ext uri="{BB962C8B-B14F-4D97-AF65-F5344CB8AC3E}">
        <p14:creationId xmlns:p14="http://schemas.microsoft.com/office/powerpoint/2010/main" val="38710966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DDC0D-BD87-8E1D-2458-46F8EDD39663}"/>
              </a:ext>
            </a:extLst>
          </p:cNvPr>
          <p:cNvSpPr>
            <a:spLocks noGrp="1"/>
          </p:cNvSpPr>
          <p:nvPr>
            <p:ph type="title"/>
          </p:nvPr>
        </p:nvSpPr>
        <p:spPr/>
        <p:txBody>
          <a:bodyPr/>
          <a:lstStyle/>
          <a:p>
            <a:r>
              <a:rPr lang="en-US" sz="3200" b="1" dirty="0">
                <a:solidFill>
                  <a:srgbClr val="004BD3"/>
                </a:solidFill>
              </a:rPr>
              <a:t>Boardroom Dynamics</a:t>
            </a:r>
            <a:endParaRPr lang="en-US" sz="3200" dirty="0"/>
          </a:p>
        </p:txBody>
      </p:sp>
      <p:sp>
        <p:nvSpPr>
          <p:cNvPr id="3" name="Content Placeholder 2">
            <a:extLst>
              <a:ext uri="{FF2B5EF4-FFF2-40B4-BE49-F238E27FC236}">
                <a16:creationId xmlns:a16="http://schemas.microsoft.com/office/drawing/2014/main" id="{F7076E4A-B455-3FC3-7497-E906FDFF9780}"/>
              </a:ext>
            </a:extLst>
          </p:cNvPr>
          <p:cNvSpPr>
            <a:spLocks noGrp="1"/>
          </p:cNvSpPr>
          <p:nvPr>
            <p:ph idx="1"/>
          </p:nvPr>
        </p:nvSpPr>
        <p:spPr/>
        <p:txBody>
          <a:bodyPr>
            <a:normAutofit/>
          </a:bodyPr>
          <a:lstStyle/>
          <a:p>
            <a:r>
              <a:rPr lang="en-US" sz="2400" dirty="0">
                <a:solidFill>
                  <a:srgbClr val="FF9057"/>
                </a:solidFill>
              </a:rPr>
              <a:t>NED</a:t>
            </a:r>
          </a:p>
          <a:p>
            <a:pPr marL="514350" indent="-514350">
              <a:buFont typeface="+mj-lt"/>
              <a:buAutoNum type="arabicPeriod"/>
            </a:pPr>
            <a:r>
              <a:rPr lang="en-GB" dirty="0">
                <a:solidFill>
                  <a:srgbClr val="FF9057"/>
                </a:solidFill>
              </a:rPr>
              <a:t>Attends regularly, and prepares so as to be an effective decision-maker </a:t>
            </a:r>
          </a:p>
          <a:p>
            <a:pPr marL="514350" indent="-514350">
              <a:buFont typeface="+mj-lt"/>
              <a:buAutoNum type="arabicPeriod"/>
            </a:pPr>
            <a:r>
              <a:rPr lang="en-GB" dirty="0">
                <a:solidFill>
                  <a:srgbClr val="FF9057"/>
                </a:solidFill>
              </a:rPr>
              <a:t>Acts objectively, and is open to other perspectives </a:t>
            </a:r>
          </a:p>
          <a:p>
            <a:pPr marL="514350" indent="-514350">
              <a:buFont typeface="+mj-lt"/>
              <a:buAutoNum type="arabicPeriod"/>
            </a:pPr>
            <a:r>
              <a:rPr lang="en-GB" dirty="0">
                <a:solidFill>
                  <a:srgbClr val="FF9057"/>
                </a:solidFill>
              </a:rPr>
              <a:t>Does not dominate discussion </a:t>
            </a:r>
          </a:p>
          <a:p>
            <a:pPr marL="514350" indent="-514350">
              <a:buFont typeface="+mj-lt"/>
              <a:buAutoNum type="arabicPeriod"/>
            </a:pPr>
            <a:r>
              <a:rPr lang="en-GB" dirty="0">
                <a:solidFill>
                  <a:srgbClr val="FF9057"/>
                </a:solidFill>
              </a:rPr>
              <a:t>Recognises collective decisions </a:t>
            </a:r>
          </a:p>
          <a:p>
            <a:pPr marL="514350" indent="-514350">
              <a:buFont typeface="+mj-lt"/>
              <a:buAutoNum type="arabicPeriod"/>
            </a:pPr>
            <a:r>
              <a:rPr lang="en-GB" dirty="0">
                <a:solidFill>
                  <a:srgbClr val="FF9057"/>
                </a:solidFill>
              </a:rPr>
              <a:t>Fosters constructive challenge </a:t>
            </a:r>
          </a:p>
          <a:p>
            <a:pPr marL="514350" indent="-514350">
              <a:buFont typeface="+mj-lt"/>
              <a:buAutoNum type="arabicPeriod"/>
            </a:pPr>
            <a:r>
              <a:rPr lang="en-GB" dirty="0">
                <a:solidFill>
                  <a:srgbClr val="004BD3"/>
                </a:solidFill>
              </a:rPr>
              <a:t>Evidences Independent enquiry </a:t>
            </a:r>
          </a:p>
          <a:p>
            <a:pPr marL="514350" indent="-514350">
              <a:buFont typeface="+mj-lt"/>
              <a:buAutoNum type="arabicPeriod"/>
            </a:pPr>
            <a:r>
              <a:rPr lang="en-GB" dirty="0">
                <a:solidFill>
                  <a:srgbClr val="004BD3"/>
                </a:solidFill>
              </a:rPr>
              <a:t>Shares information </a:t>
            </a:r>
          </a:p>
          <a:p>
            <a:pPr marL="514350" indent="-514350">
              <a:buFont typeface="+mj-lt"/>
              <a:buAutoNum type="arabicPeriod"/>
            </a:pPr>
            <a:r>
              <a:rPr lang="en-GB" dirty="0">
                <a:solidFill>
                  <a:srgbClr val="004BD3"/>
                </a:solidFill>
              </a:rPr>
              <a:t>Provides checks and balance </a:t>
            </a:r>
          </a:p>
          <a:p>
            <a:pPr marL="514350" indent="-514350">
              <a:buFont typeface="+mj-lt"/>
              <a:buAutoNum type="arabicPeriod"/>
            </a:pPr>
            <a:r>
              <a:rPr lang="en-GB" dirty="0">
                <a:solidFill>
                  <a:srgbClr val="004BD3"/>
                </a:solidFill>
              </a:rPr>
              <a:t>Gives access to networks </a:t>
            </a:r>
          </a:p>
          <a:p>
            <a:endParaRPr lang="en-US" dirty="0"/>
          </a:p>
        </p:txBody>
      </p:sp>
    </p:spTree>
    <p:extLst>
      <p:ext uri="{BB962C8B-B14F-4D97-AF65-F5344CB8AC3E}">
        <p14:creationId xmlns:p14="http://schemas.microsoft.com/office/powerpoint/2010/main" val="29359285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3675B-6A83-4743-C203-C3A3EE7501C3}"/>
              </a:ext>
            </a:extLst>
          </p:cNvPr>
          <p:cNvSpPr>
            <a:spLocks noGrp="1"/>
          </p:cNvSpPr>
          <p:nvPr>
            <p:ph type="title"/>
          </p:nvPr>
        </p:nvSpPr>
        <p:spPr/>
        <p:txBody>
          <a:bodyPr/>
          <a:lstStyle/>
          <a:p>
            <a:r>
              <a:rPr lang="en-US" sz="3200" b="1" dirty="0">
                <a:solidFill>
                  <a:srgbClr val="004BD3"/>
                </a:solidFill>
              </a:rPr>
              <a:t>Boardroom Dynamics</a:t>
            </a:r>
            <a:endParaRPr lang="en-US" sz="3200" dirty="0"/>
          </a:p>
        </p:txBody>
      </p:sp>
      <p:sp>
        <p:nvSpPr>
          <p:cNvPr id="3" name="Content Placeholder 2">
            <a:extLst>
              <a:ext uri="{FF2B5EF4-FFF2-40B4-BE49-F238E27FC236}">
                <a16:creationId xmlns:a16="http://schemas.microsoft.com/office/drawing/2014/main" id="{D77E0718-ED33-1F34-6835-270AA262F86A}"/>
              </a:ext>
            </a:extLst>
          </p:cNvPr>
          <p:cNvSpPr>
            <a:spLocks noGrp="1"/>
          </p:cNvSpPr>
          <p:nvPr>
            <p:ph idx="1"/>
          </p:nvPr>
        </p:nvSpPr>
        <p:spPr/>
        <p:txBody>
          <a:bodyPr>
            <a:normAutofit/>
          </a:bodyPr>
          <a:lstStyle/>
          <a:p>
            <a:r>
              <a:rPr lang="en-US" sz="2400" dirty="0">
                <a:solidFill>
                  <a:srgbClr val="FF9057"/>
                </a:solidFill>
              </a:rPr>
              <a:t>Company Secretary</a:t>
            </a:r>
          </a:p>
          <a:p>
            <a:pPr marL="514350" indent="-514350">
              <a:buFont typeface="+mj-lt"/>
              <a:buAutoNum type="arabicPeriod"/>
            </a:pPr>
            <a:r>
              <a:rPr lang="en-GB" dirty="0">
                <a:solidFill>
                  <a:srgbClr val="004BD3"/>
                </a:solidFill>
              </a:rPr>
              <a:t>Registers attendance </a:t>
            </a:r>
          </a:p>
          <a:p>
            <a:pPr marL="514350" indent="-514350">
              <a:buFont typeface="+mj-lt"/>
              <a:buAutoNum type="arabicPeriod"/>
            </a:pPr>
            <a:r>
              <a:rPr lang="en-GB" dirty="0">
                <a:solidFill>
                  <a:srgbClr val="004BD3"/>
                </a:solidFill>
              </a:rPr>
              <a:t>Determines quorum </a:t>
            </a:r>
          </a:p>
          <a:p>
            <a:pPr marL="514350" indent="-514350">
              <a:buFont typeface="+mj-lt"/>
              <a:buAutoNum type="arabicPeriod"/>
            </a:pPr>
            <a:r>
              <a:rPr lang="en-GB" dirty="0">
                <a:solidFill>
                  <a:srgbClr val="004BD3"/>
                </a:solidFill>
              </a:rPr>
              <a:t>Maintains a record of the proceedings in order to produce the minutes and an action log </a:t>
            </a:r>
          </a:p>
          <a:p>
            <a:pPr marL="514350" indent="-514350">
              <a:buFont typeface="+mj-lt"/>
              <a:buAutoNum type="arabicPeriod"/>
            </a:pPr>
            <a:r>
              <a:rPr lang="en-GB" dirty="0">
                <a:solidFill>
                  <a:srgbClr val="004BD3"/>
                </a:solidFill>
              </a:rPr>
              <a:t>Advises the chair on procedural matters </a:t>
            </a:r>
          </a:p>
          <a:p>
            <a:pPr marL="514350" indent="-514350">
              <a:buFont typeface="+mj-lt"/>
              <a:buAutoNum type="arabicPeriod"/>
            </a:pPr>
            <a:r>
              <a:rPr lang="en-GB" dirty="0">
                <a:solidFill>
                  <a:srgbClr val="004BD3"/>
                </a:solidFill>
              </a:rPr>
              <a:t>Advises on governance issues </a:t>
            </a:r>
          </a:p>
          <a:p>
            <a:endParaRPr lang="en-US" dirty="0"/>
          </a:p>
        </p:txBody>
      </p:sp>
    </p:spTree>
    <p:extLst>
      <p:ext uri="{BB962C8B-B14F-4D97-AF65-F5344CB8AC3E}">
        <p14:creationId xmlns:p14="http://schemas.microsoft.com/office/powerpoint/2010/main" val="39072425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B03EA-31B3-7C77-3364-418925C038F1}"/>
              </a:ext>
            </a:extLst>
          </p:cNvPr>
          <p:cNvSpPr>
            <a:spLocks noGrp="1"/>
          </p:cNvSpPr>
          <p:nvPr>
            <p:ph type="title"/>
          </p:nvPr>
        </p:nvSpPr>
        <p:spPr/>
        <p:txBody>
          <a:bodyPr/>
          <a:lstStyle/>
          <a:p>
            <a:r>
              <a:rPr lang="en-US" sz="3200" b="1" dirty="0">
                <a:solidFill>
                  <a:srgbClr val="004BD3"/>
                </a:solidFill>
              </a:rPr>
              <a:t>Board Information</a:t>
            </a:r>
          </a:p>
        </p:txBody>
      </p:sp>
      <p:sp>
        <p:nvSpPr>
          <p:cNvPr id="3" name="Content Placeholder 2">
            <a:extLst>
              <a:ext uri="{FF2B5EF4-FFF2-40B4-BE49-F238E27FC236}">
                <a16:creationId xmlns:a16="http://schemas.microsoft.com/office/drawing/2014/main" id="{1261DE89-2D2A-2946-FEC5-E917828A12F5}"/>
              </a:ext>
            </a:extLst>
          </p:cNvPr>
          <p:cNvSpPr>
            <a:spLocks noGrp="1"/>
          </p:cNvSpPr>
          <p:nvPr>
            <p:ph idx="1"/>
          </p:nvPr>
        </p:nvSpPr>
        <p:spPr>
          <a:xfrm>
            <a:off x="431799" y="1600200"/>
            <a:ext cx="11328399" cy="5017770"/>
          </a:xfrm>
        </p:spPr>
        <p:txBody>
          <a:bodyPr>
            <a:normAutofit/>
          </a:bodyPr>
          <a:lstStyle/>
          <a:p>
            <a:r>
              <a:rPr lang="en-GB" dirty="0">
                <a:solidFill>
                  <a:srgbClr val="004BD3"/>
                </a:solidFill>
              </a:rPr>
              <a:t>‘</a:t>
            </a:r>
            <a:r>
              <a:rPr lang="en-GB" sz="2000" dirty="0">
                <a:solidFill>
                  <a:srgbClr val="004BD3"/>
                </a:solidFill>
              </a:rPr>
              <a:t>The chair …… ensures that directors receive accurate, timely and clear information.’ </a:t>
            </a:r>
          </a:p>
          <a:p>
            <a:pPr algn="r"/>
            <a:r>
              <a:rPr lang="en-US" sz="2000" dirty="0">
                <a:solidFill>
                  <a:srgbClr val="004BD3"/>
                </a:solidFill>
              </a:rPr>
              <a:t>Principle F, UKCG code</a:t>
            </a:r>
          </a:p>
          <a:p>
            <a:pPr algn="r"/>
            <a:endParaRPr lang="en-US" sz="2000" dirty="0">
              <a:solidFill>
                <a:srgbClr val="004BD3"/>
              </a:solidFill>
            </a:endParaRPr>
          </a:p>
          <a:p>
            <a:r>
              <a:rPr lang="en-GB" sz="2000" dirty="0">
                <a:solidFill>
                  <a:srgbClr val="004BD3"/>
                </a:solidFill>
              </a:rPr>
              <a:t>The chief executive is responsible for ensuring that management fulfils its obligation to provide the board with accurate, timely and clear information (para. 73) </a:t>
            </a:r>
          </a:p>
          <a:p>
            <a:r>
              <a:rPr lang="en-GB" sz="2000" dirty="0">
                <a:solidFill>
                  <a:srgbClr val="004BD3"/>
                </a:solidFill>
              </a:rPr>
              <a:t>Non-executive directors should insist on receiving high-quality information and should seek clarification or amplification from management where they consider the information provided is inadequate or lacks clarity (para. 77)</a:t>
            </a:r>
          </a:p>
          <a:p>
            <a:r>
              <a:rPr lang="en-GB" sz="2000" dirty="0">
                <a:solidFill>
                  <a:srgbClr val="004BD3"/>
                </a:solidFill>
              </a:rPr>
              <a:t>Under the direction of the chair, the company secretary’s responsibilities include ensuring good information flows within the board and its committees and between senior management and non-executive directors (para. 81)</a:t>
            </a:r>
          </a:p>
          <a:p>
            <a:pPr algn="r"/>
            <a:r>
              <a:rPr lang="en-US" sz="2000" dirty="0">
                <a:solidFill>
                  <a:srgbClr val="004BD3"/>
                </a:solidFill>
              </a:rPr>
              <a:t> </a:t>
            </a:r>
            <a:r>
              <a:rPr lang="en-GB" sz="2000" dirty="0">
                <a:solidFill>
                  <a:srgbClr val="004BD3"/>
                </a:solidFill>
              </a:rPr>
              <a:t>FRC Guidance on Board Effectiveness</a:t>
            </a:r>
            <a:r>
              <a:rPr lang="en-US" sz="2000" dirty="0">
                <a:solidFill>
                  <a:srgbClr val="004BD3"/>
                </a:solidFill>
              </a:rPr>
              <a:t> </a:t>
            </a:r>
          </a:p>
        </p:txBody>
      </p:sp>
    </p:spTree>
    <p:extLst>
      <p:ext uri="{BB962C8B-B14F-4D97-AF65-F5344CB8AC3E}">
        <p14:creationId xmlns:p14="http://schemas.microsoft.com/office/powerpoint/2010/main" val="17300031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D8938-06CE-41CC-DC70-B93A111BA3EE}"/>
              </a:ext>
            </a:extLst>
          </p:cNvPr>
          <p:cNvSpPr>
            <a:spLocks noGrp="1"/>
          </p:cNvSpPr>
          <p:nvPr>
            <p:ph type="title"/>
          </p:nvPr>
        </p:nvSpPr>
        <p:spPr/>
        <p:txBody>
          <a:bodyPr/>
          <a:lstStyle/>
          <a:p>
            <a:r>
              <a:rPr lang="en-GB" sz="3200" b="1" dirty="0">
                <a:solidFill>
                  <a:srgbClr val="004BD3"/>
                </a:solidFill>
              </a:rPr>
              <a:t>The company secretary’s role in board information</a:t>
            </a:r>
            <a:endParaRPr lang="en-US" sz="3200" b="1" dirty="0">
              <a:solidFill>
                <a:srgbClr val="004BD3"/>
              </a:solidFill>
            </a:endParaRPr>
          </a:p>
        </p:txBody>
      </p:sp>
      <p:sp>
        <p:nvSpPr>
          <p:cNvPr id="3" name="Content Placeholder 2">
            <a:extLst>
              <a:ext uri="{FF2B5EF4-FFF2-40B4-BE49-F238E27FC236}">
                <a16:creationId xmlns:a16="http://schemas.microsoft.com/office/drawing/2014/main" id="{0F261987-0C7B-5754-F43A-0931B5FB9D35}"/>
              </a:ext>
            </a:extLst>
          </p:cNvPr>
          <p:cNvSpPr>
            <a:spLocks noGrp="1"/>
          </p:cNvSpPr>
          <p:nvPr>
            <p:ph idx="1"/>
          </p:nvPr>
        </p:nvSpPr>
        <p:spPr>
          <a:xfrm>
            <a:off x="431799" y="1442877"/>
            <a:ext cx="11328399" cy="5692140"/>
          </a:xfrm>
        </p:spPr>
        <p:txBody>
          <a:bodyPr>
            <a:noAutofit/>
          </a:bodyPr>
          <a:lstStyle/>
          <a:p>
            <a:pPr lvl="1">
              <a:buSzPct val="100000"/>
            </a:pPr>
            <a:r>
              <a:rPr lang="en-GB" sz="2200" dirty="0">
                <a:solidFill>
                  <a:srgbClr val="004BD3"/>
                </a:solidFill>
              </a:rPr>
              <a:t>Facilitating discussion between the board and management on future priorities, the type and format of information the board requires and also for co-ordinating the planning process</a:t>
            </a:r>
          </a:p>
          <a:p>
            <a:pPr lvl="1">
              <a:buSzPct val="100000"/>
            </a:pPr>
            <a:r>
              <a:rPr lang="en-GB" sz="2200" dirty="0">
                <a:solidFill>
                  <a:srgbClr val="004BD3"/>
                </a:solidFill>
              </a:rPr>
              <a:t>Planning a schedule of board meetings, maintaining a provisional agenda for those meetings and ensuring that those who will be required to submit board papers are kept informed of the timetable. </a:t>
            </a:r>
          </a:p>
          <a:p>
            <a:pPr lvl="1">
              <a:buSzPct val="100000"/>
            </a:pPr>
            <a:r>
              <a:rPr lang="en-GB" sz="2200" dirty="0">
                <a:solidFill>
                  <a:srgbClr val="004BD3"/>
                </a:solidFill>
              </a:rPr>
              <a:t>Co-ordinating the preparation of the board pack</a:t>
            </a:r>
          </a:p>
          <a:p>
            <a:pPr lvl="1">
              <a:buSzPct val="100000"/>
            </a:pPr>
            <a:r>
              <a:rPr lang="en-GB" sz="2200" dirty="0">
                <a:solidFill>
                  <a:srgbClr val="004BD3"/>
                </a:solidFill>
              </a:rPr>
              <a:t>Supporting those writing and presenting board papers</a:t>
            </a:r>
          </a:p>
          <a:p>
            <a:pPr lvl="1">
              <a:buSzPct val="100000"/>
            </a:pPr>
            <a:r>
              <a:rPr lang="en-GB" sz="2200" dirty="0">
                <a:solidFill>
                  <a:srgbClr val="004BD3"/>
                </a:solidFill>
              </a:rPr>
              <a:t>Acting as the ‘guardian’ of the house style and format for writing board papers</a:t>
            </a:r>
          </a:p>
          <a:p>
            <a:pPr lvl="1">
              <a:buSzPct val="100000"/>
            </a:pPr>
            <a:r>
              <a:rPr lang="en-GB" sz="2200" dirty="0">
                <a:solidFill>
                  <a:srgbClr val="004BD3"/>
                </a:solidFill>
              </a:rPr>
              <a:t>Co-ordinating the collation, storage and distribution of the board pack </a:t>
            </a:r>
          </a:p>
          <a:p>
            <a:pPr lvl="1">
              <a:buSzPct val="100000"/>
            </a:pPr>
            <a:r>
              <a:rPr lang="en-GB" sz="2200" dirty="0">
                <a:solidFill>
                  <a:srgbClr val="004BD3"/>
                </a:solidFill>
              </a:rPr>
              <a:t>Reviewing with the chair and other board members whether the board papers met their needs</a:t>
            </a:r>
          </a:p>
          <a:p>
            <a:pPr algn="r">
              <a:buSzPct val="100000"/>
            </a:pPr>
            <a:r>
              <a:rPr lang="en-US" sz="2200" dirty="0">
                <a:solidFill>
                  <a:srgbClr val="004BD3"/>
                </a:solidFill>
              </a:rPr>
              <a:t>CGI Guidance on Effective Board Re</a:t>
            </a:r>
            <a:r>
              <a:rPr lang="en-US" sz="2000" dirty="0">
                <a:solidFill>
                  <a:srgbClr val="004BD3"/>
                </a:solidFill>
              </a:rPr>
              <a:t>porting 2018</a:t>
            </a:r>
          </a:p>
        </p:txBody>
      </p:sp>
    </p:spTree>
    <p:extLst>
      <p:ext uri="{BB962C8B-B14F-4D97-AF65-F5344CB8AC3E}">
        <p14:creationId xmlns:p14="http://schemas.microsoft.com/office/powerpoint/2010/main" val="35301958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67A7C-C7A1-5910-7673-BA0AE816E1D8}"/>
              </a:ext>
            </a:extLst>
          </p:cNvPr>
          <p:cNvSpPr>
            <a:spLocks noGrp="1"/>
          </p:cNvSpPr>
          <p:nvPr>
            <p:ph type="title"/>
          </p:nvPr>
        </p:nvSpPr>
        <p:spPr/>
        <p:txBody>
          <a:bodyPr/>
          <a:lstStyle/>
          <a:p>
            <a:r>
              <a:rPr lang="en-US" sz="3200" b="1" dirty="0">
                <a:solidFill>
                  <a:srgbClr val="004BD3"/>
                </a:solidFill>
              </a:rPr>
              <a:t>Board Portals</a:t>
            </a:r>
          </a:p>
        </p:txBody>
      </p:sp>
      <p:sp>
        <p:nvSpPr>
          <p:cNvPr id="3" name="Content Placeholder 2">
            <a:extLst>
              <a:ext uri="{FF2B5EF4-FFF2-40B4-BE49-F238E27FC236}">
                <a16:creationId xmlns:a16="http://schemas.microsoft.com/office/drawing/2014/main" id="{4511B6F6-48F5-224E-08BB-126D28DE3F3A}"/>
              </a:ext>
            </a:extLst>
          </p:cNvPr>
          <p:cNvSpPr>
            <a:spLocks noGrp="1"/>
          </p:cNvSpPr>
          <p:nvPr>
            <p:ph idx="1"/>
          </p:nvPr>
        </p:nvSpPr>
        <p:spPr>
          <a:xfrm>
            <a:off x="431799" y="1600200"/>
            <a:ext cx="11328399" cy="5165724"/>
          </a:xfrm>
        </p:spPr>
        <p:txBody>
          <a:bodyPr>
            <a:normAutofit lnSpcReduction="10000"/>
          </a:bodyPr>
          <a:lstStyle/>
          <a:p>
            <a:r>
              <a:rPr lang="en-GB" sz="2400" dirty="0">
                <a:solidFill>
                  <a:srgbClr val="004BD3"/>
                </a:solidFill>
              </a:rPr>
              <a:t>Board portals such as Diligent boards and </a:t>
            </a:r>
            <a:r>
              <a:rPr lang="en-GB" sz="2400" dirty="0" err="1">
                <a:solidFill>
                  <a:srgbClr val="004BD3"/>
                </a:solidFill>
              </a:rPr>
              <a:t>BoardEffect</a:t>
            </a:r>
            <a:r>
              <a:rPr lang="en-GB" sz="2400" dirty="0">
                <a:solidFill>
                  <a:srgbClr val="004BD3"/>
                </a:solidFill>
              </a:rPr>
              <a:t> facilitate secure digital communication between board members and typically provide: </a:t>
            </a:r>
          </a:p>
          <a:p>
            <a:pPr lvl="1"/>
            <a:r>
              <a:rPr lang="en-GB" sz="2400" dirty="0">
                <a:solidFill>
                  <a:srgbClr val="004BD3"/>
                </a:solidFill>
              </a:rPr>
              <a:t>secure tools to facilitate the distribution and use of electronic agenda papers and board packs for board and committee meetings; </a:t>
            </a:r>
          </a:p>
          <a:p>
            <a:pPr lvl="1"/>
            <a:r>
              <a:rPr lang="en-GB" sz="2400" dirty="0">
                <a:solidFill>
                  <a:srgbClr val="004BD3"/>
                </a:solidFill>
              </a:rPr>
              <a:t>archiving facilities that enable directors to refer back to the papers and minutes prepared for previous meetings; </a:t>
            </a:r>
          </a:p>
          <a:p>
            <a:pPr lvl="1"/>
            <a:r>
              <a:rPr lang="en-GB" sz="2400" dirty="0">
                <a:solidFill>
                  <a:srgbClr val="004BD3"/>
                </a:solidFill>
              </a:rPr>
              <a:t>secure tools which enable directors to annotate and make notes on the agenda papers; </a:t>
            </a:r>
          </a:p>
          <a:p>
            <a:pPr lvl="1"/>
            <a:r>
              <a:rPr lang="en-GB" sz="2400" dirty="0">
                <a:solidFill>
                  <a:srgbClr val="004BD3"/>
                </a:solidFill>
              </a:rPr>
              <a:t>tools to enable secure access to additional papers of interest to board members; </a:t>
            </a:r>
          </a:p>
          <a:p>
            <a:pPr lvl="1"/>
            <a:r>
              <a:rPr lang="en-GB" sz="2400" dirty="0">
                <a:solidFill>
                  <a:srgbClr val="004BD3"/>
                </a:solidFill>
              </a:rPr>
              <a:t>voting tools; </a:t>
            </a:r>
          </a:p>
          <a:p>
            <a:pPr lvl="1"/>
            <a:r>
              <a:rPr lang="en-GB" sz="2400" dirty="0">
                <a:solidFill>
                  <a:srgbClr val="004BD3"/>
                </a:solidFill>
              </a:rPr>
              <a:t>tools to facilitate the circulation and approval of minutes, and </a:t>
            </a:r>
          </a:p>
          <a:p>
            <a:pPr lvl="1"/>
            <a:r>
              <a:rPr lang="en-GB" sz="2400" dirty="0">
                <a:solidFill>
                  <a:srgbClr val="004BD3"/>
                </a:solidFill>
              </a:rPr>
              <a:t>messaging features. </a:t>
            </a:r>
          </a:p>
          <a:p>
            <a:endParaRPr lang="en-US" dirty="0"/>
          </a:p>
        </p:txBody>
      </p:sp>
    </p:spTree>
    <p:extLst>
      <p:ext uri="{BB962C8B-B14F-4D97-AF65-F5344CB8AC3E}">
        <p14:creationId xmlns:p14="http://schemas.microsoft.com/office/powerpoint/2010/main" val="37290370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C9C89-AD7D-432F-B8E8-88620B818944}"/>
              </a:ext>
            </a:extLst>
          </p:cNvPr>
          <p:cNvSpPr>
            <a:spLocks noGrp="1"/>
          </p:cNvSpPr>
          <p:nvPr>
            <p:ph type="title"/>
          </p:nvPr>
        </p:nvSpPr>
        <p:spPr/>
        <p:txBody>
          <a:bodyPr>
            <a:normAutofit/>
          </a:bodyPr>
          <a:lstStyle/>
          <a:p>
            <a:r>
              <a:rPr lang="en-US" sz="3200" b="1" dirty="0">
                <a:solidFill>
                  <a:srgbClr val="004BD3"/>
                </a:solidFill>
              </a:rPr>
              <a:t>Business Ethics</a:t>
            </a:r>
          </a:p>
        </p:txBody>
      </p:sp>
      <p:sp>
        <p:nvSpPr>
          <p:cNvPr id="3" name="Content Placeholder 2">
            <a:extLst>
              <a:ext uri="{FF2B5EF4-FFF2-40B4-BE49-F238E27FC236}">
                <a16:creationId xmlns:a16="http://schemas.microsoft.com/office/drawing/2014/main" id="{73C65621-93DA-9509-BCF5-0C377B6AD5CD}"/>
              </a:ext>
            </a:extLst>
          </p:cNvPr>
          <p:cNvSpPr>
            <a:spLocks noGrp="1"/>
          </p:cNvSpPr>
          <p:nvPr>
            <p:ph idx="1"/>
          </p:nvPr>
        </p:nvSpPr>
        <p:spPr/>
        <p:txBody>
          <a:bodyPr>
            <a:normAutofit/>
          </a:bodyPr>
          <a:lstStyle/>
          <a:p>
            <a:r>
              <a:rPr lang="en-US" sz="3200" dirty="0">
                <a:solidFill>
                  <a:srgbClr val="FF9057"/>
                </a:solidFill>
              </a:rPr>
              <a:t>WHAT</a:t>
            </a:r>
          </a:p>
          <a:p>
            <a:r>
              <a:rPr lang="en-GB" sz="3200" dirty="0">
                <a:solidFill>
                  <a:srgbClr val="004BD3"/>
                </a:solidFill>
              </a:rPr>
              <a:t>‘The application of ethical values to business behaviour.’</a:t>
            </a:r>
          </a:p>
          <a:p>
            <a:pPr algn="r"/>
            <a:r>
              <a:rPr lang="en-US" sz="3200" dirty="0">
                <a:solidFill>
                  <a:srgbClr val="004BD3"/>
                </a:solidFill>
              </a:rPr>
              <a:t>Institute of Business Ethics</a:t>
            </a:r>
          </a:p>
        </p:txBody>
      </p:sp>
    </p:spTree>
    <p:extLst>
      <p:ext uri="{BB962C8B-B14F-4D97-AF65-F5344CB8AC3E}">
        <p14:creationId xmlns:p14="http://schemas.microsoft.com/office/powerpoint/2010/main" val="41702940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5FF1DB-27FA-0095-D6B2-63D805101B60}"/>
              </a:ext>
            </a:extLst>
          </p:cNvPr>
          <p:cNvSpPr>
            <a:spLocks noGrp="1"/>
          </p:cNvSpPr>
          <p:nvPr>
            <p:ph idx="1"/>
          </p:nvPr>
        </p:nvSpPr>
        <p:spPr>
          <a:xfrm>
            <a:off x="452203" y="1600200"/>
            <a:ext cx="11330065" cy="5165724"/>
          </a:xfrm>
        </p:spPr>
        <p:txBody>
          <a:bodyPr>
            <a:normAutofit fontScale="92500" lnSpcReduction="20000"/>
          </a:bodyPr>
          <a:lstStyle/>
          <a:p>
            <a:pPr marL="514350" indent="-514350">
              <a:buFont typeface="+mj-lt"/>
              <a:buAutoNum type="arabicPeriod"/>
            </a:pPr>
            <a:r>
              <a:rPr lang="en-GB" dirty="0">
                <a:solidFill>
                  <a:srgbClr val="004BD3"/>
                </a:solidFill>
              </a:rPr>
              <a:t>Agree what the company’s values are and considering how the company’s purpose and strategy are aligned with those values</a:t>
            </a:r>
          </a:p>
          <a:p>
            <a:pPr marL="514350" indent="-514350">
              <a:buFont typeface="+mj-lt"/>
              <a:buAutoNum type="arabicPeriod"/>
            </a:pPr>
            <a:r>
              <a:rPr lang="en-GB" dirty="0">
                <a:solidFill>
                  <a:srgbClr val="004BD3"/>
                </a:solidFill>
              </a:rPr>
              <a:t>Develop and adopt a company Code of Ethics which sets out the company’s values and expectations as to behaviours</a:t>
            </a:r>
          </a:p>
          <a:p>
            <a:pPr marL="514350" indent="-514350">
              <a:buFont typeface="+mj-lt"/>
              <a:buAutoNum type="arabicPeriod"/>
            </a:pPr>
            <a:r>
              <a:rPr lang="en-GB" dirty="0">
                <a:solidFill>
                  <a:srgbClr val="004BD3"/>
                </a:solidFill>
              </a:rPr>
              <a:t>Ensure that the values that have been agreed are taken into account when developing the company’s operational policies and procedures – the Board also needs to ensure that this message is clear to the company’s senior managers</a:t>
            </a:r>
          </a:p>
          <a:p>
            <a:pPr marL="514350" indent="-514350">
              <a:buFont typeface="+mj-lt"/>
              <a:buAutoNum type="arabicPeriod"/>
            </a:pPr>
            <a:r>
              <a:rPr lang="en-GB" dirty="0">
                <a:solidFill>
                  <a:srgbClr val="004BD3"/>
                </a:solidFill>
              </a:rPr>
              <a:t>Publicise the company’s values, or its Code of Ethics, for example in public and internal documents and by including them in employee induction and training</a:t>
            </a:r>
          </a:p>
          <a:p>
            <a:pPr marL="514350" indent="-514350">
              <a:buFont typeface="+mj-lt"/>
              <a:buAutoNum type="arabicPeriod"/>
            </a:pPr>
            <a:r>
              <a:rPr lang="en-GB" dirty="0">
                <a:solidFill>
                  <a:srgbClr val="004BD3"/>
                </a:solidFill>
              </a:rPr>
              <a:t>Integrate the values into all of the functions and operations of the company</a:t>
            </a:r>
          </a:p>
          <a:p>
            <a:pPr marL="514350" indent="-514350">
              <a:buFont typeface="+mj-lt"/>
              <a:buAutoNum type="arabicPeriod"/>
            </a:pPr>
            <a:r>
              <a:rPr lang="en-GB" dirty="0">
                <a:solidFill>
                  <a:srgbClr val="004BD3"/>
                </a:solidFill>
              </a:rPr>
              <a:t>Ensure that the company’s employee performance management and reward systems encourage behaviours that are consistent with the company’s culture and values</a:t>
            </a:r>
          </a:p>
          <a:p>
            <a:pPr marL="514350" indent="-514350">
              <a:buFont typeface="+mj-lt"/>
              <a:buAutoNum type="arabicPeriod"/>
            </a:pPr>
            <a:r>
              <a:rPr lang="en-GB" dirty="0">
                <a:solidFill>
                  <a:srgbClr val="004BD3"/>
                </a:solidFill>
              </a:rPr>
              <a:t>Ensure that there is a culture of openness and accountability, so that employees feel able to raise concerns about behaviour, including via an effective whistleblowing policy and procedures</a:t>
            </a:r>
          </a:p>
          <a:p>
            <a:pPr marL="514350" indent="-514350">
              <a:buFont typeface="+mj-lt"/>
              <a:buAutoNum type="arabicPeriod"/>
            </a:pPr>
            <a:r>
              <a:rPr lang="en-GB" dirty="0">
                <a:solidFill>
                  <a:srgbClr val="004BD3"/>
                </a:solidFill>
              </a:rPr>
              <a:t>Set the tone from the top – ensuring that the behaviours of the Board members individually, and the Board as a whole, are in line with the company’s values, for example by acting with integrity and transparency</a:t>
            </a:r>
            <a:endParaRPr lang="en-US" dirty="0">
              <a:solidFill>
                <a:srgbClr val="004BD3"/>
              </a:solidFill>
            </a:endParaRPr>
          </a:p>
        </p:txBody>
      </p:sp>
      <p:sp>
        <p:nvSpPr>
          <p:cNvPr id="5" name="Title 4">
            <a:extLst>
              <a:ext uri="{FF2B5EF4-FFF2-40B4-BE49-F238E27FC236}">
                <a16:creationId xmlns:a16="http://schemas.microsoft.com/office/drawing/2014/main" id="{96BBC8D1-2615-B280-A5FE-3B9AD6660D0D}"/>
              </a:ext>
            </a:extLst>
          </p:cNvPr>
          <p:cNvSpPr>
            <a:spLocks noGrp="1"/>
          </p:cNvSpPr>
          <p:nvPr>
            <p:ph type="title"/>
          </p:nvPr>
        </p:nvSpPr>
        <p:spPr/>
        <p:txBody>
          <a:bodyPr/>
          <a:lstStyle/>
          <a:p>
            <a:r>
              <a:rPr lang="en-US" sz="3200" b="1" dirty="0">
                <a:solidFill>
                  <a:srgbClr val="004BD3"/>
                </a:solidFill>
              </a:rPr>
              <a:t>How to implement Ethics into an </a:t>
            </a:r>
            <a:r>
              <a:rPr lang="en-US" sz="3200" b="1" dirty="0" err="1">
                <a:solidFill>
                  <a:srgbClr val="004BD3"/>
                </a:solidFill>
              </a:rPr>
              <a:t>organisation</a:t>
            </a:r>
            <a:endParaRPr lang="en-US" sz="3200" b="1" dirty="0">
              <a:solidFill>
                <a:srgbClr val="004BD3"/>
              </a:solidFill>
            </a:endParaRPr>
          </a:p>
        </p:txBody>
      </p:sp>
    </p:spTree>
    <p:extLst>
      <p:ext uri="{BB962C8B-B14F-4D97-AF65-F5344CB8AC3E}">
        <p14:creationId xmlns:p14="http://schemas.microsoft.com/office/powerpoint/2010/main" val="1859539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62E4A-CA25-5AA7-061D-9A51DB6F5063}"/>
              </a:ext>
            </a:extLst>
          </p:cNvPr>
          <p:cNvSpPr>
            <a:spLocks noGrp="1"/>
          </p:cNvSpPr>
          <p:nvPr>
            <p:ph type="title"/>
          </p:nvPr>
        </p:nvSpPr>
        <p:spPr/>
        <p:txBody>
          <a:bodyPr/>
          <a:lstStyle/>
          <a:p>
            <a:r>
              <a:rPr lang="en-US" sz="3200" b="1" dirty="0" err="1">
                <a:solidFill>
                  <a:srgbClr val="004BD3"/>
                </a:solidFill>
              </a:rPr>
              <a:t>KCGglobal.net</a:t>
            </a:r>
            <a:endParaRPr lang="en-US" sz="3200" b="1" dirty="0">
              <a:solidFill>
                <a:srgbClr val="004BD3"/>
              </a:solidFill>
            </a:endParaRPr>
          </a:p>
        </p:txBody>
      </p:sp>
      <p:pic>
        <p:nvPicPr>
          <p:cNvPr id="5" name="Content Placeholder 4" descr="A screenshot of a web page&#10;&#10;Description automatically generated">
            <a:extLst>
              <a:ext uri="{FF2B5EF4-FFF2-40B4-BE49-F238E27FC236}">
                <a16:creationId xmlns:a16="http://schemas.microsoft.com/office/drawing/2014/main" id="{C1B82FD5-08F2-5FA4-BF44-518CE173F817}"/>
              </a:ext>
            </a:extLst>
          </p:cNvPr>
          <p:cNvPicPr>
            <a:picLocks noGrp="1" noChangeAspect="1"/>
          </p:cNvPicPr>
          <p:nvPr>
            <p:ph idx="1"/>
          </p:nvPr>
        </p:nvPicPr>
        <p:blipFill>
          <a:blip r:embed="rId2"/>
          <a:stretch>
            <a:fillRect/>
          </a:stretch>
        </p:blipFill>
        <p:spPr>
          <a:xfrm>
            <a:off x="1605118" y="1484358"/>
            <a:ext cx="8732758" cy="5040260"/>
          </a:xfrm>
        </p:spPr>
      </p:pic>
    </p:spTree>
    <p:extLst>
      <p:ext uri="{BB962C8B-B14F-4D97-AF65-F5344CB8AC3E}">
        <p14:creationId xmlns:p14="http://schemas.microsoft.com/office/powerpoint/2010/main" val="30032385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03014-E17C-405F-CAE6-64C9184129D7}"/>
              </a:ext>
            </a:extLst>
          </p:cNvPr>
          <p:cNvSpPr>
            <a:spLocks noGrp="1"/>
          </p:cNvSpPr>
          <p:nvPr>
            <p:ph type="title"/>
          </p:nvPr>
        </p:nvSpPr>
        <p:spPr/>
        <p:txBody>
          <a:bodyPr/>
          <a:lstStyle/>
          <a:p>
            <a:r>
              <a:rPr lang="en-US" sz="3200" b="1" dirty="0">
                <a:solidFill>
                  <a:srgbClr val="004BD3"/>
                </a:solidFill>
              </a:rPr>
              <a:t>Measuring Ethics/Culture</a:t>
            </a:r>
          </a:p>
        </p:txBody>
      </p:sp>
      <p:sp>
        <p:nvSpPr>
          <p:cNvPr id="3" name="Content Placeholder 2">
            <a:extLst>
              <a:ext uri="{FF2B5EF4-FFF2-40B4-BE49-F238E27FC236}">
                <a16:creationId xmlns:a16="http://schemas.microsoft.com/office/drawing/2014/main" id="{4329BEDD-50C9-4F48-D835-5E5E347DEE33}"/>
              </a:ext>
            </a:extLst>
          </p:cNvPr>
          <p:cNvSpPr>
            <a:spLocks noGrp="1"/>
          </p:cNvSpPr>
          <p:nvPr>
            <p:ph idx="1"/>
          </p:nvPr>
        </p:nvSpPr>
        <p:spPr/>
        <p:txBody>
          <a:bodyPr>
            <a:noAutofit/>
          </a:bodyPr>
          <a:lstStyle/>
          <a:p>
            <a:pPr marL="514350" indent="-514350">
              <a:buFont typeface="+mj-lt"/>
              <a:buAutoNum type="arabicPeriod"/>
            </a:pPr>
            <a:r>
              <a:rPr lang="en-GB" sz="2200" dirty="0">
                <a:solidFill>
                  <a:srgbClr val="004BD3"/>
                </a:solidFill>
              </a:rPr>
              <a:t>Using staff surveys to check employees’ views about the company’s culture</a:t>
            </a:r>
          </a:p>
          <a:p>
            <a:pPr marL="514350" indent="-514350">
              <a:buFont typeface="+mj-lt"/>
              <a:buAutoNum type="arabicPeriod"/>
            </a:pPr>
            <a:r>
              <a:rPr lang="en-GB" sz="2200" dirty="0">
                <a:solidFill>
                  <a:srgbClr val="004BD3"/>
                </a:solidFill>
              </a:rPr>
              <a:t>Including corporate culture as one of the matters discussed or surveyed as part of the company’s engagement with other stakeholders such as suppliers or customers</a:t>
            </a:r>
          </a:p>
          <a:p>
            <a:pPr marL="514350" indent="-514350">
              <a:buFont typeface="+mj-lt"/>
              <a:buAutoNum type="arabicPeriod"/>
            </a:pPr>
            <a:r>
              <a:rPr lang="en-GB" sz="2200" dirty="0">
                <a:solidFill>
                  <a:srgbClr val="004BD3"/>
                </a:solidFill>
              </a:rPr>
              <a:t>Having culture and values as standing items for the Board meetings</a:t>
            </a:r>
          </a:p>
          <a:p>
            <a:pPr marL="514350" indent="-514350">
              <a:buFont typeface="+mj-lt"/>
              <a:buAutoNum type="arabicPeriod"/>
            </a:pPr>
            <a:r>
              <a:rPr lang="en-GB" sz="2200" dirty="0">
                <a:solidFill>
                  <a:srgbClr val="004BD3"/>
                </a:solidFill>
              </a:rPr>
              <a:t>Receiving a report of customer complaints </a:t>
            </a:r>
          </a:p>
          <a:p>
            <a:pPr marL="514350" indent="-514350">
              <a:buFont typeface="+mj-lt"/>
              <a:buAutoNum type="arabicPeriod"/>
            </a:pPr>
            <a:r>
              <a:rPr lang="en-GB" sz="2200" dirty="0">
                <a:solidFill>
                  <a:srgbClr val="004BD3"/>
                </a:solidFill>
              </a:rPr>
              <a:t>Receiving reports and feedback about the company’s whistleblowing policies and procedures, how effective they are and issues raised via any whistleblowing helpline. </a:t>
            </a:r>
          </a:p>
          <a:p>
            <a:pPr marL="514350" indent="-514350">
              <a:buFont typeface="+mj-lt"/>
              <a:buAutoNum type="arabicPeriod"/>
            </a:pPr>
            <a:r>
              <a:rPr lang="en-GB" sz="2200" dirty="0">
                <a:solidFill>
                  <a:srgbClr val="004BD3"/>
                </a:solidFill>
              </a:rPr>
              <a:t>Ensuring that the Board are able to get first-hand experience or indications of the culture within the company by being able to have direct interaction with employees and other stakeholders. </a:t>
            </a:r>
            <a:endParaRPr lang="en-US" sz="2200" dirty="0">
              <a:solidFill>
                <a:srgbClr val="004BD3"/>
              </a:solidFill>
            </a:endParaRPr>
          </a:p>
        </p:txBody>
      </p:sp>
    </p:spTree>
    <p:extLst>
      <p:ext uri="{BB962C8B-B14F-4D97-AF65-F5344CB8AC3E}">
        <p14:creationId xmlns:p14="http://schemas.microsoft.com/office/powerpoint/2010/main" val="38927416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282F5-36AA-49D7-5BFF-AFD584BF4A77}"/>
              </a:ext>
            </a:extLst>
          </p:cNvPr>
          <p:cNvSpPr>
            <a:spLocks noGrp="1"/>
          </p:cNvSpPr>
          <p:nvPr>
            <p:ph type="title"/>
          </p:nvPr>
        </p:nvSpPr>
        <p:spPr/>
        <p:txBody>
          <a:bodyPr/>
          <a:lstStyle/>
          <a:p>
            <a:r>
              <a:rPr lang="en-US" sz="3200" b="1" dirty="0">
                <a:solidFill>
                  <a:srgbClr val="004BD3"/>
                </a:solidFill>
              </a:rPr>
              <a:t>Code of Ethics</a:t>
            </a:r>
          </a:p>
        </p:txBody>
      </p:sp>
      <p:sp>
        <p:nvSpPr>
          <p:cNvPr id="3" name="Content Placeholder 2">
            <a:extLst>
              <a:ext uri="{FF2B5EF4-FFF2-40B4-BE49-F238E27FC236}">
                <a16:creationId xmlns:a16="http://schemas.microsoft.com/office/drawing/2014/main" id="{1A2EC7B6-CF41-1AFE-7A9E-737915319CE8}"/>
              </a:ext>
            </a:extLst>
          </p:cNvPr>
          <p:cNvSpPr>
            <a:spLocks noGrp="1"/>
          </p:cNvSpPr>
          <p:nvPr>
            <p:ph idx="1"/>
          </p:nvPr>
        </p:nvSpPr>
        <p:spPr>
          <a:xfrm>
            <a:off x="431800" y="1629948"/>
            <a:ext cx="11328400" cy="5228052"/>
          </a:xfrm>
        </p:spPr>
        <p:txBody>
          <a:bodyPr>
            <a:normAutofit fontScale="85000" lnSpcReduction="20000"/>
          </a:bodyPr>
          <a:lstStyle/>
          <a:p>
            <a:r>
              <a:rPr lang="en-GB" sz="2600" dirty="0">
                <a:solidFill>
                  <a:srgbClr val="004BD3"/>
                </a:solidFill>
              </a:rPr>
              <a:t>A code of ethics would usually contain the following: </a:t>
            </a:r>
          </a:p>
          <a:p>
            <a:pPr marL="514350" indent="-514350">
              <a:buFont typeface="+mj-lt"/>
              <a:buAutoNum type="arabicPeriod"/>
            </a:pPr>
            <a:r>
              <a:rPr lang="en-GB" sz="2600" dirty="0">
                <a:solidFill>
                  <a:srgbClr val="004BD3"/>
                </a:solidFill>
              </a:rPr>
              <a:t>Company values </a:t>
            </a:r>
          </a:p>
          <a:p>
            <a:pPr marL="514350" indent="-514350">
              <a:buFont typeface="+mj-lt"/>
              <a:buAutoNum type="arabicPeriod"/>
            </a:pPr>
            <a:r>
              <a:rPr lang="en-GB" sz="2600" dirty="0">
                <a:solidFill>
                  <a:srgbClr val="004BD3"/>
                </a:solidFill>
              </a:rPr>
              <a:t>Company ethical principles</a:t>
            </a:r>
          </a:p>
          <a:p>
            <a:pPr marL="514350" indent="-514350">
              <a:buFont typeface="+mj-lt"/>
              <a:buAutoNum type="arabicPeriod"/>
            </a:pPr>
            <a:r>
              <a:rPr lang="en-GB" sz="2600" dirty="0">
                <a:solidFill>
                  <a:srgbClr val="004BD3"/>
                </a:solidFill>
              </a:rPr>
              <a:t>Company ethical standards towards: </a:t>
            </a:r>
          </a:p>
          <a:p>
            <a:pPr lvl="4">
              <a:buClr>
                <a:srgbClr val="004BD3"/>
              </a:buClr>
            </a:pPr>
            <a:r>
              <a:rPr lang="en-GB" sz="2600" dirty="0">
                <a:solidFill>
                  <a:srgbClr val="004BD3"/>
                </a:solidFill>
              </a:rPr>
              <a:t>Employees</a:t>
            </a:r>
          </a:p>
          <a:p>
            <a:pPr lvl="4">
              <a:buClr>
                <a:srgbClr val="004BD3"/>
              </a:buClr>
            </a:pPr>
            <a:r>
              <a:rPr lang="en-GB" sz="2600" dirty="0">
                <a:solidFill>
                  <a:srgbClr val="004BD3"/>
                </a:solidFill>
              </a:rPr>
              <a:t>Customers; </a:t>
            </a:r>
          </a:p>
          <a:p>
            <a:pPr lvl="4">
              <a:buClr>
                <a:srgbClr val="004BD3"/>
              </a:buClr>
            </a:pPr>
            <a:r>
              <a:rPr lang="en-GB" sz="2600" dirty="0">
                <a:solidFill>
                  <a:srgbClr val="004BD3"/>
                </a:solidFill>
              </a:rPr>
              <a:t>Suppliers and other business partners</a:t>
            </a:r>
          </a:p>
          <a:p>
            <a:pPr lvl="4">
              <a:buClr>
                <a:srgbClr val="004BD3"/>
              </a:buClr>
            </a:pPr>
            <a:r>
              <a:rPr lang="en-GB" sz="2600" dirty="0">
                <a:solidFill>
                  <a:srgbClr val="004BD3"/>
                </a:solidFill>
              </a:rPr>
              <a:t>Government</a:t>
            </a:r>
          </a:p>
          <a:p>
            <a:pPr lvl="4">
              <a:buClr>
                <a:srgbClr val="004BD3"/>
              </a:buClr>
            </a:pPr>
            <a:r>
              <a:rPr lang="en-GB" sz="2600" dirty="0">
                <a:solidFill>
                  <a:srgbClr val="004BD3"/>
                </a:solidFill>
              </a:rPr>
              <a:t>Community, society and the environment</a:t>
            </a:r>
          </a:p>
          <a:p>
            <a:pPr marL="514350" indent="-514350">
              <a:buFont typeface="+mj-lt"/>
              <a:buAutoNum type="arabicPeriod"/>
            </a:pPr>
            <a:r>
              <a:rPr lang="en-GB" sz="2600" dirty="0">
                <a:solidFill>
                  <a:srgbClr val="004BD3"/>
                </a:solidFill>
              </a:rPr>
              <a:t>Implementation of the code: </a:t>
            </a:r>
          </a:p>
          <a:p>
            <a:pPr lvl="4">
              <a:buClr>
                <a:srgbClr val="004BD3"/>
              </a:buClr>
            </a:pPr>
            <a:r>
              <a:rPr lang="en-GB" sz="2600" dirty="0">
                <a:solidFill>
                  <a:srgbClr val="004BD3"/>
                </a:solidFill>
              </a:rPr>
              <a:t>Statement of responsibility for complying with the code</a:t>
            </a:r>
          </a:p>
          <a:p>
            <a:pPr lvl="4">
              <a:buClr>
                <a:srgbClr val="004BD3"/>
              </a:buClr>
            </a:pPr>
            <a:r>
              <a:rPr lang="en-GB" sz="2600" dirty="0">
                <a:solidFill>
                  <a:srgbClr val="004BD3"/>
                </a:solidFill>
              </a:rPr>
              <a:t>How to obtain advice</a:t>
            </a:r>
          </a:p>
          <a:p>
            <a:pPr lvl="4">
              <a:buClr>
                <a:srgbClr val="004BD3"/>
              </a:buClr>
            </a:pPr>
            <a:r>
              <a:rPr lang="en-GB" sz="2600" dirty="0">
                <a:solidFill>
                  <a:srgbClr val="004BD3"/>
                </a:solidFill>
              </a:rPr>
              <a:t>Training</a:t>
            </a:r>
          </a:p>
          <a:p>
            <a:endParaRPr lang="en-US" dirty="0"/>
          </a:p>
        </p:txBody>
      </p:sp>
    </p:spTree>
    <p:extLst>
      <p:ext uri="{BB962C8B-B14F-4D97-AF65-F5344CB8AC3E}">
        <p14:creationId xmlns:p14="http://schemas.microsoft.com/office/powerpoint/2010/main" val="29660614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B8C96-4C49-0F23-5BA9-A17577F7FD13}"/>
              </a:ext>
            </a:extLst>
          </p:cNvPr>
          <p:cNvSpPr>
            <a:spLocks noGrp="1"/>
          </p:cNvSpPr>
          <p:nvPr>
            <p:ph type="title"/>
          </p:nvPr>
        </p:nvSpPr>
        <p:spPr/>
        <p:txBody>
          <a:bodyPr/>
          <a:lstStyle/>
          <a:p>
            <a:r>
              <a:rPr lang="en-US" sz="3200" b="1" dirty="0">
                <a:solidFill>
                  <a:srgbClr val="004BD3"/>
                </a:solidFill>
              </a:rPr>
              <a:t>The role of the company secretary in business ethics</a:t>
            </a:r>
          </a:p>
        </p:txBody>
      </p:sp>
      <p:sp>
        <p:nvSpPr>
          <p:cNvPr id="3" name="Content Placeholder 2">
            <a:extLst>
              <a:ext uri="{FF2B5EF4-FFF2-40B4-BE49-F238E27FC236}">
                <a16:creationId xmlns:a16="http://schemas.microsoft.com/office/drawing/2014/main" id="{44AF7338-1F52-6C50-0A78-D7295D45B638}"/>
              </a:ext>
            </a:extLst>
          </p:cNvPr>
          <p:cNvSpPr>
            <a:spLocks noGrp="1"/>
          </p:cNvSpPr>
          <p:nvPr>
            <p:ph idx="1"/>
          </p:nvPr>
        </p:nvSpPr>
        <p:spPr>
          <a:xfrm>
            <a:off x="426803" y="1629947"/>
            <a:ext cx="11328400" cy="5370459"/>
          </a:xfrm>
        </p:spPr>
        <p:txBody>
          <a:bodyPr>
            <a:normAutofit/>
          </a:bodyPr>
          <a:lstStyle/>
          <a:p>
            <a:pPr>
              <a:buSzPct val="100000"/>
            </a:pPr>
            <a:r>
              <a:rPr lang="en-GB" sz="2200" dirty="0">
                <a:solidFill>
                  <a:srgbClr val="004BD3"/>
                </a:solidFill>
              </a:rPr>
              <a:t>Assisting the board to establish and maintain an ethical culture by: </a:t>
            </a:r>
          </a:p>
          <a:p>
            <a:pPr marL="971550" lvl="1" indent="-514350">
              <a:buSzPct val="100000"/>
              <a:buFont typeface="+mj-lt"/>
              <a:buAutoNum type="arabicPeriod"/>
            </a:pPr>
            <a:r>
              <a:rPr lang="en-GB" sz="2200" dirty="0">
                <a:solidFill>
                  <a:srgbClr val="004BD3"/>
                </a:solidFill>
              </a:rPr>
              <a:t>Suggesting that discussions about corporate culture are on the board’s agenda</a:t>
            </a:r>
          </a:p>
          <a:p>
            <a:pPr marL="971550" lvl="1" indent="-514350">
              <a:buSzPct val="100000"/>
              <a:buFont typeface="+mj-lt"/>
              <a:buAutoNum type="arabicPeriod"/>
            </a:pPr>
            <a:r>
              <a:rPr lang="en-GB" sz="2200" dirty="0">
                <a:solidFill>
                  <a:srgbClr val="004BD3"/>
                </a:solidFill>
              </a:rPr>
              <a:t>Suggesting that culture indicators are selected based on the expectations of the organisation’s key stakeholders</a:t>
            </a:r>
          </a:p>
          <a:p>
            <a:pPr marL="971550" lvl="1" indent="-514350">
              <a:buSzPct val="100000"/>
              <a:buFont typeface="+mj-lt"/>
              <a:buAutoNum type="arabicPeriod"/>
            </a:pPr>
            <a:r>
              <a:rPr lang="en-GB" sz="2200" dirty="0">
                <a:solidFill>
                  <a:srgbClr val="004BD3"/>
                </a:solidFill>
              </a:rPr>
              <a:t>Developing a dashboard for the culture indicators that should be reviewed from time to time by the board</a:t>
            </a:r>
          </a:p>
          <a:p>
            <a:pPr marL="971550" lvl="1" indent="-514350">
              <a:buSzPct val="100000"/>
              <a:buFont typeface="+mj-lt"/>
              <a:buAutoNum type="arabicPeriod"/>
            </a:pPr>
            <a:r>
              <a:rPr lang="en-GB" sz="2200" dirty="0">
                <a:solidFill>
                  <a:srgbClr val="004BD3"/>
                </a:solidFill>
              </a:rPr>
              <a:t>ensuring that information is drawn from a variety of sources to support and monitor perceptions of performance for the selected indicators; </a:t>
            </a:r>
          </a:p>
          <a:p>
            <a:pPr marL="971550" lvl="1" indent="-514350">
              <a:buSzPct val="100000"/>
              <a:buFont typeface="+mj-lt"/>
              <a:buAutoNum type="arabicPeriod"/>
            </a:pPr>
            <a:r>
              <a:rPr lang="en-GB" sz="2200" dirty="0">
                <a:solidFill>
                  <a:srgbClr val="004BD3"/>
                </a:solidFill>
              </a:rPr>
              <a:t>organising site visits so that members of the board can get out and about and meet employees to assess for themselves the culture embedded within the organisation</a:t>
            </a:r>
          </a:p>
          <a:p>
            <a:pPr marL="971550" lvl="1" indent="-514350">
              <a:buSzPct val="100000"/>
              <a:buFont typeface="+mj-lt"/>
              <a:buAutoNum type="arabicPeriod"/>
            </a:pPr>
            <a:r>
              <a:rPr lang="en-GB" sz="2200" dirty="0">
                <a:solidFill>
                  <a:srgbClr val="004BD3"/>
                </a:solidFill>
              </a:rPr>
              <a:t>assisting in developing the reporting to stakeholders on the organisation’s culture</a:t>
            </a:r>
          </a:p>
          <a:p>
            <a:endParaRPr lang="en-US" dirty="0"/>
          </a:p>
        </p:txBody>
      </p:sp>
    </p:spTree>
    <p:extLst>
      <p:ext uri="{BB962C8B-B14F-4D97-AF65-F5344CB8AC3E}">
        <p14:creationId xmlns:p14="http://schemas.microsoft.com/office/powerpoint/2010/main" val="23947729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23296-44EB-AC73-D508-C40D8303D7D1}"/>
              </a:ext>
            </a:extLst>
          </p:cNvPr>
          <p:cNvSpPr>
            <a:spLocks noGrp="1"/>
          </p:cNvSpPr>
          <p:nvPr>
            <p:ph type="title"/>
          </p:nvPr>
        </p:nvSpPr>
        <p:spPr/>
        <p:txBody>
          <a:bodyPr/>
          <a:lstStyle/>
          <a:p>
            <a:r>
              <a:rPr lang="en-US" sz="3200" b="1" dirty="0">
                <a:solidFill>
                  <a:srgbClr val="004BD3"/>
                </a:solidFill>
              </a:rPr>
              <a:t>Corporate Culture</a:t>
            </a:r>
          </a:p>
        </p:txBody>
      </p:sp>
      <p:sp>
        <p:nvSpPr>
          <p:cNvPr id="3" name="Content Placeholder 2">
            <a:extLst>
              <a:ext uri="{FF2B5EF4-FFF2-40B4-BE49-F238E27FC236}">
                <a16:creationId xmlns:a16="http://schemas.microsoft.com/office/drawing/2014/main" id="{A13CA292-492B-517F-B86C-13E1025BBC29}"/>
              </a:ext>
            </a:extLst>
          </p:cNvPr>
          <p:cNvSpPr>
            <a:spLocks noGrp="1"/>
          </p:cNvSpPr>
          <p:nvPr>
            <p:ph idx="1"/>
          </p:nvPr>
        </p:nvSpPr>
        <p:spPr>
          <a:xfrm>
            <a:off x="431799" y="1600200"/>
            <a:ext cx="11328399" cy="5165724"/>
          </a:xfrm>
        </p:spPr>
        <p:txBody>
          <a:bodyPr>
            <a:normAutofit fontScale="92500" lnSpcReduction="10000"/>
          </a:bodyPr>
          <a:lstStyle/>
          <a:p>
            <a:r>
              <a:rPr lang="en-GB" sz="2000" dirty="0">
                <a:solidFill>
                  <a:srgbClr val="004BD3"/>
                </a:solidFill>
              </a:rPr>
              <a:t>The board should establish the company’s purpose, values and strategy, and satisfy itself that these and its culture are aligned. All directors must act with integrity, lead by example and promote the desired culture. </a:t>
            </a:r>
          </a:p>
          <a:p>
            <a:pPr algn="r"/>
            <a:r>
              <a:rPr lang="en-GB" sz="2000" dirty="0">
                <a:solidFill>
                  <a:srgbClr val="004BD3"/>
                </a:solidFill>
              </a:rPr>
              <a:t>Principle B, UKCG code</a:t>
            </a:r>
          </a:p>
          <a:p>
            <a:pPr algn="r"/>
            <a:endParaRPr lang="en-GB" sz="2000" dirty="0">
              <a:solidFill>
                <a:srgbClr val="004BD3"/>
              </a:solidFill>
            </a:endParaRPr>
          </a:p>
          <a:p>
            <a:r>
              <a:rPr lang="en-GB" sz="2000" dirty="0">
                <a:solidFill>
                  <a:srgbClr val="004BD3"/>
                </a:solidFill>
              </a:rPr>
              <a:t>An effective board defines the company’s purpose and then sets a strategy to deliver it, underpinned by the values and behaviours that shape its culture and the way it conducts its business (Para 11)</a:t>
            </a:r>
          </a:p>
          <a:p>
            <a:r>
              <a:rPr lang="en-GB" sz="2000" dirty="0">
                <a:solidFill>
                  <a:srgbClr val="004BD3"/>
                </a:solidFill>
              </a:rPr>
              <a:t>‘The board sets the framework of values within which the desired corporate culture can evolve and thrive. Ownership of the values will be stronger if a collaborative approach is taken and both the leadership and the workforce are involved in a two-way process to define the company’s values. (Para 18)</a:t>
            </a:r>
          </a:p>
          <a:p>
            <a:r>
              <a:rPr lang="en-GB" sz="2000" dirty="0">
                <a:solidFill>
                  <a:srgbClr val="004BD3"/>
                </a:solidFill>
              </a:rPr>
              <a:t>It is important for trust that companies avoid giving contradictory messages through their decisions, strategies or conduct. Directors can reinforce values through their own behaviour and decisions. To do this effectively, executive and non-executive directors may need to increase their visibility.’ (Para 19)</a:t>
            </a:r>
          </a:p>
          <a:p>
            <a:pPr algn="r"/>
            <a:r>
              <a:rPr lang="en-GB" sz="2000" dirty="0">
                <a:solidFill>
                  <a:srgbClr val="004BD3"/>
                </a:solidFill>
              </a:rPr>
              <a:t>FRC Guidance on Board Effectiveness</a:t>
            </a:r>
          </a:p>
          <a:p>
            <a:endParaRPr lang="en-US" dirty="0"/>
          </a:p>
        </p:txBody>
      </p:sp>
    </p:spTree>
    <p:extLst>
      <p:ext uri="{BB962C8B-B14F-4D97-AF65-F5344CB8AC3E}">
        <p14:creationId xmlns:p14="http://schemas.microsoft.com/office/powerpoint/2010/main" val="40496828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3B867-0122-9FBC-CAF6-0A16D2FD3E63}"/>
              </a:ext>
            </a:extLst>
          </p:cNvPr>
          <p:cNvSpPr>
            <a:spLocks noGrp="1"/>
          </p:cNvSpPr>
          <p:nvPr>
            <p:ph type="title"/>
          </p:nvPr>
        </p:nvSpPr>
        <p:spPr/>
        <p:txBody>
          <a:bodyPr/>
          <a:lstStyle/>
          <a:p>
            <a:r>
              <a:rPr lang="en-US" sz="3200" b="1" dirty="0">
                <a:solidFill>
                  <a:srgbClr val="004BD3"/>
                </a:solidFill>
              </a:rPr>
              <a:t>Corporate Culture</a:t>
            </a:r>
          </a:p>
        </p:txBody>
      </p:sp>
      <p:sp>
        <p:nvSpPr>
          <p:cNvPr id="3" name="Content Placeholder 2">
            <a:extLst>
              <a:ext uri="{FF2B5EF4-FFF2-40B4-BE49-F238E27FC236}">
                <a16:creationId xmlns:a16="http://schemas.microsoft.com/office/drawing/2014/main" id="{B065427E-3167-E5D1-A59E-A20BCE394E09}"/>
              </a:ext>
            </a:extLst>
          </p:cNvPr>
          <p:cNvSpPr>
            <a:spLocks noGrp="1"/>
          </p:cNvSpPr>
          <p:nvPr>
            <p:ph idx="1"/>
          </p:nvPr>
        </p:nvSpPr>
        <p:spPr/>
        <p:txBody>
          <a:bodyPr>
            <a:normAutofit/>
          </a:bodyPr>
          <a:lstStyle/>
          <a:p>
            <a:r>
              <a:rPr lang="en-GB" sz="2400" dirty="0">
                <a:solidFill>
                  <a:srgbClr val="FF9057"/>
                </a:solidFill>
              </a:rPr>
              <a:t>WHAT</a:t>
            </a:r>
          </a:p>
          <a:p>
            <a:r>
              <a:rPr lang="en-GB" sz="2400" dirty="0">
                <a:solidFill>
                  <a:srgbClr val="004BD3"/>
                </a:solidFill>
              </a:rPr>
              <a:t>A company’s culture means its </a:t>
            </a:r>
            <a:r>
              <a:rPr lang="en-GB" sz="2400" dirty="0">
                <a:solidFill>
                  <a:srgbClr val="FF9057"/>
                </a:solidFill>
              </a:rPr>
              <a:t>behaviours</a:t>
            </a:r>
            <a:r>
              <a:rPr lang="en-GB" sz="2400" dirty="0">
                <a:solidFill>
                  <a:srgbClr val="002060"/>
                </a:solidFill>
              </a:rPr>
              <a:t> </a:t>
            </a:r>
            <a:r>
              <a:rPr lang="en-GB" sz="2400" dirty="0">
                <a:solidFill>
                  <a:srgbClr val="004BD3"/>
                </a:solidFill>
              </a:rPr>
              <a:t>and the way it conducts its business and espouses its values. </a:t>
            </a:r>
          </a:p>
          <a:p>
            <a:r>
              <a:rPr lang="en-GB" sz="2400" dirty="0">
                <a:solidFill>
                  <a:srgbClr val="FF9057"/>
                </a:solidFill>
              </a:rPr>
              <a:t>WHY</a:t>
            </a:r>
          </a:p>
          <a:p>
            <a:r>
              <a:rPr lang="en-GB" sz="2400" dirty="0">
                <a:solidFill>
                  <a:srgbClr val="004BD3"/>
                </a:solidFill>
              </a:rPr>
              <a:t>A healthy corporate culture is a valuable asset, a source of competitive advantage and </a:t>
            </a:r>
            <a:r>
              <a:rPr lang="en-GB" sz="2400" dirty="0">
                <a:solidFill>
                  <a:srgbClr val="FF9057"/>
                </a:solidFill>
              </a:rPr>
              <a:t>vital to the creation and protection of long-term value</a:t>
            </a:r>
            <a:r>
              <a:rPr lang="en-GB" sz="2400" dirty="0">
                <a:solidFill>
                  <a:srgbClr val="004BD3"/>
                </a:solidFill>
              </a:rPr>
              <a:t>. </a:t>
            </a:r>
          </a:p>
          <a:p>
            <a:endParaRPr lang="en-GB" sz="2400" dirty="0">
              <a:solidFill>
                <a:srgbClr val="004BD3"/>
              </a:solidFill>
            </a:endParaRPr>
          </a:p>
          <a:p>
            <a:endParaRPr lang="en-US" dirty="0"/>
          </a:p>
        </p:txBody>
      </p:sp>
    </p:spTree>
    <p:extLst>
      <p:ext uri="{BB962C8B-B14F-4D97-AF65-F5344CB8AC3E}">
        <p14:creationId xmlns:p14="http://schemas.microsoft.com/office/powerpoint/2010/main" val="22135958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5FF1DB-27FA-0095-D6B2-63D805101B60}"/>
              </a:ext>
            </a:extLst>
          </p:cNvPr>
          <p:cNvSpPr>
            <a:spLocks noGrp="1"/>
          </p:cNvSpPr>
          <p:nvPr>
            <p:ph idx="1"/>
          </p:nvPr>
        </p:nvSpPr>
        <p:spPr>
          <a:xfrm>
            <a:off x="452203" y="1600200"/>
            <a:ext cx="11330065" cy="5165724"/>
          </a:xfrm>
        </p:spPr>
        <p:txBody>
          <a:bodyPr>
            <a:normAutofit fontScale="92500" lnSpcReduction="20000"/>
          </a:bodyPr>
          <a:lstStyle/>
          <a:p>
            <a:pPr marL="514350" indent="-514350">
              <a:buFont typeface="+mj-lt"/>
              <a:buAutoNum type="arabicPeriod"/>
            </a:pPr>
            <a:r>
              <a:rPr lang="en-GB" dirty="0">
                <a:solidFill>
                  <a:srgbClr val="004BD3"/>
                </a:solidFill>
              </a:rPr>
              <a:t>Agree what the company’s values are and considering how the company’s purpose and strategy are aligned with those values</a:t>
            </a:r>
          </a:p>
          <a:p>
            <a:pPr marL="514350" indent="-514350">
              <a:buFont typeface="+mj-lt"/>
              <a:buAutoNum type="arabicPeriod"/>
            </a:pPr>
            <a:r>
              <a:rPr lang="en-GB" dirty="0">
                <a:solidFill>
                  <a:srgbClr val="004BD3"/>
                </a:solidFill>
              </a:rPr>
              <a:t>Develop and adopt a company Code of Ethics which sets out the company’s values and expectations as to behaviours</a:t>
            </a:r>
          </a:p>
          <a:p>
            <a:pPr marL="514350" indent="-514350">
              <a:buFont typeface="+mj-lt"/>
              <a:buAutoNum type="arabicPeriod"/>
            </a:pPr>
            <a:r>
              <a:rPr lang="en-GB" dirty="0">
                <a:solidFill>
                  <a:srgbClr val="004BD3"/>
                </a:solidFill>
              </a:rPr>
              <a:t>Ensure that the values that have been agreed are taken into account when developing the company’s operational policies and procedures – the Board also needs to ensure that this message is clear to the company’s senior managers</a:t>
            </a:r>
          </a:p>
          <a:p>
            <a:pPr marL="514350" indent="-514350">
              <a:buFont typeface="+mj-lt"/>
              <a:buAutoNum type="arabicPeriod"/>
            </a:pPr>
            <a:r>
              <a:rPr lang="en-GB" dirty="0">
                <a:solidFill>
                  <a:srgbClr val="004BD3"/>
                </a:solidFill>
              </a:rPr>
              <a:t>Publicise the company’s values, or its Code of Ethics, for example in public and internal documents and by including them in employee induction and training</a:t>
            </a:r>
          </a:p>
          <a:p>
            <a:pPr marL="514350" indent="-514350">
              <a:buFont typeface="+mj-lt"/>
              <a:buAutoNum type="arabicPeriod"/>
            </a:pPr>
            <a:r>
              <a:rPr lang="en-GB" dirty="0">
                <a:solidFill>
                  <a:srgbClr val="004BD3"/>
                </a:solidFill>
              </a:rPr>
              <a:t>Integrate the values into all of the functions and operations of the company</a:t>
            </a:r>
          </a:p>
          <a:p>
            <a:pPr marL="514350" indent="-514350">
              <a:buFont typeface="+mj-lt"/>
              <a:buAutoNum type="arabicPeriod"/>
            </a:pPr>
            <a:r>
              <a:rPr lang="en-GB" dirty="0">
                <a:solidFill>
                  <a:srgbClr val="004BD3"/>
                </a:solidFill>
              </a:rPr>
              <a:t>Ensure that the company’s employee performance management and reward systems encourage behaviours that are consistent with the company’s culture and values</a:t>
            </a:r>
          </a:p>
          <a:p>
            <a:pPr marL="514350" indent="-514350">
              <a:buFont typeface="+mj-lt"/>
              <a:buAutoNum type="arabicPeriod"/>
            </a:pPr>
            <a:r>
              <a:rPr lang="en-GB" dirty="0">
                <a:solidFill>
                  <a:srgbClr val="004BD3"/>
                </a:solidFill>
              </a:rPr>
              <a:t>Ensure that there is a culture of openness and accountability, so that employees feel able to raise concerns about behaviour, including via an effective whistleblowing policy and procedures</a:t>
            </a:r>
          </a:p>
          <a:p>
            <a:pPr marL="514350" indent="-514350">
              <a:buFont typeface="+mj-lt"/>
              <a:buAutoNum type="arabicPeriod"/>
            </a:pPr>
            <a:r>
              <a:rPr lang="en-GB" dirty="0">
                <a:solidFill>
                  <a:srgbClr val="004BD3"/>
                </a:solidFill>
              </a:rPr>
              <a:t>Set the tone from the top – ensuring that the behaviours of the Board members individually, and the Board as a whole, are in line with the company’s values, for example by acting with integrity and transparency</a:t>
            </a:r>
            <a:endParaRPr lang="en-US" dirty="0">
              <a:solidFill>
                <a:srgbClr val="004BD3"/>
              </a:solidFill>
            </a:endParaRPr>
          </a:p>
        </p:txBody>
      </p:sp>
      <p:sp>
        <p:nvSpPr>
          <p:cNvPr id="5" name="Title 4">
            <a:extLst>
              <a:ext uri="{FF2B5EF4-FFF2-40B4-BE49-F238E27FC236}">
                <a16:creationId xmlns:a16="http://schemas.microsoft.com/office/drawing/2014/main" id="{96BBC8D1-2615-B280-A5FE-3B9AD6660D0D}"/>
              </a:ext>
            </a:extLst>
          </p:cNvPr>
          <p:cNvSpPr>
            <a:spLocks noGrp="1"/>
          </p:cNvSpPr>
          <p:nvPr>
            <p:ph type="title"/>
          </p:nvPr>
        </p:nvSpPr>
        <p:spPr/>
        <p:txBody>
          <a:bodyPr/>
          <a:lstStyle/>
          <a:p>
            <a:r>
              <a:rPr lang="en-US" sz="3200" b="1" dirty="0">
                <a:solidFill>
                  <a:srgbClr val="004BD3"/>
                </a:solidFill>
              </a:rPr>
              <a:t>How to set a company culture</a:t>
            </a:r>
          </a:p>
        </p:txBody>
      </p:sp>
    </p:spTree>
    <p:extLst>
      <p:ext uri="{BB962C8B-B14F-4D97-AF65-F5344CB8AC3E}">
        <p14:creationId xmlns:p14="http://schemas.microsoft.com/office/powerpoint/2010/main" val="23799651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03014-E17C-405F-CAE6-64C9184129D7}"/>
              </a:ext>
            </a:extLst>
          </p:cNvPr>
          <p:cNvSpPr>
            <a:spLocks noGrp="1"/>
          </p:cNvSpPr>
          <p:nvPr>
            <p:ph type="title"/>
          </p:nvPr>
        </p:nvSpPr>
        <p:spPr/>
        <p:txBody>
          <a:bodyPr/>
          <a:lstStyle/>
          <a:p>
            <a:r>
              <a:rPr lang="en-US" sz="3200" b="1" dirty="0">
                <a:solidFill>
                  <a:srgbClr val="004BD3"/>
                </a:solidFill>
              </a:rPr>
              <a:t>Measuring Culture</a:t>
            </a:r>
          </a:p>
        </p:txBody>
      </p:sp>
      <p:sp>
        <p:nvSpPr>
          <p:cNvPr id="3" name="Content Placeholder 2">
            <a:extLst>
              <a:ext uri="{FF2B5EF4-FFF2-40B4-BE49-F238E27FC236}">
                <a16:creationId xmlns:a16="http://schemas.microsoft.com/office/drawing/2014/main" id="{4329BEDD-50C9-4F48-D835-5E5E347DEE33}"/>
              </a:ext>
            </a:extLst>
          </p:cNvPr>
          <p:cNvSpPr>
            <a:spLocks noGrp="1"/>
          </p:cNvSpPr>
          <p:nvPr>
            <p:ph idx="1"/>
          </p:nvPr>
        </p:nvSpPr>
        <p:spPr/>
        <p:txBody>
          <a:bodyPr>
            <a:noAutofit/>
          </a:bodyPr>
          <a:lstStyle/>
          <a:p>
            <a:pPr marL="514350" indent="-514350">
              <a:buFont typeface="+mj-lt"/>
              <a:buAutoNum type="arabicPeriod"/>
            </a:pPr>
            <a:r>
              <a:rPr lang="en-GB" sz="2200" dirty="0">
                <a:solidFill>
                  <a:srgbClr val="004BD3"/>
                </a:solidFill>
              </a:rPr>
              <a:t>Using staff surveys to check employees’ views about the company’s culture</a:t>
            </a:r>
          </a:p>
          <a:p>
            <a:pPr marL="514350" indent="-514350">
              <a:buFont typeface="+mj-lt"/>
              <a:buAutoNum type="arabicPeriod"/>
            </a:pPr>
            <a:r>
              <a:rPr lang="en-GB" sz="2200" dirty="0">
                <a:solidFill>
                  <a:srgbClr val="004BD3"/>
                </a:solidFill>
              </a:rPr>
              <a:t>Including corporate culture as one of the matters discussed or surveyed as part of the company’s engagement with other stakeholders such as suppliers or customers</a:t>
            </a:r>
          </a:p>
          <a:p>
            <a:pPr marL="514350" indent="-514350">
              <a:buFont typeface="+mj-lt"/>
              <a:buAutoNum type="arabicPeriod"/>
            </a:pPr>
            <a:r>
              <a:rPr lang="en-GB" sz="2200" dirty="0">
                <a:solidFill>
                  <a:srgbClr val="004BD3"/>
                </a:solidFill>
              </a:rPr>
              <a:t>Having culture and values as standing items for the Board meetings</a:t>
            </a:r>
          </a:p>
          <a:p>
            <a:pPr marL="514350" indent="-514350">
              <a:buFont typeface="+mj-lt"/>
              <a:buAutoNum type="arabicPeriod"/>
            </a:pPr>
            <a:r>
              <a:rPr lang="en-GB" sz="2200" dirty="0">
                <a:solidFill>
                  <a:srgbClr val="004BD3"/>
                </a:solidFill>
              </a:rPr>
              <a:t>Receiving a report of customer complaints </a:t>
            </a:r>
          </a:p>
          <a:p>
            <a:pPr marL="514350" indent="-514350">
              <a:buFont typeface="+mj-lt"/>
              <a:buAutoNum type="arabicPeriod"/>
            </a:pPr>
            <a:r>
              <a:rPr lang="en-GB" sz="2200" dirty="0">
                <a:solidFill>
                  <a:srgbClr val="004BD3"/>
                </a:solidFill>
              </a:rPr>
              <a:t>Receiving reports and feedback about the company’s whistleblowing policies and procedures, how effective they are and issues raised via any whistleblowing helpline. </a:t>
            </a:r>
          </a:p>
          <a:p>
            <a:pPr marL="514350" indent="-514350">
              <a:buFont typeface="+mj-lt"/>
              <a:buAutoNum type="arabicPeriod"/>
            </a:pPr>
            <a:r>
              <a:rPr lang="en-GB" sz="2200" dirty="0">
                <a:solidFill>
                  <a:srgbClr val="004BD3"/>
                </a:solidFill>
              </a:rPr>
              <a:t>Ensuring that the Board are able to get first-hand experience or indications of the culture within the company by being able to have direct interaction with employees and other stakeholders. </a:t>
            </a:r>
            <a:endParaRPr lang="en-US" sz="2200" dirty="0">
              <a:solidFill>
                <a:srgbClr val="004BD3"/>
              </a:solidFill>
            </a:endParaRPr>
          </a:p>
        </p:txBody>
      </p:sp>
    </p:spTree>
    <p:extLst>
      <p:ext uri="{BB962C8B-B14F-4D97-AF65-F5344CB8AC3E}">
        <p14:creationId xmlns:p14="http://schemas.microsoft.com/office/powerpoint/2010/main" val="18876031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DD9C-4CBF-B5C1-6C58-3164F3C4DA63}"/>
              </a:ext>
            </a:extLst>
          </p:cNvPr>
          <p:cNvSpPr>
            <a:spLocks noGrp="1"/>
          </p:cNvSpPr>
          <p:nvPr>
            <p:ph type="title"/>
          </p:nvPr>
        </p:nvSpPr>
        <p:spPr>
          <a:xfrm>
            <a:off x="431800" y="0"/>
            <a:ext cx="8229600" cy="1143000"/>
          </a:xfrm>
        </p:spPr>
        <p:txBody>
          <a:bodyPr/>
          <a:lstStyle/>
          <a:p>
            <a:r>
              <a:rPr lang="en-US" sz="3200" b="1" dirty="0">
                <a:solidFill>
                  <a:srgbClr val="004BD3"/>
                </a:solidFill>
              </a:rPr>
              <a:t>Independent professional advice</a:t>
            </a:r>
          </a:p>
        </p:txBody>
      </p:sp>
      <p:sp>
        <p:nvSpPr>
          <p:cNvPr id="3" name="Content Placeholder 2">
            <a:extLst>
              <a:ext uri="{FF2B5EF4-FFF2-40B4-BE49-F238E27FC236}">
                <a16:creationId xmlns:a16="http://schemas.microsoft.com/office/drawing/2014/main" id="{A0B9A623-1C56-E0FF-BB18-10D7AC4E046B}"/>
              </a:ext>
            </a:extLst>
          </p:cNvPr>
          <p:cNvSpPr>
            <a:spLocks noGrp="1"/>
          </p:cNvSpPr>
          <p:nvPr>
            <p:ph idx="1"/>
          </p:nvPr>
        </p:nvSpPr>
        <p:spPr/>
        <p:txBody>
          <a:bodyPr>
            <a:normAutofit/>
          </a:bodyPr>
          <a:lstStyle/>
          <a:p>
            <a:r>
              <a:rPr lang="en-GB" sz="2400" dirty="0">
                <a:solidFill>
                  <a:srgbClr val="004BD3"/>
                </a:solidFill>
              </a:rPr>
              <a:t>It is the responsibility of the company secretary to ensure that directors, especially non-executive directors, have access to independent professional advice at the company’s expense where they judge it necessary to discharge their responsibilities as directors of the company </a:t>
            </a:r>
          </a:p>
          <a:p>
            <a:pPr algn="r"/>
            <a:r>
              <a:rPr lang="en-US" sz="2400" dirty="0">
                <a:solidFill>
                  <a:srgbClr val="004BD3"/>
                </a:solidFill>
              </a:rPr>
              <a:t>Para 83, FRC Guidance on Board Effectiveness</a:t>
            </a:r>
          </a:p>
        </p:txBody>
      </p:sp>
    </p:spTree>
    <p:extLst>
      <p:ext uri="{BB962C8B-B14F-4D97-AF65-F5344CB8AC3E}">
        <p14:creationId xmlns:p14="http://schemas.microsoft.com/office/powerpoint/2010/main" val="2833535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DD9C-4CBF-B5C1-6C58-3164F3C4DA63}"/>
              </a:ext>
            </a:extLst>
          </p:cNvPr>
          <p:cNvSpPr>
            <a:spLocks noGrp="1"/>
          </p:cNvSpPr>
          <p:nvPr>
            <p:ph type="title"/>
          </p:nvPr>
        </p:nvSpPr>
        <p:spPr>
          <a:xfrm>
            <a:off x="459699" y="0"/>
            <a:ext cx="8229600" cy="1143000"/>
          </a:xfrm>
        </p:spPr>
        <p:txBody>
          <a:bodyPr/>
          <a:lstStyle/>
          <a:p>
            <a:r>
              <a:rPr lang="en-US" sz="3200" b="1" dirty="0">
                <a:solidFill>
                  <a:srgbClr val="004BD3"/>
                </a:solidFill>
              </a:rPr>
              <a:t>Independent professional advice</a:t>
            </a:r>
          </a:p>
        </p:txBody>
      </p:sp>
      <p:sp>
        <p:nvSpPr>
          <p:cNvPr id="3" name="Content Placeholder 2">
            <a:extLst>
              <a:ext uri="{FF2B5EF4-FFF2-40B4-BE49-F238E27FC236}">
                <a16:creationId xmlns:a16="http://schemas.microsoft.com/office/drawing/2014/main" id="{A0B9A623-1C56-E0FF-BB18-10D7AC4E046B}"/>
              </a:ext>
            </a:extLst>
          </p:cNvPr>
          <p:cNvSpPr>
            <a:spLocks noGrp="1"/>
          </p:cNvSpPr>
          <p:nvPr>
            <p:ph idx="1"/>
          </p:nvPr>
        </p:nvSpPr>
        <p:spPr>
          <a:xfrm>
            <a:off x="459699" y="1525250"/>
            <a:ext cx="11307580" cy="4960620"/>
          </a:xfrm>
        </p:spPr>
        <p:txBody>
          <a:bodyPr>
            <a:normAutofit fontScale="92500"/>
          </a:bodyPr>
          <a:lstStyle/>
          <a:p>
            <a:pPr marL="285750" indent="-285750">
              <a:buFont typeface="Arial" panose="020B0604020202020204" pitchFamily="34" charset="0"/>
              <a:buChar char="•"/>
            </a:pPr>
            <a:r>
              <a:rPr lang="en-GB" sz="2000" dirty="0">
                <a:solidFill>
                  <a:srgbClr val="004BD3"/>
                </a:solidFill>
              </a:rPr>
              <a:t>Directors of the company are given a right to consult the company’s professional advisers and, if necessary, seek independent professional advice at the company’s expense </a:t>
            </a:r>
          </a:p>
          <a:p>
            <a:pPr marL="285750" indent="-285750">
              <a:buFont typeface="Arial" panose="020B0604020202020204" pitchFamily="34" charset="0"/>
              <a:buChar char="•"/>
            </a:pPr>
            <a:r>
              <a:rPr lang="en-GB" sz="2000" dirty="0">
                <a:solidFill>
                  <a:srgbClr val="004BD3"/>
                </a:solidFill>
              </a:rPr>
              <a:t>This right only applies if it is exercised in the furtherance of their duties as directors of the company</a:t>
            </a:r>
          </a:p>
          <a:p>
            <a:pPr marL="285750" indent="-285750">
              <a:buFont typeface="Arial" panose="020B0604020202020204" pitchFamily="34" charset="0"/>
              <a:buChar char="•"/>
            </a:pPr>
            <a:r>
              <a:rPr lang="en-GB" sz="2000" dirty="0">
                <a:solidFill>
                  <a:srgbClr val="004BD3"/>
                </a:solidFill>
              </a:rPr>
              <a:t>Directors must give prior notice of their intention to seek independent professional advice under this procedure and must provide the name(s) of any professional advisers they propose to instruct together with a brief summary of the subject matter</a:t>
            </a:r>
          </a:p>
          <a:p>
            <a:pPr marL="285750" indent="-285750">
              <a:buFont typeface="Arial" panose="020B0604020202020204" pitchFamily="34" charset="0"/>
              <a:buChar char="•"/>
            </a:pPr>
            <a:r>
              <a:rPr lang="en-GB" sz="2000" dirty="0">
                <a:solidFill>
                  <a:srgbClr val="004BD3"/>
                </a:solidFill>
              </a:rPr>
              <a:t>The company secretary provides a written acknowledgement of receipt of the notification which states whether the fees for the professional advice sought are payable by the company under these procedures</a:t>
            </a:r>
          </a:p>
          <a:p>
            <a:pPr marL="285750" indent="-285750">
              <a:buFont typeface="Arial" panose="020B0604020202020204" pitchFamily="34" charset="0"/>
              <a:buChar char="•"/>
            </a:pPr>
            <a:r>
              <a:rPr lang="en-GB" sz="2000" dirty="0">
                <a:solidFill>
                  <a:srgbClr val="004BD3"/>
                </a:solidFill>
              </a:rPr>
              <a:t>A director must obtain the prior approval where the advisers’ fees are likely to exceed a stated amount. </a:t>
            </a:r>
          </a:p>
          <a:p>
            <a:pPr marL="285750" indent="-285750">
              <a:buFont typeface="Arial" panose="020B0604020202020204" pitchFamily="34" charset="0"/>
              <a:buChar char="•"/>
            </a:pPr>
            <a:r>
              <a:rPr lang="en-GB" sz="2000" dirty="0">
                <a:solidFill>
                  <a:srgbClr val="004BD3"/>
                </a:solidFill>
              </a:rPr>
              <a:t>Any advice obtained under this procedure must be made available to the board, if it so requests. </a:t>
            </a:r>
          </a:p>
          <a:p>
            <a:pPr algn="r"/>
            <a:r>
              <a:rPr lang="en-GB" dirty="0">
                <a:solidFill>
                  <a:srgbClr val="004BD3"/>
                </a:solidFill>
              </a:rPr>
              <a:t>CGI Model Board Resolution </a:t>
            </a:r>
          </a:p>
          <a:p>
            <a:pPr algn="r"/>
            <a:endParaRPr lang="en-GB" dirty="0">
              <a:solidFill>
                <a:srgbClr val="002060"/>
              </a:solidFill>
            </a:endParaRPr>
          </a:p>
          <a:p>
            <a:endParaRPr lang="en-US" dirty="0"/>
          </a:p>
        </p:txBody>
      </p:sp>
    </p:spTree>
    <p:extLst>
      <p:ext uri="{BB962C8B-B14F-4D97-AF65-F5344CB8AC3E}">
        <p14:creationId xmlns:p14="http://schemas.microsoft.com/office/powerpoint/2010/main" val="8677561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DECE1-B454-5467-57A6-4B27EB6F365F}"/>
              </a:ext>
            </a:extLst>
          </p:cNvPr>
          <p:cNvSpPr>
            <a:spLocks noGrp="1"/>
          </p:cNvSpPr>
          <p:nvPr>
            <p:ph type="title"/>
          </p:nvPr>
        </p:nvSpPr>
        <p:spPr/>
        <p:txBody>
          <a:bodyPr/>
          <a:lstStyle/>
          <a:p>
            <a:r>
              <a:rPr lang="en-US" sz="3200" b="1" dirty="0">
                <a:solidFill>
                  <a:srgbClr val="004BD3"/>
                </a:solidFill>
              </a:rPr>
              <a:t>Performance evaluation</a:t>
            </a:r>
          </a:p>
        </p:txBody>
      </p:sp>
      <p:sp>
        <p:nvSpPr>
          <p:cNvPr id="3" name="Content Placeholder 2">
            <a:extLst>
              <a:ext uri="{FF2B5EF4-FFF2-40B4-BE49-F238E27FC236}">
                <a16:creationId xmlns:a16="http://schemas.microsoft.com/office/drawing/2014/main" id="{540CCE53-FB3D-515F-9BAE-52EE029D5090}"/>
              </a:ext>
            </a:extLst>
          </p:cNvPr>
          <p:cNvSpPr>
            <a:spLocks noGrp="1"/>
          </p:cNvSpPr>
          <p:nvPr>
            <p:ph idx="1"/>
          </p:nvPr>
        </p:nvSpPr>
        <p:spPr/>
        <p:txBody>
          <a:bodyPr>
            <a:normAutofit/>
          </a:bodyPr>
          <a:lstStyle/>
          <a:p>
            <a:r>
              <a:rPr lang="en-GB" dirty="0">
                <a:solidFill>
                  <a:srgbClr val="002060"/>
                </a:solidFill>
              </a:rPr>
              <a:t>‘</a:t>
            </a:r>
            <a:r>
              <a:rPr lang="en-GB" sz="2400" dirty="0">
                <a:solidFill>
                  <a:srgbClr val="004BD3"/>
                </a:solidFill>
              </a:rPr>
              <a:t>There should be a formal and rigorous annual evaluation of the performance of the board, its committees, the chair and individual directors. The chair should consider having a regular externally facilitated board evaluation. In FTSE 350 companies this should happen at least every three years. The external evaluator should be identified in the annual report and a statement made about any other connection it has with the company or individual directors.’ </a:t>
            </a:r>
          </a:p>
          <a:p>
            <a:pPr algn="r"/>
            <a:r>
              <a:rPr lang="en-US" sz="2400" dirty="0">
                <a:solidFill>
                  <a:srgbClr val="004BD3"/>
                </a:solidFill>
              </a:rPr>
              <a:t>Provision 21, UKCG Code</a:t>
            </a:r>
          </a:p>
        </p:txBody>
      </p:sp>
    </p:spTree>
    <p:extLst>
      <p:ext uri="{BB962C8B-B14F-4D97-AF65-F5344CB8AC3E}">
        <p14:creationId xmlns:p14="http://schemas.microsoft.com/office/powerpoint/2010/main" val="3609656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A screenshot of a calendar&#10;&#10;Description automatically generated">
            <a:extLst>
              <a:ext uri="{FF2B5EF4-FFF2-40B4-BE49-F238E27FC236}">
                <a16:creationId xmlns:a16="http://schemas.microsoft.com/office/drawing/2014/main" id="{D33AC320-2614-0BF8-A11F-059283FE6000}"/>
              </a:ext>
            </a:extLst>
          </p:cNvPr>
          <p:cNvPicPr>
            <a:picLocks noGrp="1" noChangeAspect="1"/>
          </p:cNvPicPr>
          <p:nvPr>
            <p:ph idx="1"/>
          </p:nvPr>
        </p:nvPicPr>
        <p:blipFill>
          <a:blip r:embed="rId2"/>
          <a:stretch>
            <a:fillRect/>
          </a:stretch>
        </p:blipFill>
        <p:spPr>
          <a:xfrm>
            <a:off x="431800" y="1668381"/>
            <a:ext cx="11328400" cy="4675350"/>
          </a:xfrm>
        </p:spPr>
      </p:pic>
      <p:sp>
        <p:nvSpPr>
          <p:cNvPr id="6" name="Title 1">
            <a:extLst>
              <a:ext uri="{FF2B5EF4-FFF2-40B4-BE49-F238E27FC236}">
                <a16:creationId xmlns:a16="http://schemas.microsoft.com/office/drawing/2014/main" id="{41229CB6-696B-8C8A-E020-43A3F2E1568D}"/>
              </a:ext>
            </a:extLst>
          </p:cNvPr>
          <p:cNvSpPr>
            <a:spLocks noGrp="1"/>
          </p:cNvSpPr>
          <p:nvPr>
            <p:ph type="title"/>
          </p:nvPr>
        </p:nvSpPr>
        <p:spPr>
          <a:xfrm>
            <a:off x="422914" y="-167893"/>
            <a:ext cx="7600951" cy="1279524"/>
          </a:xfrm>
        </p:spPr>
        <p:txBody>
          <a:bodyPr>
            <a:normAutofit/>
          </a:bodyPr>
          <a:lstStyle/>
          <a:p>
            <a:r>
              <a:rPr lang="en-US" b="1" dirty="0">
                <a:solidFill>
                  <a:srgbClr val="004BD2"/>
                </a:solidFill>
              </a:rPr>
              <a:t>Examination Question Matrix</a:t>
            </a:r>
          </a:p>
        </p:txBody>
      </p:sp>
      <p:sp>
        <p:nvSpPr>
          <p:cNvPr id="2" name="Rectangle 1">
            <a:extLst>
              <a:ext uri="{FF2B5EF4-FFF2-40B4-BE49-F238E27FC236}">
                <a16:creationId xmlns:a16="http://schemas.microsoft.com/office/drawing/2014/main" id="{297DC786-4BD9-E37C-4688-760D8374EA04}"/>
              </a:ext>
            </a:extLst>
          </p:cNvPr>
          <p:cNvSpPr/>
          <p:nvPr/>
        </p:nvSpPr>
        <p:spPr>
          <a:xfrm>
            <a:off x="422914" y="3692075"/>
            <a:ext cx="11317525" cy="1010554"/>
          </a:xfrm>
          <a:prstGeom prst="rect">
            <a:avLst/>
          </a:prstGeom>
          <a:noFill/>
          <a:ln w="28575">
            <a:solidFill>
              <a:srgbClr val="FF9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94331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7C2B0-EBD6-DCC7-47FB-649FEE5793D2}"/>
              </a:ext>
            </a:extLst>
          </p:cNvPr>
          <p:cNvSpPr>
            <a:spLocks noGrp="1"/>
          </p:cNvSpPr>
          <p:nvPr>
            <p:ph type="title"/>
          </p:nvPr>
        </p:nvSpPr>
        <p:spPr/>
        <p:txBody>
          <a:bodyPr/>
          <a:lstStyle/>
          <a:p>
            <a:r>
              <a:rPr lang="en-US" sz="3200" b="1" dirty="0">
                <a:solidFill>
                  <a:srgbClr val="004BD3"/>
                </a:solidFill>
              </a:rPr>
              <a:t>Performance evaluation</a:t>
            </a:r>
            <a:endParaRPr lang="en-US" sz="3200" dirty="0"/>
          </a:p>
        </p:txBody>
      </p:sp>
      <p:sp>
        <p:nvSpPr>
          <p:cNvPr id="3" name="Content Placeholder 2">
            <a:extLst>
              <a:ext uri="{FF2B5EF4-FFF2-40B4-BE49-F238E27FC236}">
                <a16:creationId xmlns:a16="http://schemas.microsoft.com/office/drawing/2014/main" id="{12391EAA-13A9-0E01-CE23-C850231F0944}"/>
              </a:ext>
            </a:extLst>
          </p:cNvPr>
          <p:cNvSpPr>
            <a:spLocks noGrp="1"/>
          </p:cNvSpPr>
          <p:nvPr>
            <p:ph idx="1"/>
          </p:nvPr>
        </p:nvSpPr>
        <p:spPr>
          <a:xfrm>
            <a:off x="431800" y="1417956"/>
            <a:ext cx="11328400" cy="5440044"/>
          </a:xfrm>
        </p:spPr>
        <p:txBody>
          <a:bodyPr>
            <a:normAutofit/>
          </a:bodyPr>
          <a:lstStyle/>
          <a:p>
            <a:pPr marL="285750" indent="-285750">
              <a:buFont typeface="Arial" panose="020B0604020202020204" pitchFamily="34" charset="0"/>
              <a:buChar char="•"/>
            </a:pPr>
            <a:r>
              <a:rPr lang="en-GB" sz="2000" dirty="0">
                <a:solidFill>
                  <a:srgbClr val="004BD3"/>
                </a:solidFill>
              </a:rPr>
              <a:t>The evaluation process should aim to be </a:t>
            </a:r>
            <a:r>
              <a:rPr lang="en-GB" sz="2000" dirty="0">
                <a:solidFill>
                  <a:srgbClr val="FF9057"/>
                </a:solidFill>
              </a:rPr>
              <a:t>objective and rigorous. </a:t>
            </a:r>
          </a:p>
          <a:p>
            <a:pPr marL="285750" indent="-285750">
              <a:buFont typeface="Arial" panose="020B0604020202020204" pitchFamily="34" charset="0"/>
              <a:buChar char="•"/>
            </a:pPr>
            <a:r>
              <a:rPr lang="en-GB" sz="2000" dirty="0">
                <a:solidFill>
                  <a:srgbClr val="004BD3"/>
                </a:solidFill>
              </a:rPr>
              <a:t>Evaluation should be </a:t>
            </a:r>
            <a:r>
              <a:rPr lang="en-GB" sz="2000" dirty="0">
                <a:solidFill>
                  <a:srgbClr val="FF9057"/>
                </a:solidFill>
              </a:rPr>
              <a:t>bespoke</a:t>
            </a:r>
            <a:r>
              <a:rPr lang="en-GB" sz="2000" dirty="0">
                <a:solidFill>
                  <a:srgbClr val="004BD3"/>
                </a:solidFill>
              </a:rPr>
              <a:t> in its formulation and delivery. </a:t>
            </a:r>
          </a:p>
          <a:p>
            <a:pPr marL="285750" indent="-285750">
              <a:buFont typeface="Arial" panose="020B0604020202020204" pitchFamily="34" charset="0"/>
              <a:buChar char="•"/>
            </a:pPr>
            <a:r>
              <a:rPr lang="en-GB" sz="2000" dirty="0">
                <a:solidFill>
                  <a:srgbClr val="004BD3"/>
                </a:solidFill>
              </a:rPr>
              <a:t>The </a:t>
            </a:r>
            <a:r>
              <a:rPr lang="en-GB" sz="2000" dirty="0">
                <a:solidFill>
                  <a:srgbClr val="FF9057"/>
                </a:solidFill>
              </a:rPr>
              <a:t>chair has overall responsibility </a:t>
            </a:r>
            <a:r>
              <a:rPr lang="en-GB" sz="2000" dirty="0">
                <a:solidFill>
                  <a:srgbClr val="004BD3"/>
                </a:solidFill>
              </a:rPr>
              <a:t>for the process, and should select an appropriate approach</a:t>
            </a:r>
          </a:p>
          <a:p>
            <a:pPr marL="285750" indent="-285750">
              <a:buFont typeface="Arial" panose="020B0604020202020204" pitchFamily="34" charset="0"/>
              <a:buChar char="•"/>
            </a:pPr>
            <a:r>
              <a:rPr lang="en-GB" sz="2000" dirty="0">
                <a:solidFill>
                  <a:srgbClr val="004BD3"/>
                </a:solidFill>
              </a:rPr>
              <a:t>The </a:t>
            </a:r>
            <a:r>
              <a:rPr lang="en-GB" sz="2000" dirty="0">
                <a:solidFill>
                  <a:srgbClr val="FF9057"/>
                </a:solidFill>
              </a:rPr>
              <a:t>senior independent director should lead the process which evaluates the performance of the chair </a:t>
            </a:r>
          </a:p>
          <a:p>
            <a:pPr marL="285750" indent="-285750">
              <a:buFont typeface="Arial" panose="020B0604020202020204" pitchFamily="34" charset="0"/>
              <a:buChar char="•"/>
            </a:pPr>
            <a:r>
              <a:rPr lang="en-GB" sz="2000" dirty="0">
                <a:solidFill>
                  <a:srgbClr val="004BD3"/>
                </a:solidFill>
              </a:rPr>
              <a:t>The chair should consider ways to obtain </a:t>
            </a:r>
            <a:r>
              <a:rPr lang="en-GB" sz="2000" dirty="0">
                <a:solidFill>
                  <a:srgbClr val="FF9057"/>
                </a:solidFill>
              </a:rPr>
              <a:t>feedback from the workforce and other stakeholders</a:t>
            </a:r>
          </a:p>
          <a:p>
            <a:pPr marL="285750" indent="-285750">
              <a:buFont typeface="Arial" panose="020B0604020202020204" pitchFamily="34" charset="0"/>
              <a:buChar char="•"/>
            </a:pPr>
            <a:r>
              <a:rPr lang="en-GB" sz="2000" dirty="0">
                <a:solidFill>
                  <a:srgbClr val="004BD3"/>
                </a:solidFill>
              </a:rPr>
              <a:t>Chairs of board committees should be responsible for the evaluation of their committees. </a:t>
            </a:r>
          </a:p>
          <a:p>
            <a:pPr marL="285750" indent="-285750">
              <a:buFont typeface="Arial" panose="020B0604020202020204" pitchFamily="34" charset="0"/>
              <a:buChar char="•"/>
            </a:pPr>
            <a:r>
              <a:rPr lang="en-GB" sz="2000" dirty="0">
                <a:solidFill>
                  <a:srgbClr val="004BD3"/>
                </a:solidFill>
              </a:rPr>
              <a:t>Board evaluations should inform and influence </a:t>
            </a:r>
            <a:r>
              <a:rPr lang="en-GB" sz="2000" dirty="0">
                <a:solidFill>
                  <a:srgbClr val="FF9057"/>
                </a:solidFill>
              </a:rPr>
              <a:t>succession planning</a:t>
            </a:r>
            <a:r>
              <a:rPr lang="en-GB" sz="2000" dirty="0">
                <a:solidFill>
                  <a:srgbClr val="004BD3"/>
                </a:solidFill>
              </a:rPr>
              <a:t>. </a:t>
            </a:r>
          </a:p>
          <a:p>
            <a:pPr marL="285750" indent="-285750">
              <a:buFont typeface="Arial" panose="020B0604020202020204" pitchFamily="34" charset="0"/>
              <a:buChar char="•"/>
            </a:pPr>
            <a:r>
              <a:rPr lang="en-GB" sz="2000" dirty="0">
                <a:solidFill>
                  <a:srgbClr val="004BD3"/>
                </a:solidFill>
              </a:rPr>
              <a:t>The chair should give a summary of the outcomes and actions of the board evaluation process in their statement in the </a:t>
            </a:r>
            <a:r>
              <a:rPr lang="en-GB" sz="2000" dirty="0">
                <a:solidFill>
                  <a:srgbClr val="FF9057"/>
                </a:solidFill>
              </a:rPr>
              <a:t>annual report. </a:t>
            </a:r>
          </a:p>
          <a:p>
            <a:pPr algn="r"/>
            <a:r>
              <a:rPr lang="en-US" sz="2000" dirty="0">
                <a:solidFill>
                  <a:srgbClr val="004BD3"/>
                </a:solidFill>
              </a:rPr>
              <a:t>FRC Guidance on Board Effectiveness</a:t>
            </a:r>
            <a:endParaRPr lang="en-GB" sz="2000" dirty="0">
              <a:solidFill>
                <a:srgbClr val="004BD3"/>
              </a:solidFill>
            </a:endParaRPr>
          </a:p>
          <a:p>
            <a:endParaRPr lang="en-US" dirty="0"/>
          </a:p>
        </p:txBody>
      </p:sp>
    </p:spTree>
    <p:extLst>
      <p:ext uri="{BB962C8B-B14F-4D97-AF65-F5344CB8AC3E}">
        <p14:creationId xmlns:p14="http://schemas.microsoft.com/office/powerpoint/2010/main" val="1712518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E0F1F-E116-045E-9058-FA5FDC7A8E08}"/>
              </a:ext>
            </a:extLst>
          </p:cNvPr>
          <p:cNvSpPr>
            <a:spLocks noGrp="1"/>
          </p:cNvSpPr>
          <p:nvPr>
            <p:ph type="title"/>
          </p:nvPr>
        </p:nvSpPr>
        <p:spPr/>
        <p:txBody>
          <a:bodyPr/>
          <a:lstStyle/>
          <a:p>
            <a:r>
              <a:rPr lang="en-US" sz="3200" b="1" dirty="0">
                <a:solidFill>
                  <a:srgbClr val="004BD3"/>
                </a:solidFill>
              </a:rPr>
              <a:t>What should be evaluated?</a:t>
            </a:r>
          </a:p>
        </p:txBody>
      </p:sp>
      <p:sp>
        <p:nvSpPr>
          <p:cNvPr id="3" name="Content Placeholder 2">
            <a:extLst>
              <a:ext uri="{FF2B5EF4-FFF2-40B4-BE49-F238E27FC236}">
                <a16:creationId xmlns:a16="http://schemas.microsoft.com/office/drawing/2014/main" id="{FF2927BC-E28A-C27F-C12D-F46795AB8BEF}"/>
              </a:ext>
            </a:extLst>
          </p:cNvPr>
          <p:cNvSpPr>
            <a:spLocks noGrp="1"/>
          </p:cNvSpPr>
          <p:nvPr>
            <p:ph idx="1"/>
          </p:nvPr>
        </p:nvSpPr>
        <p:spPr>
          <a:xfrm>
            <a:off x="431800" y="1495269"/>
            <a:ext cx="11328400" cy="5165724"/>
          </a:xfrm>
        </p:spPr>
        <p:txBody>
          <a:bodyPr>
            <a:normAutofit fontScale="85000" lnSpcReduction="20000"/>
          </a:bodyPr>
          <a:lstStyle/>
          <a:p>
            <a:pPr marL="342900" indent="-342900">
              <a:lnSpc>
                <a:spcPct val="120000"/>
              </a:lnSpc>
              <a:buFont typeface="Arial" panose="020B0604020202020204" pitchFamily="34" charset="0"/>
              <a:buChar char="•"/>
            </a:pPr>
            <a:r>
              <a:rPr lang="en-GB" sz="2200" dirty="0">
                <a:solidFill>
                  <a:srgbClr val="004BD3"/>
                </a:solidFill>
              </a:rPr>
              <a:t>The mix of skills, experience and knowledge on the board</a:t>
            </a:r>
          </a:p>
          <a:p>
            <a:pPr marL="342900" indent="-342900">
              <a:lnSpc>
                <a:spcPct val="120000"/>
              </a:lnSpc>
              <a:buFont typeface="Arial" panose="020B0604020202020204" pitchFamily="34" charset="0"/>
              <a:buChar char="•"/>
            </a:pPr>
            <a:r>
              <a:rPr lang="en-GB" sz="2200" dirty="0">
                <a:solidFill>
                  <a:srgbClr val="004BD3"/>
                </a:solidFill>
              </a:rPr>
              <a:t>Succession and development plans</a:t>
            </a:r>
          </a:p>
          <a:p>
            <a:pPr marL="342900" indent="-342900">
              <a:lnSpc>
                <a:spcPct val="120000"/>
              </a:lnSpc>
              <a:buFont typeface="Arial" panose="020B0604020202020204" pitchFamily="34" charset="0"/>
              <a:buChar char="•"/>
            </a:pPr>
            <a:r>
              <a:rPr lang="en-GB" sz="2200" dirty="0">
                <a:solidFill>
                  <a:srgbClr val="004BD3"/>
                </a:solidFill>
              </a:rPr>
              <a:t>How the board works together as a unit, and the tone set by the chair and the CEO</a:t>
            </a:r>
          </a:p>
          <a:p>
            <a:pPr marL="342900" indent="-342900">
              <a:lnSpc>
                <a:spcPct val="120000"/>
              </a:lnSpc>
              <a:buFont typeface="Arial" panose="020B0604020202020204" pitchFamily="34" charset="0"/>
              <a:buChar char="•"/>
            </a:pPr>
            <a:r>
              <a:rPr lang="en-GB" sz="2200" dirty="0">
                <a:solidFill>
                  <a:srgbClr val="004BD3"/>
                </a:solidFill>
              </a:rPr>
              <a:t>Key board relationships</a:t>
            </a:r>
          </a:p>
          <a:p>
            <a:pPr marL="342900" indent="-342900">
              <a:lnSpc>
                <a:spcPct val="120000"/>
              </a:lnSpc>
              <a:buFont typeface="Arial" panose="020B0604020202020204" pitchFamily="34" charset="0"/>
              <a:buChar char="•"/>
            </a:pPr>
            <a:r>
              <a:rPr lang="en-GB" sz="2200" dirty="0">
                <a:solidFill>
                  <a:srgbClr val="004BD3"/>
                </a:solidFill>
              </a:rPr>
              <a:t>Effectiveness of individual directors</a:t>
            </a:r>
          </a:p>
          <a:p>
            <a:pPr marL="342900" indent="-342900">
              <a:lnSpc>
                <a:spcPct val="120000"/>
              </a:lnSpc>
              <a:buFont typeface="Arial" panose="020B0604020202020204" pitchFamily="34" charset="0"/>
              <a:buChar char="•"/>
            </a:pPr>
            <a:r>
              <a:rPr lang="en-GB" sz="2200" dirty="0">
                <a:solidFill>
                  <a:srgbClr val="004BD3"/>
                </a:solidFill>
              </a:rPr>
              <a:t>Effectiveness of board committees</a:t>
            </a:r>
          </a:p>
          <a:p>
            <a:pPr marL="342900" indent="-342900">
              <a:lnSpc>
                <a:spcPct val="120000"/>
              </a:lnSpc>
              <a:buFont typeface="Arial" panose="020B0604020202020204" pitchFamily="34" charset="0"/>
              <a:buChar char="•"/>
            </a:pPr>
            <a:r>
              <a:rPr lang="en-GB" sz="2200" dirty="0">
                <a:solidFill>
                  <a:srgbClr val="004BD3"/>
                </a:solidFill>
              </a:rPr>
              <a:t>Quality of the general information, papers and presentations to the board</a:t>
            </a:r>
          </a:p>
          <a:p>
            <a:pPr marL="342900" indent="-342900">
              <a:lnSpc>
                <a:spcPct val="120000"/>
              </a:lnSpc>
              <a:buFont typeface="Arial" panose="020B0604020202020204" pitchFamily="34" charset="0"/>
              <a:buChar char="•"/>
            </a:pPr>
            <a:r>
              <a:rPr lang="en-GB" sz="2200" dirty="0">
                <a:solidFill>
                  <a:srgbClr val="004BD3"/>
                </a:solidFill>
              </a:rPr>
              <a:t>Quality of discussions and decision around individual proposals</a:t>
            </a:r>
          </a:p>
          <a:p>
            <a:pPr marL="342900" indent="-342900">
              <a:lnSpc>
                <a:spcPct val="120000"/>
              </a:lnSpc>
              <a:buFont typeface="Arial" panose="020B0604020202020204" pitchFamily="34" charset="0"/>
              <a:buChar char="•"/>
            </a:pPr>
            <a:r>
              <a:rPr lang="en-GB" sz="2200" dirty="0">
                <a:solidFill>
                  <a:srgbClr val="004BD3"/>
                </a:solidFill>
              </a:rPr>
              <a:t>Effectiveness of the company secretary</a:t>
            </a:r>
          </a:p>
          <a:p>
            <a:pPr marL="342900" indent="-342900">
              <a:lnSpc>
                <a:spcPct val="120000"/>
              </a:lnSpc>
              <a:buFont typeface="Arial" panose="020B0604020202020204" pitchFamily="34" charset="0"/>
              <a:buChar char="•"/>
            </a:pPr>
            <a:r>
              <a:rPr lang="en-GB" sz="2200" dirty="0">
                <a:solidFill>
                  <a:srgbClr val="004BD3"/>
                </a:solidFill>
              </a:rPr>
              <a:t>Processes for identifying and reviewing risks</a:t>
            </a:r>
          </a:p>
          <a:p>
            <a:pPr marL="342900" indent="-342900">
              <a:lnSpc>
                <a:spcPct val="120000"/>
              </a:lnSpc>
              <a:buFont typeface="Arial" panose="020B0604020202020204" pitchFamily="34" charset="0"/>
              <a:buChar char="•"/>
            </a:pPr>
            <a:r>
              <a:rPr lang="en-GB" sz="2200" dirty="0">
                <a:solidFill>
                  <a:srgbClr val="004BD3"/>
                </a:solidFill>
              </a:rPr>
              <a:t>How the board communicates with, and listens and responds to, shareholders and other stakeholders. </a:t>
            </a:r>
          </a:p>
          <a:p>
            <a:pPr algn="r"/>
            <a:r>
              <a:rPr lang="en-US" sz="2100" dirty="0">
                <a:solidFill>
                  <a:srgbClr val="004BD3"/>
                </a:solidFill>
              </a:rPr>
              <a:t>FRC Guidance on Board Effectiveness</a:t>
            </a:r>
            <a:endParaRPr lang="en-GB" sz="2100" dirty="0">
              <a:solidFill>
                <a:srgbClr val="004BD3"/>
              </a:solidFill>
            </a:endParaRPr>
          </a:p>
          <a:p>
            <a:pPr algn="r"/>
            <a:endParaRPr lang="en-GB" dirty="0"/>
          </a:p>
          <a:p>
            <a:endParaRPr lang="en-US" dirty="0"/>
          </a:p>
        </p:txBody>
      </p:sp>
    </p:spTree>
    <p:extLst>
      <p:ext uri="{BB962C8B-B14F-4D97-AF65-F5344CB8AC3E}">
        <p14:creationId xmlns:p14="http://schemas.microsoft.com/office/powerpoint/2010/main" val="32131158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EF286-919A-4EC4-94DD-4B1257842ACC}"/>
              </a:ext>
            </a:extLst>
          </p:cNvPr>
          <p:cNvSpPr>
            <a:spLocks noGrp="1"/>
          </p:cNvSpPr>
          <p:nvPr>
            <p:ph type="title"/>
          </p:nvPr>
        </p:nvSpPr>
        <p:spPr>
          <a:xfrm>
            <a:off x="422223" y="0"/>
            <a:ext cx="8229600" cy="1143000"/>
          </a:xfrm>
        </p:spPr>
        <p:txBody>
          <a:bodyPr>
            <a:normAutofit/>
          </a:bodyPr>
          <a:lstStyle/>
          <a:p>
            <a:r>
              <a:rPr lang="en-US" sz="3200" b="1" dirty="0">
                <a:solidFill>
                  <a:srgbClr val="004BD3"/>
                </a:solidFill>
              </a:rPr>
              <a:t>Induction and professional development</a:t>
            </a:r>
          </a:p>
        </p:txBody>
      </p:sp>
      <p:sp>
        <p:nvSpPr>
          <p:cNvPr id="3" name="Content Placeholder 2">
            <a:extLst>
              <a:ext uri="{FF2B5EF4-FFF2-40B4-BE49-F238E27FC236}">
                <a16:creationId xmlns:a16="http://schemas.microsoft.com/office/drawing/2014/main" id="{12182A2C-CD86-1313-0120-7573113484C7}"/>
              </a:ext>
            </a:extLst>
          </p:cNvPr>
          <p:cNvSpPr>
            <a:spLocks noGrp="1"/>
          </p:cNvSpPr>
          <p:nvPr>
            <p:ph idx="1"/>
          </p:nvPr>
        </p:nvSpPr>
        <p:spPr>
          <a:xfrm>
            <a:off x="422223" y="1510260"/>
            <a:ext cx="11330066" cy="5097463"/>
          </a:xfrm>
        </p:spPr>
        <p:txBody>
          <a:bodyPr>
            <a:normAutofit/>
          </a:bodyPr>
          <a:lstStyle/>
          <a:p>
            <a:r>
              <a:rPr lang="en-GB" dirty="0">
                <a:solidFill>
                  <a:srgbClr val="004BD3"/>
                </a:solidFill>
              </a:rPr>
              <a:t>‘</a:t>
            </a:r>
            <a:r>
              <a:rPr lang="en-GB" sz="2400" dirty="0">
                <a:solidFill>
                  <a:srgbClr val="004BD3"/>
                </a:solidFill>
              </a:rPr>
              <a:t>The chair should ensure that: </a:t>
            </a:r>
          </a:p>
          <a:p>
            <a:pPr lvl="1"/>
            <a:r>
              <a:rPr lang="en-GB" sz="2400" dirty="0">
                <a:solidFill>
                  <a:srgbClr val="004BD3"/>
                </a:solidFill>
              </a:rPr>
              <a:t>all directors receive a full, formal and tailored induction on joining the board; and </a:t>
            </a:r>
          </a:p>
          <a:p>
            <a:pPr lvl="1"/>
            <a:r>
              <a:rPr lang="en-GB" sz="2400" dirty="0">
                <a:solidFill>
                  <a:srgbClr val="004BD3"/>
                </a:solidFill>
              </a:rPr>
              <a:t>all directors continually update their skills, knowledge and familiarity with the company to fulfil their role both on the board and committees.’ (Para 61) </a:t>
            </a:r>
          </a:p>
          <a:p>
            <a:pPr lvl="1"/>
            <a:endParaRPr lang="en-GB" sz="2400" dirty="0">
              <a:solidFill>
                <a:srgbClr val="004BD3"/>
              </a:solidFill>
            </a:endParaRPr>
          </a:p>
          <a:p>
            <a:r>
              <a:rPr lang="en-GB" sz="2400" dirty="0">
                <a:solidFill>
                  <a:srgbClr val="004BD3"/>
                </a:solidFill>
              </a:rPr>
              <a:t>‘Under the direction of the chair, the company secretary’s responsibilities include ‘facilitating induction, arranging board training and assisting with professional development as required’. (Para 81)</a:t>
            </a:r>
          </a:p>
          <a:p>
            <a:endParaRPr lang="en-GB" sz="2400" dirty="0">
              <a:solidFill>
                <a:srgbClr val="004BD3"/>
              </a:solidFill>
            </a:endParaRPr>
          </a:p>
          <a:p>
            <a:pPr algn="r"/>
            <a:r>
              <a:rPr lang="en-US" sz="2400" dirty="0">
                <a:solidFill>
                  <a:srgbClr val="004BD3"/>
                </a:solidFill>
              </a:rPr>
              <a:t>FRC Guidance on Board Effectiveness</a:t>
            </a:r>
            <a:endParaRPr lang="en-GB" sz="2400" dirty="0">
              <a:solidFill>
                <a:srgbClr val="004BD3"/>
              </a:solidFill>
            </a:endParaRPr>
          </a:p>
          <a:p>
            <a:pPr algn="r"/>
            <a:endParaRPr lang="en-GB" dirty="0">
              <a:solidFill>
                <a:srgbClr val="004BD3"/>
              </a:solidFill>
            </a:endParaRPr>
          </a:p>
          <a:p>
            <a:endParaRPr lang="en-US" dirty="0"/>
          </a:p>
        </p:txBody>
      </p:sp>
    </p:spTree>
    <p:extLst>
      <p:ext uri="{BB962C8B-B14F-4D97-AF65-F5344CB8AC3E}">
        <p14:creationId xmlns:p14="http://schemas.microsoft.com/office/powerpoint/2010/main" val="4465611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1E46B-5313-5117-D286-19B9F95200DA}"/>
              </a:ext>
            </a:extLst>
          </p:cNvPr>
          <p:cNvSpPr>
            <a:spLocks noGrp="1"/>
          </p:cNvSpPr>
          <p:nvPr>
            <p:ph type="title"/>
          </p:nvPr>
        </p:nvSpPr>
        <p:spPr/>
        <p:txBody>
          <a:bodyPr/>
          <a:lstStyle/>
          <a:p>
            <a:r>
              <a:rPr lang="en-US" sz="3200" b="1" dirty="0">
                <a:solidFill>
                  <a:srgbClr val="004BD3"/>
                </a:solidFill>
              </a:rPr>
              <a:t>The role of the company secretary in induction and professional development </a:t>
            </a:r>
          </a:p>
        </p:txBody>
      </p:sp>
      <p:sp>
        <p:nvSpPr>
          <p:cNvPr id="3" name="Content Placeholder 2">
            <a:extLst>
              <a:ext uri="{FF2B5EF4-FFF2-40B4-BE49-F238E27FC236}">
                <a16:creationId xmlns:a16="http://schemas.microsoft.com/office/drawing/2014/main" id="{129AD917-A22D-63C9-465A-93851BF585D5}"/>
              </a:ext>
            </a:extLst>
          </p:cNvPr>
          <p:cNvSpPr>
            <a:spLocks noGrp="1"/>
          </p:cNvSpPr>
          <p:nvPr>
            <p:ph idx="1"/>
          </p:nvPr>
        </p:nvSpPr>
        <p:spPr>
          <a:xfrm>
            <a:off x="431799" y="1452882"/>
            <a:ext cx="11328399" cy="5405118"/>
          </a:xfrm>
        </p:spPr>
        <p:txBody>
          <a:bodyPr>
            <a:normAutofit/>
          </a:bodyPr>
          <a:lstStyle/>
          <a:p>
            <a:pPr marL="342900" indent="-342900">
              <a:buFont typeface="Arial" panose="020B0604020202020204" pitchFamily="34" charset="0"/>
              <a:buChar char="•"/>
            </a:pPr>
            <a:r>
              <a:rPr lang="en-GB" sz="2000" dirty="0">
                <a:solidFill>
                  <a:srgbClr val="004BD3"/>
                </a:solidFill>
              </a:rPr>
              <a:t>Consult the new director before devising the induction programme</a:t>
            </a:r>
          </a:p>
          <a:p>
            <a:pPr marL="342900" indent="-342900">
              <a:buFont typeface="Arial" panose="020B0604020202020204" pitchFamily="34" charset="0"/>
              <a:buChar char="•"/>
            </a:pPr>
            <a:r>
              <a:rPr lang="en-GB" sz="2000" dirty="0">
                <a:solidFill>
                  <a:srgbClr val="004BD3"/>
                </a:solidFill>
              </a:rPr>
              <a:t>Prioritise and schedule various elements of the programme over a reasonable period to avoid overloading the new director</a:t>
            </a:r>
          </a:p>
          <a:p>
            <a:pPr marL="342900" indent="-342900">
              <a:buFont typeface="Arial" panose="020B0604020202020204" pitchFamily="34" charset="0"/>
              <a:buChar char="•"/>
            </a:pPr>
            <a:r>
              <a:rPr lang="en-GB" sz="2000" dirty="0">
                <a:solidFill>
                  <a:srgbClr val="004BD3"/>
                </a:solidFill>
              </a:rPr>
              <a:t>Vary the delivery of information, and limit the amount of data presented just as reading material </a:t>
            </a:r>
          </a:p>
          <a:p>
            <a:pPr marL="342900" indent="-342900">
              <a:buFont typeface="Arial" panose="020B0604020202020204" pitchFamily="34" charset="0"/>
              <a:buChar char="•"/>
            </a:pPr>
            <a:r>
              <a:rPr lang="en-GB" sz="2000" dirty="0">
                <a:solidFill>
                  <a:srgbClr val="004BD3"/>
                </a:solidFill>
              </a:rPr>
              <a:t>Organise site visits and make use of meetings with executives, advisers and stakeholders to cover off certain elements, and consider using external training courses</a:t>
            </a:r>
          </a:p>
          <a:p>
            <a:pPr marL="342900" indent="-342900">
              <a:buFont typeface="Arial" panose="020B0604020202020204" pitchFamily="34" charset="0"/>
              <a:buChar char="•"/>
            </a:pPr>
            <a:r>
              <a:rPr lang="en-GB" sz="2000" dirty="0">
                <a:solidFill>
                  <a:srgbClr val="004BD3"/>
                </a:solidFill>
              </a:rPr>
              <a:t>Review the induction programme with the director mid-way through, and at the end of, the process.</a:t>
            </a:r>
          </a:p>
          <a:p>
            <a:pPr algn="r"/>
            <a:r>
              <a:rPr lang="en-US" sz="2000" dirty="0">
                <a:solidFill>
                  <a:srgbClr val="004BD3"/>
                </a:solidFill>
              </a:rPr>
              <a:t>FRC Guidance on Board Effectiveness</a:t>
            </a:r>
            <a:endParaRPr lang="en-GB" sz="2000" dirty="0">
              <a:solidFill>
                <a:srgbClr val="004BD3"/>
              </a:solidFill>
            </a:endParaRPr>
          </a:p>
          <a:p>
            <a:pPr algn="r"/>
            <a:endParaRPr lang="en-GB" dirty="0"/>
          </a:p>
        </p:txBody>
      </p:sp>
    </p:spTree>
    <p:extLst>
      <p:ext uri="{BB962C8B-B14F-4D97-AF65-F5344CB8AC3E}">
        <p14:creationId xmlns:p14="http://schemas.microsoft.com/office/powerpoint/2010/main" val="42163837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15B6D-D771-7EAB-ABCE-BF716CBF277C}"/>
              </a:ext>
            </a:extLst>
          </p:cNvPr>
          <p:cNvSpPr>
            <a:spLocks noGrp="1"/>
          </p:cNvSpPr>
          <p:nvPr>
            <p:ph type="title"/>
          </p:nvPr>
        </p:nvSpPr>
        <p:spPr/>
        <p:txBody>
          <a:bodyPr/>
          <a:lstStyle/>
          <a:p>
            <a:r>
              <a:rPr lang="en-US" sz="2800" b="1" dirty="0"/>
              <a:t>Examination Questions from previous papers</a:t>
            </a:r>
            <a:endParaRPr lang="en-US" dirty="0">
              <a:solidFill>
                <a:srgbClr val="002060"/>
              </a:solidFill>
            </a:endParaRPr>
          </a:p>
        </p:txBody>
      </p:sp>
      <p:sp>
        <p:nvSpPr>
          <p:cNvPr id="3" name="Content Placeholder 2">
            <a:extLst>
              <a:ext uri="{FF2B5EF4-FFF2-40B4-BE49-F238E27FC236}">
                <a16:creationId xmlns:a16="http://schemas.microsoft.com/office/drawing/2014/main" id="{D8BD1A02-0851-1AD6-7606-F78DACC6917B}"/>
              </a:ext>
            </a:extLst>
          </p:cNvPr>
          <p:cNvSpPr>
            <a:spLocks noGrp="1"/>
          </p:cNvSpPr>
          <p:nvPr>
            <p:ph idx="1"/>
          </p:nvPr>
        </p:nvSpPr>
        <p:spPr/>
        <p:txBody>
          <a:bodyPr/>
          <a:lstStyle/>
          <a:p>
            <a:r>
              <a:rPr lang="en-US" i="1" dirty="0" err="1">
                <a:solidFill>
                  <a:srgbClr val="004BD3"/>
                </a:solidFill>
              </a:rPr>
              <a:t>Analyse</a:t>
            </a:r>
            <a:r>
              <a:rPr lang="en-US" i="1" dirty="0">
                <a:solidFill>
                  <a:srgbClr val="004BD3"/>
                </a:solidFill>
              </a:rPr>
              <a:t> how the next Board evaluation should be conducted, what the evaluation should cover and how the board of Priory should respond to the results of the evaluation.(14 marks)</a:t>
            </a:r>
          </a:p>
          <a:p>
            <a:pPr algn="r"/>
            <a:r>
              <a:rPr lang="en-US" dirty="0">
                <a:solidFill>
                  <a:srgbClr val="004BD3"/>
                </a:solidFill>
              </a:rPr>
              <a:t>Q6b, Jun2022</a:t>
            </a:r>
          </a:p>
          <a:p>
            <a:pPr algn="r"/>
            <a:endParaRPr lang="en-US" dirty="0">
              <a:solidFill>
                <a:srgbClr val="004BD3"/>
              </a:solidFill>
            </a:endParaRPr>
          </a:p>
          <a:p>
            <a:r>
              <a:rPr lang="en-GB" i="1" dirty="0">
                <a:solidFill>
                  <a:srgbClr val="004BD3"/>
                </a:solidFill>
              </a:rPr>
              <a:t>Analyse what is meant by a company’s culture and what steps the Board could take to improve Starlight’s culture and values. (12 marks)</a:t>
            </a:r>
          </a:p>
          <a:p>
            <a:pPr algn="r"/>
            <a:r>
              <a:rPr lang="en-US" dirty="0">
                <a:solidFill>
                  <a:srgbClr val="004BD3"/>
                </a:solidFill>
              </a:rPr>
              <a:t>Q9b, Jun2022</a:t>
            </a:r>
          </a:p>
          <a:p>
            <a:pPr algn="r"/>
            <a:endParaRPr lang="en-US" dirty="0">
              <a:solidFill>
                <a:srgbClr val="004BD3"/>
              </a:solidFill>
            </a:endParaRPr>
          </a:p>
          <a:p>
            <a:r>
              <a:rPr lang="en-US" i="1" dirty="0">
                <a:solidFill>
                  <a:srgbClr val="004BD3"/>
                </a:solidFill>
              </a:rPr>
              <a:t>Discuss how you would prepare induction </a:t>
            </a:r>
            <a:r>
              <a:rPr lang="en-US" i="1" dirty="0" err="1">
                <a:solidFill>
                  <a:srgbClr val="004BD3"/>
                </a:solidFill>
              </a:rPr>
              <a:t>programmes</a:t>
            </a:r>
            <a:r>
              <a:rPr lang="en-US" i="1" dirty="0">
                <a:solidFill>
                  <a:srgbClr val="004BD3"/>
                </a:solidFill>
              </a:rPr>
              <a:t> for the two new directors of marathon when they join the board, including the aims of the induction, the factors that you would take into account and examples of key elements that you would include. (14 marks)</a:t>
            </a:r>
          </a:p>
          <a:p>
            <a:pPr algn="r"/>
            <a:r>
              <a:rPr lang="en-US" dirty="0">
                <a:solidFill>
                  <a:srgbClr val="004BD3"/>
                </a:solidFill>
              </a:rPr>
              <a:t>Q6b, Nov2021</a:t>
            </a:r>
          </a:p>
          <a:p>
            <a:pPr algn="r"/>
            <a:endParaRPr lang="en-US" dirty="0">
              <a:solidFill>
                <a:srgbClr val="002060"/>
              </a:solidFill>
            </a:endParaRPr>
          </a:p>
          <a:p>
            <a:pPr algn="r"/>
            <a:endParaRPr lang="en-US" dirty="0">
              <a:solidFill>
                <a:srgbClr val="002060"/>
              </a:solidFill>
            </a:endParaRPr>
          </a:p>
        </p:txBody>
      </p:sp>
    </p:spTree>
    <p:extLst>
      <p:ext uri="{BB962C8B-B14F-4D97-AF65-F5344CB8AC3E}">
        <p14:creationId xmlns:p14="http://schemas.microsoft.com/office/powerpoint/2010/main" val="14763385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672BB-9A0D-C9FB-849C-91B7FD5F2981}"/>
              </a:ext>
            </a:extLst>
          </p:cNvPr>
          <p:cNvSpPr>
            <a:spLocks noGrp="1"/>
          </p:cNvSpPr>
          <p:nvPr>
            <p:ph type="title"/>
          </p:nvPr>
        </p:nvSpPr>
        <p:spPr/>
        <p:txBody>
          <a:bodyPr/>
          <a:lstStyle/>
          <a:p>
            <a:r>
              <a:rPr lang="en-US" sz="2800" b="1" dirty="0"/>
              <a:t>Examination Questions from previous papers</a:t>
            </a:r>
            <a:endParaRPr lang="en-US" dirty="0"/>
          </a:p>
        </p:txBody>
      </p:sp>
      <p:sp>
        <p:nvSpPr>
          <p:cNvPr id="3" name="Content Placeholder 2">
            <a:extLst>
              <a:ext uri="{FF2B5EF4-FFF2-40B4-BE49-F238E27FC236}">
                <a16:creationId xmlns:a16="http://schemas.microsoft.com/office/drawing/2014/main" id="{B31BF446-DBCB-B2BA-4E36-4A815E3B6B89}"/>
              </a:ext>
            </a:extLst>
          </p:cNvPr>
          <p:cNvSpPr>
            <a:spLocks noGrp="1"/>
          </p:cNvSpPr>
          <p:nvPr>
            <p:ph idx="1"/>
          </p:nvPr>
        </p:nvSpPr>
        <p:spPr/>
        <p:txBody>
          <a:bodyPr/>
          <a:lstStyle/>
          <a:p>
            <a:r>
              <a:rPr lang="en-GB" i="1" dirty="0">
                <a:solidFill>
                  <a:srgbClr val="004BD3"/>
                </a:solidFill>
              </a:rPr>
              <a:t>Explain the purpose and benefits of a company’s Code of Ethics. (5 marks)</a:t>
            </a:r>
          </a:p>
          <a:p>
            <a:pPr algn="r"/>
            <a:r>
              <a:rPr lang="en-US" dirty="0">
                <a:solidFill>
                  <a:srgbClr val="004BD3"/>
                </a:solidFill>
              </a:rPr>
              <a:t>Q3, Jun2021</a:t>
            </a:r>
          </a:p>
          <a:p>
            <a:r>
              <a:rPr lang="en-GB" i="1" dirty="0">
                <a:solidFill>
                  <a:srgbClr val="004BD3"/>
                </a:solidFill>
              </a:rPr>
              <a:t>Taking into account the provisions in the UK Corporate Governance Code and directors’ statutory duties, discuss the role and responsibilities of Ralph Morris as a NED of Tyndale. Also discuss the issues that Hardeep should raise with Ralph in light of the concerns about Ralph’s performance, including whether these will need to be disclosed in the annual report. (15 marks)</a:t>
            </a:r>
          </a:p>
          <a:p>
            <a:pPr algn="r"/>
            <a:r>
              <a:rPr lang="en-US" dirty="0">
                <a:solidFill>
                  <a:srgbClr val="004BD3"/>
                </a:solidFill>
              </a:rPr>
              <a:t>Q8a, Jun2021</a:t>
            </a:r>
            <a:endParaRPr lang="en-US" i="1" dirty="0">
              <a:solidFill>
                <a:srgbClr val="004BD3"/>
              </a:solidFill>
            </a:endParaRPr>
          </a:p>
          <a:p>
            <a:r>
              <a:rPr lang="en-US" i="1" dirty="0">
                <a:solidFill>
                  <a:srgbClr val="004BD3"/>
                </a:solidFill>
              </a:rPr>
              <a:t>Prepare a briefing note from Susan to Ravi advising on the steps that the board of Gala can take to set a good corporate culture and embed it throughout the company and how it can monitor the company’s culture (12 marks)</a:t>
            </a:r>
          </a:p>
          <a:p>
            <a:pPr algn="r"/>
            <a:r>
              <a:rPr lang="en-US" dirty="0">
                <a:solidFill>
                  <a:srgbClr val="004BD3"/>
                </a:solidFill>
              </a:rPr>
              <a:t>Q8a, Nov2020</a:t>
            </a:r>
          </a:p>
          <a:p>
            <a:endParaRPr lang="en-US" dirty="0"/>
          </a:p>
        </p:txBody>
      </p:sp>
    </p:spTree>
    <p:extLst>
      <p:ext uri="{BB962C8B-B14F-4D97-AF65-F5344CB8AC3E}">
        <p14:creationId xmlns:p14="http://schemas.microsoft.com/office/powerpoint/2010/main" val="31699814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696BA-CE11-5F76-E9F7-3884B5A87D4D}"/>
              </a:ext>
            </a:extLst>
          </p:cNvPr>
          <p:cNvSpPr>
            <a:spLocks noGrp="1"/>
          </p:cNvSpPr>
          <p:nvPr>
            <p:ph type="title"/>
          </p:nvPr>
        </p:nvSpPr>
        <p:spPr/>
        <p:txBody>
          <a:bodyPr/>
          <a:lstStyle/>
          <a:p>
            <a:r>
              <a:rPr lang="en-US" sz="3200" b="1" dirty="0">
                <a:solidFill>
                  <a:srgbClr val="004BD3"/>
                </a:solidFill>
              </a:rPr>
              <a:t>Examination Practice</a:t>
            </a:r>
          </a:p>
        </p:txBody>
      </p:sp>
      <p:sp>
        <p:nvSpPr>
          <p:cNvPr id="3" name="Content Placeholder 2">
            <a:extLst>
              <a:ext uri="{FF2B5EF4-FFF2-40B4-BE49-F238E27FC236}">
                <a16:creationId xmlns:a16="http://schemas.microsoft.com/office/drawing/2014/main" id="{6E9C676E-32C4-4E02-B69C-CA91B1CFB40D}"/>
              </a:ext>
            </a:extLst>
          </p:cNvPr>
          <p:cNvSpPr>
            <a:spLocks noGrp="1"/>
          </p:cNvSpPr>
          <p:nvPr>
            <p:ph idx="1"/>
          </p:nvPr>
        </p:nvSpPr>
        <p:spPr>
          <a:xfrm>
            <a:off x="431800" y="1461128"/>
            <a:ext cx="11328400" cy="5063490"/>
          </a:xfrm>
        </p:spPr>
        <p:txBody>
          <a:bodyPr>
            <a:normAutofit/>
          </a:bodyPr>
          <a:lstStyle/>
          <a:p>
            <a:r>
              <a:rPr lang="en-GB" dirty="0">
                <a:solidFill>
                  <a:srgbClr val="004BD3"/>
                </a:solidFill>
              </a:rPr>
              <a:t>Hardeep Shah has recently been appointed as the new Company Secretary of Tyndale Finance plc (Tyndale). Tyndale is a company that provides financial advisory services and its shares are listed on the Main Market of the London Stock Exchange. The Board of Tyndale consists of three executive directors, a non-executive Chair and four other independent non-executive directors (NEDs). Hardeep has had initial meetings with Tyndale’s Chair, Amy Harrison, to understand what her priorities are. One of the points Amy raised with Hardeep is that she thinks that one of the NEDs, Ralph Morris, who has been a director for two years, is not taking the role seriously. Ralph is a qualified accountant and a member of the Audit Committee but he missed both a Board meeting and one of the recent Audit Committee meetings at short notice without a good reason. At the last Board meeting, he did not seem to have read the Board papers in advance and did not contribute during the meeting. Amy pointed out that Ralph had a lot of other commitments, including as a director of four other companies. The annual Board evaluation is due to be conducted shortly and Amy said she is worried about whether the problems with Ralph’s performance will have to be disclosed in the annual report. Amy asked Hardeep to talk to Ralph to raise these concerns. </a:t>
            </a:r>
          </a:p>
          <a:p>
            <a:pPr algn="r"/>
            <a:r>
              <a:rPr lang="en-GB" dirty="0">
                <a:solidFill>
                  <a:srgbClr val="004BD3"/>
                </a:solidFill>
              </a:rPr>
              <a:t>Q8a, Jun21</a:t>
            </a:r>
            <a:endParaRPr lang="en-US" dirty="0">
              <a:solidFill>
                <a:srgbClr val="004BD3"/>
              </a:solidFill>
            </a:endParaRPr>
          </a:p>
        </p:txBody>
      </p:sp>
    </p:spTree>
    <p:extLst>
      <p:ext uri="{BB962C8B-B14F-4D97-AF65-F5344CB8AC3E}">
        <p14:creationId xmlns:p14="http://schemas.microsoft.com/office/powerpoint/2010/main" val="26824542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25F8-F503-1A95-BED7-32AC70A8BB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6A8753-718D-3251-D25F-580CF544BC14}"/>
              </a:ext>
            </a:extLst>
          </p:cNvPr>
          <p:cNvSpPr>
            <a:spLocks noGrp="1"/>
          </p:cNvSpPr>
          <p:nvPr>
            <p:ph idx="1"/>
          </p:nvPr>
        </p:nvSpPr>
        <p:spPr/>
        <p:txBody>
          <a:bodyPr>
            <a:normAutofit/>
          </a:bodyPr>
          <a:lstStyle/>
          <a:p>
            <a:r>
              <a:rPr lang="en-GB" sz="2400" dirty="0">
                <a:solidFill>
                  <a:srgbClr val="FF0000"/>
                </a:solidFill>
              </a:rPr>
              <a:t>Taking into account the provisions in the UK Corporate Governance Code and directors’ statutory duties, discuss the role and responsibilities of Ralph Morris as a NED of Tyndale.</a:t>
            </a:r>
            <a:r>
              <a:rPr lang="en-GB" sz="2400" dirty="0">
                <a:solidFill>
                  <a:srgbClr val="004BD3"/>
                </a:solidFill>
              </a:rPr>
              <a:t> </a:t>
            </a:r>
            <a:r>
              <a:rPr lang="en-GB" sz="2400" dirty="0">
                <a:solidFill>
                  <a:srgbClr val="00B050"/>
                </a:solidFill>
              </a:rPr>
              <a:t>Also discuss the issues that Hardeep should raise with Ralph in light of the concerns about Ralph’s performance, </a:t>
            </a:r>
            <a:r>
              <a:rPr lang="en-GB" sz="2400" dirty="0">
                <a:solidFill>
                  <a:srgbClr val="FF7D5A"/>
                </a:solidFill>
              </a:rPr>
              <a:t>including whether these will need to be disclosed in the annual report. </a:t>
            </a:r>
            <a:r>
              <a:rPr lang="en-GB" sz="2400" dirty="0">
                <a:solidFill>
                  <a:srgbClr val="004BD3"/>
                </a:solidFill>
              </a:rPr>
              <a:t>(15 marks)</a:t>
            </a:r>
          </a:p>
          <a:p>
            <a:pPr algn="r"/>
            <a:r>
              <a:rPr lang="en-GB" sz="2400" dirty="0">
                <a:solidFill>
                  <a:srgbClr val="004BD3"/>
                </a:solidFill>
              </a:rPr>
              <a:t>Q8a, Jun21</a:t>
            </a:r>
            <a:endParaRPr lang="en-US" sz="2400" dirty="0">
              <a:solidFill>
                <a:srgbClr val="004BD3"/>
              </a:solidFill>
            </a:endParaRPr>
          </a:p>
        </p:txBody>
      </p:sp>
    </p:spTree>
    <p:extLst>
      <p:ext uri="{BB962C8B-B14F-4D97-AF65-F5344CB8AC3E}">
        <p14:creationId xmlns:p14="http://schemas.microsoft.com/office/powerpoint/2010/main" val="20688142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FEDDC-19FE-8944-B4AD-F2E53270DA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B084F96-5962-6067-0110-BF3F6A0D9CD2}"/>
              </a:ext>
            </a:extLst>
          </p:cNvPr>
          <p:cNvSpPr>
            <a:spLocks noGrp="1"/>
          </p:cNvSpPr>
          <p:nvPr>
            <p:ph idx="1"/>
          </p:nvPr>
        </p:nvSpPr>
        <p:spPr>
          <a:xfrm>
            <a:off x="431799" y="1508919"/>
            <a:ext cx="10827439" cy="5165724"/>
          </a:xfrm>
        </p:spPr>
        <p:txBody>
          <a:bodyPr>
            <a:normAutofit/>
          </a:bodyPr>
          <a:lstStyle/>
          <a:p>
            <a:r>
              <a:rPr lang="en-GB" b="1" dirty="0">
                <a:solidFill>
                  <a:srgbClr val="FF0000"/>
                </a:solidFill>
              </a:rPr>
              <a:t>Governance Code and the role of non-executive directors </a:t>
            </a:r>
          </a:p>
          <a:p>
            <a:r>
              <a:rPr lang="en-GB" dirty="0">
                <a:solidFill>
                  <a:srgbClr val="FF0000"/>
                </a:solidFill>
              </a:rPr>
              <a:t>The Code makes clear the importance of the role of the NEDs for a listed company, and the key role that they play in governance and in introducing outside experience and independent judgement to the Board. In this respect, Tyndale are relying on the experience and independent judgement of Ralph.</a:t>
            </a:r>
          </a:p>
          <a:p>
            <a:r>
              <a:rPr lang="en-GB" dirty="0">
                <a:solidFill>
                  <a:srgbClr val="FF0000"/>
                </a:solidFill>
              </a:rPr>
              <a:t>As a member of the audit committee, Ralph has a key role to play in the oversight of the company’s internal and external audit functions, ensuring the integrity of its financial statements and managing risk, as set out in Part 4 of the Code. </a:t>
            </a:r>
          </a:p>
          <a:p>
            <a:r>
              <a:rPr lang="en-GB" dirty="0">
                <a:solidFill>
                  <a:srgbClr val="FF0000"/>
                </a:solidFill>
              </a:rPr>
              <a:t>Principle H of the Code says that NEDs should have sufficient time to meet their Board responsibilities, provide constructive challenge, provide strategic guidance, offer specialist advice and hold management to account. Unfortunately, it appears that Ralph does not have sufficient time to undertake his role. He cannot effectively perform this governance role unless he attends Board and committee meetings and reads the papers for them. The fact that he did not contribute during the recent Board meeting also suggests that he is not fulfilling the role of providing challenge to the executive team. </a:t>
            </a:r>
          </a:p>
        </p:txBody>
      </p:sp>
      <p:pic>
        <p:nvPicPr>
          <p:cNvPr id="4" name="Graphic 3" descr="Tick with solid fill">
            <a:extLst>
              <a:ext uri="{FF2B5EF4-FFF2-40B4-BE49-F238E27FC236}">
                <a16:creationId xmlns:a16="http://schemas.microsoft.com/office/drawing/2014/main" id="{6EA57FC4-B35E-C5CE-6626-8BFCB3A207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7300" y="2579686"/>
            <a:ext cx="342900" cy="342900"/>
          </a:xfrm>
          <a:prstGeom prst="rect">
            <a:avLst/>
          </a:prstGeom>
        </p:spPr>
      </p:pic>
      <p:pic>
        <p:nvPicPr>
          <p:cNvPr id="5" name="Graphic 4" descr="Tick with solid fill">
            <a:extLst>
              <a:ext uri="{FF2B5EF4-FFF2-40B4-BE49-F238E27FC236}">
                <a16:creationId xmlns:a16="http://schemas.microsoft.com/office/drawing/2014/main" id="{442BD93C-7C8E-D5C6-8050-A51DB277FB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7300" y="3429000"/>
            <a:ext cx="342900" cy="342900"/>
          </a:xfrm>
          <a:prstGeom prst="rect">
            <a:avLst/>
          </a:prstGeom>
        </p:spPr>
      </p:pic>
      <p:pic>
        <p:nvPicPr>
          <p:cNvPr id="7" name="Graphic 6" descr="Tick with solid fill">
            <a:extLst>
              <a:ext uri="{FF2B5EF4-FFF2-40B4-BE49-F238E27FC236}">
                <a16:creationId xmlns:a16="http://schemas.microsoft.com/office/drawing/2014/main" id="{665E33C3-3957-A57B-938E-7D9F6BFB16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7300" y="5462908"/>
            <a:ext cx="342900" cy="342900"/>
          </a:xfrm>
          <a:prstGeom prst="rect">
            <a:avLst/>
          </a:prstGeom>
        </p:spPr>
      </p:pic>
      <p:pic>
        <p:nvPicPr>
          <p:cNvPr id="8" name="Graphic 7" descr="Tick with solid fill">
            <a:extLst>
              <a:ext uri="{FF2B5EF4-FFF2-40B4-BE49-F238E27FC236}">
                <a16:creationId xmlns:a16="http://schemas.microsoft.com/office/drawing/2014/main" id="{4F4BB32F-8146-AA26-026B-DD0B575FB0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7300" y="4192111"/>
            <a:ext cx="342900" cy="342900"/>
          </a:xfrm>
          <a:prstGeom prst="rect">
            <a:avLst/>
          </a:prstGeom>
        </p:spPr>
      </p:pic>
    </p:spTree>
    <p:extLst>
      <p:ext uri="{BB962C8B-B14F-4D97-AF65-F5344CB8AC3E}">
        <p14:creationId xmlns:p14="http://schemas.microsoft.com/office/powerpoint/2010/main" val="26494239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A724B-2D28-24D9-1355-B35463F22D6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D9206C4-2EFE-8F2B-AC4C-9BA7680C1E38}"/>
              </a:ext>
            </a:extLst>
          </p:cNvPr>
          <p:cNvSpPr>
            <a:spLocks noGrp="1"/>
          </p:cNvSpPr>
          <p:nvPr>
            <p:ph idx="1"/>
          </p:nvPr>
        </p:nvSpPr>
        <p:spPr>
          <a:xfrm>
            <a:off x="431799" y="1570220"/>
            <a:ext cx="10630941" cy="5165724"/>
          </a:xfrm>
        </p:spPr>
        <p:txBody>
          <a:bodyPr>
            <a:normAutofit lnSpcReduction="10000"/>
          </a:bodyPr>
          <a:lstStyle/>
          <a:p>
            <a:r>
              <a:rPr lang="en-GB" b="1" dirty="0">
                <a:solidFill>
                  <a:srgbClr val="FF0000"/>
                </a:solidFill>
              </a:rPr>
              <a:t>Statutory duties of non-executive directors </a:t>
            </a:r>
          </a:p>
          <a:p>
            <a:r>
              <a:rPr lang="en-GB" dirty="0">
                <a:solidFill>
                  <a:srgbClr val="FF0000"/>
                </a:solidFill>
              </a:rPr>
              <a:t>Under the Companies Act 2006, the statutory duties of directors, set out in Part 10 of the Act, apply equally to executive and NEDs. </a:t>
            </a:r>
          </a:p>
          <a:p>
            <a:r>
              <a:rPr lang="en-GB" dirty="0">
                <a:solidFill>
                  <a:srgbClr val="FF0000"/>
                </a:solidFill>
              </a:rPr>
              <a:t>Of particular relevance are the duty under section 172 of the Act to promote the success of the company and the duty under section 174 of the Act to exercise reasonable skill, care and diligence. </a:t>
            </a:r>
          </a:p>
          <a:p>
            <a:r>
              <a:rPr lang="en-GB" dirty="0">
                <a:solidFill>
                  <a:srgbClr val="FF0000"/>
                </a:solidFill>
              </a:rPr>
              <a:t>If Ralph continues to miss meetings of the Board or of the audit committee without good reason, and does not read the Board papers properly, he may be in breach of both of these duties.</a:t>
            </a:r>
          </a:p>
          <a:p>
            <a:r>
              <a:rPr lang="en-GB" dirty="0">
                <a:solidFill>
                  <a:srgbClr val="FF0000"/>
                </a:solidFill>
              </a:rPr>
              <a:t> In particular as a NED he must hold the executive directors to account and have proper oversight of their work. He cannot just rely on the work that they do and the information that they provide. </a:t>
            </a:r>
          </a:p>
          <a:p>
            <a:r>
              <a:rPr lang="en-GB" u="sng" dirty="0">
                <a:solidFill>
                  <a:srgbClr val="FF0000"/>
                </a:solidFill>
              </a:rPr>
              <a:t>Ralph is a qualified accountant and a member of the audit committee. His duty under section 174 of the Act includes a duty to apply his knowledge, skills and experience to the role, and so in performing his duties he is expected to use his knowledge, skill and experience as an accountant. He will be failing to do this if he does not perform his role as a member of the audit committee and the Board with proper diligence, including attending meetings and reading the papers and challenging management when necessary.</a:t>
            </a:r>
            <a:endParaRPr lang="en-US" u="sng" dirty="0">
              <a:solidFill>
                <a:srgbClr val="FF0000"/>
              </a:solidFill>
            </a:endParaRPr>
          </a:p>
        </p:txBody>
      </p:sp>
      <p:pic>
        <p:nvPicPr>
          <p:cNvPr id="4" name="Graphic 3" descr="Tick with solid fill">
            <a:extLst>
              <a:ext uri="{FF2B5EF4-FFF2-40B4-BE49-F238E27FC236}">
                <a16:creationId xmlns:a16="http://schemas.microsoft.com/office/drawing/2014/main" id="{6933F2FA-1C4F-EF3A-7E8D-A219107EAD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7300" y="2015331"/>
            <a:ext cx="342900" cy="342900"/>
          </a:xfrm>
          <a:prstGeom prst="rect">
            <a:avLst/>
          </a:prstGeom>
        </p:spPr>
      </p:pic>
      <p:pic>
        <p:nvPicPr>
          <p:cNvPr id="5" name="Graphic 4" descr="Tick with solid fill">
            <a:extLst>
              <a:ext uri="{FF2B5EF4-FFF2-40B4-BE49-F238E27FC236}">
                <a16:creationId xmlns:a16="http://schemas.microsoft.com/office/drawing/2014/main" id="{1C1F78DD-D245-CB4C-4923-5741DA7BA0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47780" y="2701131"/>
            <a:ext cx="342900" cy="342900"/>
          </a:xfrm>
          <a:prstGeom prst="rect">
            <a:avLst/>
          </a:prstGeom>
        </p:spPr>
      </p:pic>
      <p:pic>
        <p:nvPicPr>
          <p:cNvPr id="6" name="Graphic 5" descr="Tick with solid fill">
            <a:extLst>
              <a:ext uri="{FF2B5EF4-FFF2-40B4-BE49-F238E27FC236}">
                <a16:creationId xmlns:a16="http://schemas.microsoft.com/office/drawing/2014/main" id="{618F30E4-AF8E-E1A2-C403-63C53F16F0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7300" y="3471070"/>
            <a:ext cx="342900" cy="342900"/>
          </a:xfrm>
          <a:prstGeom prst="rect">
            <a:avLst/>
          </a:prstGeom>
        </p:spPr>
      </p:pic>
      <p:pic>
        <p:nvPicPr>
          <p:cNvPr id="7" name="Graphic 6" descr="Tick with solid fill">
            <a:extLst>
              <a:ext uri="{FF2B5EF4-FFF2-40B4-BE49-F238E27FC236}">
                <a16:creationId xmlns:a16="http://schemas.microsoft.com/office/drawing/2014/main" id="{849D6D4B-FBAA-876A-3890-A761476C1F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7300" y="4263551"/>
            <a:ext cx="342900" cy="342900"/>
          </a:xfrm>
          <a:prstGeom prst="rect">
            <a:avLst/>
          </a:prstGeom>
        </p:spPr>
      </p:pic>
      <p:pic>
        <p:nvPicPr>
          <p:cNvPr id="8" name="Graphic 7" descr="Tick with solid fill">
            <a:extLst>
              <a:ext uri="{FF2B5EF4-FFF2-40B4-BE49-F238E27FC236}">
                <a16:creationId xmlns:a16="http://schemas.microsoft.com/office/drawing/2014/main" id="{1E080A9B-1A3B-12F8-E11C-D466B9DBE3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7300" y="5780887"/>
            <a:ext cx="342900" cy="342900"/>
          </a:xfrm>
          <a:prstGeom prst="rect">
            <a:avLst/>
          </a:prstGeom>
        </p:spPr>
      </p:pic>
    </p:spTree>
    <p:extLst>
      <p:ext uri="{BB962C8B-B14F-4D97-AF65-F5344CB8AC3E}">
        <p14:creationId xmlns:p14="http://schemas.microsoft.com/office/powerpoint/2010/main" val="3082247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FE4B7-8AC3-248F-247E-53DC24F926E5}"/>
              </a:ext>
            </a:extLst>
          </p:cNvPr>
          <p:cNvSpPr>
            <a:spLocks noGrp="1"/>
          </p:cNvSpPr>
          <p:nvPr>
            <p:ph type="title"/>
          </p:nvPr>
        </p:nvSpPr>
        <p:spPr/>
        <p:txBody>
          <a:bodyPr/>
          <a:lstStyle/>
          <a:p>
            <a:r>
              <a:rPr lang="en-US" sz="3200" b="1" dirty="0"/>
              <a:t>The Board</a:t>
            </a:r>
          </a:p>
        </p:txBody>
      </p:sp>
      <p:sp>
        <p:nvSpPr>
          <p:cNvPr id="5" name="Terminator 4">
            <a:extLst>
              <a:ext uri="{FF2B5EF4-FFF2-40B4-BE49-F238E27FC236}">
                <a16:creationId xmlns:a16="http://schemas.microsoft.com/office/drawing/2014/main" id="{590377B1-15AC-8566-7931-886CC10EAD07}"/>
              </a:ext>
            </a:extLst>
          </p:cNvPr>
          <p:cNvSpPr/>
          <p:nvPr/>
        </p:nvSpPr>
        <p:spPr>
          <a:xfrm>
            <a:off x="3190118" y="2873199"/>
            <a:ext cx="5431315" cy="1850834"/>
          </a:xfrm>
          <a:prstGeom prst="flowChartTerminator">
            <a:avLst/>
          </a:prstGeom>
          <a:noFill/>
          <a:ln w="127000">
            <a:solidFill>
              <a:srgbClr val="FF9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EFF419CE-26FA-79FA-8426-21FAB3664983}"/>
              </a:ext>
            </a:extLst>
          </p:cNvPr>
          <p:cNvSpPr txBox="1"/>
          <p:nvPr/>
        </p:nvSpPr>
        <p:spPr>
          <a:xfrm>
            <a:off x="1524000" y="3322320"/>
            <a:ext cx="1341120" cy="584775"/>
          </a:xfrm>
          <a:prstGeom prst="rect">
            <a:avLst/>
          </a:prstGeom>
          <a:noFill/>
        </p:spPr>
        <p:txBody>
          <a:bodyPr wrap="square" rtlCol="0">
            <a:spAutoFit/>
          </a:bodyPr>
          <a:lstStyle/>
          <a:p>
            <a:r>
              <a:rPr lang="en-US" sz="3200" b="1" dirty="0">
                <a:solidFill>
                  <a:srgbClr val="004BD3"/>
                </a:solidFill>
              </a:rPr>
              <a:t>Chair</a:t>
            </a:r>
          </a:p>
        </p:txBody>
      </p:sp>
      <p:sp>
        <p:nvSpPr>
          <p:cNvPr id="7" name="TextBox 6">
            <a:extLst>
              <a:ext uri="{FF2B5EF4-FFF2-40B4-BE49-F238E27FC236}">
                <a16:creationId xmlns:a16="http://schemas.microsoft.com/office/drawing/2014/main" id="{3D5BFCA1-A6BD-2E3B-CA5E-9F423C286685}"/>
              </a:ext>
            </a:extLst>
          </p:cNvPr>
          <p:cNvSpPr txBox="1"/>
          <p:nvPr/>
        </p:nvSpPr>
        <p:spPr>
          <a:xfrm>
            <a:off x="9098280" y="3429000"/>
            <a:ext cx="1341120" cy="584775"/>
          </a:xfrm>
          <a:prstGeom prst="rect">
            <a:avLst/>
          </a:prstGeom>
          <a:noFill/>
        </p:spPr>
        <p:txBody>
          <a:bodyPr wrap="square" rtlCol="0">
            <a:spAutoFit/>
          </a:bodyPr>
          <a:lstStyle/>
          <a:p>
            <a:r>
              <a:rPr lang="en-US" sz="3200" b="1" dirty="0">
                <a:solidFill>
                  <a:srgbClr val="004BD3"/>
                </a:solidFill>
              </a:rPr>
              <a:t>CEO</a:t>
            </a:r>
          </a:p>
        </p:txBody>
      </p:sp>
      <p:sp>
        <p:nvSpPr>
          <p:cNvPr id="8" name="TextBox 7">
            <a:extLst>
              <a:ext uri="{FF2B5EF4-FFF2-40B4-BE49-F238E27FC236}">
                <a16:creationId xmlns:a16="http://schemas.microsoft.com/office/drawing/2014/main" id="{3B2E3567-6CAD-4C33-34EF-D0AE2CC15B33}"/>
              </a:ext>
            </a:extLst>
          </p:cNvPr>
          <p:cNvSpPr txBox="1"/>
          <p:nvPr/>
        </p:nvSpPr>
        <p:spPr>
          <a:xfrm>
            <a:off x="2148840" y="1481990"/>
            <a:ext cx="2773680" cy="1200329"/>
          </a:xfrm>
          <a:prstGeom prst="rect">
            <a:avLst/>
          </a:prstGeom>
          <a:noFill/>
        </p:spPr>
        <p:txBody>
          <a:bodyPr wrap="square" rtlCol="0">
            <a:spAutoFit/>
          </a:bodyPr>
          <a:lstStyle/>
          <a:p>
            <a:pPr algn="ctr"/>
            <a:r>
              <a:rPr lang="en-US" sz="2400" b="1" dirty="0">
                <a:solidFill>
                  <a:srgbClr val="004BD3"/>
                </a:solidFill>
              </a:rPr>
              <a:t>Senior Independent Director</a:t>
            </a:r>
          </a:p>
        </p:txBody>
      </p:sp>
      <p:sp>
        <p:nvSpPr>
          <p:cNvPr id="9" name="TextBox 8">
            <a:extLst>
              <a:ext uri="{FF2B5EF4-FFF2-40B4-BE49-F238E27FC236}">
                <a16:creationId xmlns:a16="http://schemas.microsoft.com/office/drawing/2014/main" id="{6AD02CC4-CC6C-52C5-1A01-FB199BF46F98}"/>
              </a:ext>
            </a:extLst>
          </p:cNvPr>
          <p:cNvSpPr txBox="1"/>
          <p:nvPr/>
        </p:nvSpPr>
        <p:spPr>
          <a:xfrm>
            <a:off x="5341895" y="1713833"/>
            <a:ext cx="2773680" cy="830997"/>
          </a:xfrm>
          <a:prstGeom prst="rect">
            <a:avLst/>
          </a:prstGeom>
          <a:noFill/>
        </p:spPr>
        <p:txBody>
          <a:bodyPr wrap="square" rtlCol="0">
            <a:spAutoFit/>
          </a:bodyPr>
          <a:lstStyle/>
          <a:p>
            <a:pPr algn="ctr"/>
            <a:r>
              <a:rPr lang="en-US" sz="2400" b="1" dirty="0">
                <a:solidFill>
                  <a:srgbClr val="004BD3"/>
                </a:solidFill>
              </a:rPr>
              <a:t>Non Executive Directors</a:t>
            </a:r>
          </a:p>
        </p:txBody>
      </p:sp>
      <p:sp>
        <p:nvSpPr>
          <p:cNvPr id="10" name="TextBox 9">
            <a:extLst>
              <a:ext uri="{FF2B5EF4-FFF2-40B4-BE49-F238E27FC236}">
                <a16:creationId xmlns:a16="http://schemas.microsoft.com/office/drawing/2014/main" id="{A25BC0D4-39FD-C6A2-A176-BB1E4BFD3FEC}"/>
              </a:ext>
            </a:extLst>
          </p:cNvPr>
          <p:cNvSpPr txBox="1"/>
          <p:nvPr/>
        </p:nvSpPr>
        <p:spPr>
          <a:xfrm>
            <a:off x="5341895" y="4937205"/>
            <a:ext cx="2773680" cy="830997"/>
          </a:xfrm>
          <a:prstGeom prst="rect">
            <a:avLst/>
          </a:prstGeom>
          <a:noFill/>
        </p:spPr>
        <p:txBody>
          <a:bodyPr wrap="square" rtlCol="0">
            <a:spAutoFit/>
          </a:bodyPr>
          <a:lstStyle/>
          <a:p>
            <a:pPr algn="ctr"/>
            <a:r>
              <a:rPr lang="en-US" sz="2400" b="1" dirty="0">
                <a:solidFill>
                  <a:srgbClr val="004BD3"/>
                </a:solidFill>
              </a:rPr>
              <a:t>Executive Directors</a:t>
            </a:r>
          </a:p>
        </p:txBody>
      </p:sp>
      <p:sp>
        <p:nvSpPr>
          <p:cNvPr id="11" name="TextBox 10">
            <a:extLst>
              <a:ext uri="{FF2B5EF4-FFF2-40B4-BE49-F238E27FC236}">
                <a16:creationId xmlns:a16="http://schemas.microsoft.com/office/drawing/2014/main" id="{0771086C-D933-704C-6BA2-D9F62F0254E3}"/>
              </a:ext>
            </a:extLst>
          </p:cNvPr>
          <p:cNvSpPr txBox="1"/>
          <p:nvPr/>
        </p:nvSpPr>
        <p:spPr>
          <a:xfrm>
            <a:off x="1920791" y="4937205"/>
            <a:ext cx="2773680" cy="830997"/>
          </a:xfrm>
          <a:prstGeom prst="rect">
            <a:avLst/>
          </a:prstGeom>
          <a:noFill/>
        </p:spPr>
        <p:txBody>
          <a:bodyPr wrap="square" rtlCol="0">
            <a:spAutoFit/>
          </a:bodyPr>
          <a:lstStyle/>
          <a:p>
            <a:pPr algn="ctr"/>
            <a:r>
              <a:rPr lang="en-US" sz="2400" b="1" dirty="0">
                <a:solidFill>
                  <a:srgbClr val="FF9057"/>
                </a:solidFill>
              </a:rPr>
              <a:t>Company Secretary</a:t>
            </a:r>
          </a:p>
        </p:txBody>
      </p:sp>
    </p:spTree>
    <p:extLst>
      <p:ext uri="{BB962C8B-B14F-4D97-AF65-F5344CB8AC3E}">
        <p14:creationId xmlns:p14="http://schemas.microsoft.com/office/powerpoint/2010/main" val="1485321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45C47-BCE1-A741-28C5-2BED6F02E53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6B53B9D-A56C-82F5-D0FA-7C396C1E7F2D}"/>
              </a:ext>
            </a:extLst>
          </p:cNvPr>
          <p:cNvSpPr>
            <a:spLocks noGrp="1"/>
          </p:cNvSpPr>
          <p:nvPr>
            <p:ph idx="1"/>
          </p:nvPr>
        </p:nvSpPr>
        <p:spPr>
          <a:xfrm>
            <a:off x="431800" y="1629948"/>
            <a:ext cx="10815320" cy="4751387"/>
          </a:xfrm>
        </p:spPr>
        <p:txBody>
          <a:bodyPr/>
          <a:lstStyle/>
          <a:p>
            <a:r>
              <a:rPr lang="en-US" b="1" dirty="0">
                <a:solidFill>
                  <a:srgbClr val="00B050"/>
                </a:solidFill>
              </a:rPr>
              <a:t>Matters for Hardeep to raise with Ralph</a:t>
            </a:r>
          </a:p>
          <a:p>
            <a:r>
              <a:rPr lang="en-GB" dirty="0">
                <a:solidFill>
                  <a:srgbClr val="00B050"/>
                </a:solidFill>
              </a:rPr>
              <a:t>Hardeep needs to raise with Ralph the need to attend Board and committee meetings unless there are exceptional reasons why he cannot attend, and the importance of ensuring that Board papers are read. </a:t>
            </a:r>
          </a:p>
          <a:p>
            <a:r>
              <a:rPr lang="en-GB" dirty="0">
                <a:solidFill>
                  <a:srgbClr val="00B050"/>
                </a:solidFill>
              </a:rPr>
              <a:t>Hardeep should raise with Ralph whether his other appointments could be preventing him from devoting sufficient time to his role as a director of Tyndale. Ralph is a director of four other companies, which suggests that he may have a problem of ‘</a:t>
            </a:r>
            <a:r>
              <a:rPr lang="en-GB" dirty="0" err="1">
                <a:solidFill>
                  <a:srgbClr val="00B050"/>
                </a:solidFill>
              </a:rPr>
              <a:t>overboarding</a:t>
            </a:r>
            <a:r>
              <a:rPr lang="en-GB" dirty="0">
                <a:solidFill>
                  <a:srgbClr val="00B050"/>
                </a:solidFill>
              </a:rPr>
              <a:t>’, and this may be something that the institutional shareholders of Tyndale raise as a concern.</a:t>
            </a:r>
          </a:p>
          <a:p>
            <a:r>
              <a:rPr lang="en-GB" dirty="0">
                <a:solidFill>
                  <a:srgbClr val="00B050"/>
                </a:solidFill>
              </a:rPr>
              <a:t>Hardeep should be questioning Ralph about how much time he has to spend on those other roles, and how long he is likely to be involved with them for. He should make it clear to Ralph that, notwithstanding his other roles, he must make sufficient time available to his role at Tyndale to perform his role as a NED effectively. If he cannot do that then he will have to step down from one of those other roles or from the Tyndale role. It should also be made clear to Ralph that he should not take on any additional roles without the consent of the Board</a:t>
            </a:r>
            <a:endParaRPr lang="en-US" dirty="0">
              <a:solidFill>
                <a:srgbClr val="00B050"/>
              </a:solidFill>
            </a:endParaRPr>
          </a:p>
          <a:p>
            <a:endParaRPr lang="en-US" dirty="0"/>
          </a:p>
        </p:txBody>
      </p:sp>
      <p:pic>
        <p:nvPicPr>
          <p:cNvPr id="4" name="Graphic 3" descr="Tick with solid fill">
            <a:extLst>
              <a:ext uri="{FF2B5EF4-FFF2-40B4-BE49-F238E27FC236}">
                <a16:creationId xmlns:a16="http://schemas.microsoft.com/office/drawing/2014/main" id="{438990F9-C25E-1F50-0779-77DBE184B3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1900" y="2307425"/>
            <a:ext cx="342900" cy="342900"/>
          </a:xfrm>
          <a:prstGeom prst="rect">
            <a:avLst/>
          </a:prstGeom>
        </p:spPr>
      </p:pic>
      <p:pic>
        <p:nvPicPr>
          <p:cNvPr id="5" name="Graphic 4" descr="Tick with solid fill">
            <a:extLst>
              <a:ext uri="{FF2B5EF4-FFF2-40B4-BE49-F238E27FC236}">
                <a16:creationId xmlns:a16="http://schemas.microsoft.com/office/drawing/2014/main" id="{A3B76E87-6B8D-EC6E-DE53-CB88DAFD78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7300" y="3494950"/>
            <a:ext cx="342900" cy="342900"/>
          </a:xfrm>
          <a:prstGeom prst="rect">
            <a:avLst/>
          </a:prstGeom>
        </p:spPr>
      </p:pic>
      <p:pic>
        <p:nvPicPr>
          <p:cNvPr id="6" name="Graphic 5" descr="Tick with solid fill">
            <a:extLst>
              <a:ext uri="{FF2B5EF4-FFF2-40B4-BE49-F238E27FC236}">
                <a16:creationId xmlns:a16="http://schemas.microsoft.com/office/drawing/2014/main" id="{625A172F-306C-CA5E-6A88-F90DA693846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7300" y="4190634"/>
            <a:ext cx="342900" cy="342900"/>
          </a:xfrm>
          <a:prstGeom prst="rect">
            <a:avLst/>
          </a:prstGeom>
        </p:spPr>
      </p:pic>
      <p:pic>
        <p:nvPicPr>
          <p:cNvPr id="7" name="Graphic 6" descr="Tick with solid fill">
            <a:extLst>
              <a:ext uri="{FF2B5EF4-FFF2-40B4-BE49-F238E27FC236}">
                <a16:creationId xmlns:a16="http://schemas.microsoft.com/office/drawing/2014/main" id="{2AEED073-B061-AC23-3692-A152084DC1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7300" y="5486034"/>
            <a:ext cx="342900" cy="342900"/>
          </a:xfrm>
          <a:prstGeom prst="rect">
            <a:avLst/>
          </a:prstGeom>
        </p:spPr>
      </p:pic>
    </p:spTree>
    <p:extLst>
      <p:ext uri="{BB962C8B-B14F-4D97-AF65-F5344CB8AC3E}">
        <p14:creationId xmlns:p14="http://schemas.microsoft.com/office/powerpoint/2010/main" val="237828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1CE8F-6980-868F-6866-79336E0E98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F0DF03E-3385-C12D-DD43-98AD7A1F77B9}"/>
              </a:ext>
            </a:extLst>
          </p:cNvPr>
          <p:cNvSpPr>
            <a:spLocks noGrp="1"/>
          </p:cNvSpPr>
          <p:nvPr>
            <p:ph idx="1"/>
          </p:nvPr>
        </p:nvSpPr>
        <p:spPr>
          <a:xfrm>
            <a:off x="464821" y="1529708"/>
            <a:ext cx="10627900" cy="4994910"/>
          </a:xfrm>
        </p:spPr>
        <p:txBody>
          <a:bodyPr>
            <a:normAutofit fontScale="92500" lnSpcReduction="20000"/>
          </a:bodyPr>
          <a:lstStyle/>
          <a:p>
            <a:r>
              <a:rPr lang="en-GB" b="1" dirty="0">
                <a:solidFill>
                  <a:srgbClr val="FF7D5A"/>
                </a:solidFill>
              </a:rPr>
              <a:t>Information in the annual report and evaluation of director performance </a:t>
            </a:r>
          </a:p>
          <a:p>
            <a:r>
              <a:rPr lang="en-GB" dirty="0">
                <a:solidFill>
                  <a:srgbClr val="FF7D5A"/>
                </a:solidFill>
              </a:rPr>
              <a:t>Amy is right to be concerned about the disclosure of Ralph’s poor performance in the annual report. Under the Code (Provision 14) the annual report is required to state the attendance record of each director at committee meetings and Board meetings. This means that Ralph’s failure to attend will need to be noted. </a:t>
            </a:r>
          </a:p>
          <a:p>
            <a:r>
              <a:rPr lang="en-GB" dirty="0">
                <a:solidFill>
                  <a:srgbClr val="FF7D5A"/>
                </a:solidFill>
              </a:rPr>
              <a:t>Also, under the Code (Provision 18) all directors must be subject to annual re-election and the papers accompanying the AGM notice must for each director, state the specific reasons why their contribution is, and continues to be, important to the company’s success. We are told that the Board is due to have its annual evaluation (which is required under Provision 21 of the Code) shortly. The annual evaluation is required by the Code to include an evaluation of the performance of individual directors (Provision 21). </a:t>
            </a:r>
          </a:p>
          <a:p>
            <a:r>
              <a:rPr lang="en-GB" dirty="0">
                <a:solidFill>
                  <a:srgbClr val="FF7D5A"/>
                </a:solidFill>
              </a:rPr>
              <a:t>The Code requires the Chair to act on the results of the evaluation, and directors are required to take action if development needs are identified (Provision 22). Therefore, it will be necessary for the evaluation to cover Ralph’s contribution, and for both Amy and Ralph to take action in response to any concerns and criticisms raised, which will include his poor attendance and contribution record. </a:t>
            </a:r>
          </a:p>
          <a:p>
            <a:r>
              <a:rPr lang="en-GB" dirty="0">
                <a:solidFill>
                  <a:srgbClr val="FF7D5A"/>
                </a:solidFill>
              </a:rPr>
              <a:t>Furthermore, the nomination committee’s report in the annual report is required by the Code (Provision 23) to include a description of the Board evaluation and its outcomes. It is Amy as the Chair of the Board who (under Principle F of the Code) is responsible for the overall effectiveness of the Board and for ensuring the effective contribution of all NEDs.</a:t>
            </a:r>
          </a:p>
        </p:txBody>
      </p:sp>
      <p:pic>
        <p:nvPicPr>
          <p:cNvPr id="4" name="Graphic 3" descr="Tick with solid fill">
            <a:extLst>
              <a:ext uri="{FF2B5EF4-FFF2-40B4-BE49-F238E27FC236}">
                <a16:creationId xmlns:a16="http://schemas.microsoft.com/office/drawing/2014/main" id="{A18D0AA0-CEB1-540D-D35C-673B72BBF2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03328" y="3558702"/>
            <a:ext cx="342900" cy="342900"/>
          </a:xfrm>
          <a:prstGeom prst="rect">
            <a:avLst/>
          </a:prstGeom>
        </p:spPr>
      </p:pic>
      <p:pic>
        <p:nvPicPr>
          <p:cNvPr id="5" name="Graphic 4" descr="Tick with solid fill">
            <a:extLst>
              <a:ext uri="{FF2B5EF4-FFF2-40B4-BE49-F238E27FC236}">
                <a16:creationId xmlns:a16="http://schemas.microsoft.com/office/drawing/2014/main" id="{F6838C75-9227-CD9D-8990-D87643709F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84279" y="4534053"/>
            <a:ext cx="342900" cy="342900"/>
          </a:xfrm>
          <a:prstGeom prst="rect">
            <a:avLst/>
          </a:prstGeom>
        </p:spPr>
      </p:pic>
      <p:pic>
        <p:nvPicPr>
          <p:cNvPr id="6" name="Graphic 5" descr="Tick with solid fill">
            <a:extLst>
              <a:ext uri="{FF2B5EF4-FFF2-40B4-BE49-F238E27FC236}">
                <a16:creationId xmlns:a16="http://schemas.microsoft.com/office/drawing/2014/main" id="{785AABA5-F8B7-9288-6014-5617FEAEA1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7300" y="5795171"/>
            <a:ext cx="342900" cy="342900"/>
          </a:xfrm>
          <a:prstGeom prst="rect">
            <a:avLst/>
          </a:prstGeom>
        </p:spPr>
      </p:pic>
      <p:pic>
        <p:nvPicPr>
          <p:cNvPr id="8" name="Graphic 7" descr="Tick with solid fill">
            <a:extLst>
              <a:ext uri="{FF2B5EF4-FFF2-40B4-BE49-F238E27FC236}">
                <a16:creationId xmlns:a16="http://schemas.microsoft.com/office/drawing/2014/main" id="{2EE1F2D6-EAA4-3EC9-62AD-E81A1CD0EE6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84279" y="2000091"/>
            <a:ext cx="342900" cy="342900"/>
          </a:xfrm>
          <a:prstGeom prst="rect">
            <a:avLst/>
          </a:prstGeom>
        </p:spPr>
      </p:pic>
    </p:spTree>
    <p:extLst>
      <p:ext uri="{BB962C8B-B14F-4D97-AF65-F5344CB8AC3E}">
        <p14:creationId xmlns:p14="http://schemas.microsoft.com/office/powerpoint/2010/main" val="15314731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3DF58-91DA-D821-8526-BFAF8F19F94E}"/>
              </a:ext>
            </a:extLst>
          </p:cNvPr>
          <p:cNvSpPr>
            <a:spLocks noGrp="1"/>
          </p:cNvSpPr>
          <p:nvPr>
            <p:ph type="title"/>
          </p:nvPr>
        </p:nvSpPr>
        <p:spPr/>
        <p:txBody>
          <a:bodyPr>
            <a:normAutofit fontScale="90000"/>
          </a:bodyPr>
          <a:lstStyle/>
          <a:p>
            <a:br>
              <a:rPr lang="en-GB" b="1" dirty="0">
                <a:solidFill>
                  <a:srgbClr val="002060"/>
                </a:solidFill>
              </a:rPr>
            </a:br>
            <a:r>
              <a:rPr lang="en-GB" sz="3200" b="1" dirty="0">
                <a:solidFill>
                  <a:srgbClr val="004BD3"/>
                </a:solidFill>
              </a:rPr>
              <a:t>TEST </a:t>
            </a:r>
            <a:endParaRPr lang="en-US" sz="3200" b="1" dirty="0">
              <a:solidFill>
                <a:srgbClr val="004BD3"/>
              </a:solidFill>
            </a:endParaRPr>
          </a:p>
        </p:txBody>
      </p:sp>
      <p:sp>
        <p:nvSpPr>
          <p:cNvPr id="3" name="Content Placeholder 2">
            <a:extLst>
              <a:ext uri="{FF2B5EF4-FFF2-40B4-BE49-F238E27FC236}">
                <a16:creationId xmlns:a16="http://schemas.microsoft.com/office/drawing/2014/main" id="{B5B71D24-DCBE-4BC5-D632-753C3972CBEB}"/>
              </a:ext>
            </a:extLst>
          </p:cNvPr>
          <p:cNvSpPr>
            <a:spLocks noGrp="1"/>
          </p:cNvSpPr>
          <p:nvPr>
            <p:ph idx="1"/>
          </p:nvPr>
        </p:nvSpPr>
        <p:spPr>
          <a:xfrm>
            <a:off x="431800" y="1405328"/>
            <a:ext cx="11328400" cy="5257800"/>
          </a:xfrm>
        </p:spPr>
        <p:txBody>
          <a:bodyPr>
            <a:normAutofit fontScale="92500"/>
          </a:bodyPr>
          <a:lstStyle/>
          <a:p>
            <a:r>
              <a:rPr lang="en-GB" dirty="0">
                <a:solidFill>
                  <a:srgbClr val="004BD3"/>
                </a:solidFill>
              </a:rPr>
              <a:t> Q1. List four factors that a board may take into consideration when determining its size (4 marks)</a:t>
            </a:r>
          </a:p>
          <a:p>
            <a:r>
              <a:rPr lang="en-GB" dirty="0">
                <a:solidFill>
                  <a:srgbClr val="004BD3"/>
                </a:solidFill>
              </a:rPr>
              <a:t>Q2. List four of the key elements of the ‘balanced board’ (4 marks)</a:t>
            </a:r>
          </a:p>
          <a:p>
            <a:r>
              <a:rPr lang="en-GB" dirty="0">
                <a:solidFill>
                  <a:srgbClr val="004BD3"/>
                </a:solidFill>
              </a:rPr>
              <a:t>Q3. Provide two recommendations from the Women on Boards Review (2011) to increase the number of women serving on boards (2 marks)</a:t>
            </a:r>
          </a:p>
          <a:p>
            <a:r>
              <a:rPr lang="en-GB" dirty="0">
                <a:solidFill>
                  <a:srgbClr val="004BD3"/>
                </a:solidFill>
              </a:rPr>
              <a:t>Q4. Provide three recommendations from Higgs Report (2003) relating to recruiting NEDs from diverse backgrounds (3 marks)</a:t>
            </a:r>
          </a:p>
          <a:p>
            <a:r>
              <a:rPr lang="en-GB" dirty="0">
                <a:solidFill>
                  <a:srgbClr val="004BD3"/>
                </a:solidFill>
              </a:rPr>
              <a:t>Q5. List four tasks that a NED should undertake as due diligence before accepting a board position (4 marks)</a:t>
            </a:r>
          </a:p>
          <a:p>
            <a:r>
              <a:rPr lang="en-GB" dirty="0">
                <a:solidFill>
                  <a:srgbClr val="004BD3"/>
                </a:solidFill>
              </a:rPr>
              <a:t>Q6. Provide five actions that the Chair can undertake to improve boardroom dynamics (5 marks)</a:t>
            </a:r>
          </a:p>
          <a:p>
            <a:r>
              <a:rPr lang="en-GB" dirty="0">
                <a:solidFill>
                  <a:srgbClr val="004BD3"/>
                </a:solidFill>
              </a:rPr>
              <a:t>Q7. List five aspects of the company secretary’s role in ensuring an effective for board meeting (5 marks)</a:t>
            </a:r>
          </a:p>
          <a:p>
            <a:r>
              <a:rPr lang="en-GB" dirty="0">
                <a:solidFill>
                  <a:srgbClr val="004BD3"/>
                </a:solidFill>
              </a:rPr>
              <a:t>Q8. List 5 of the steps in setting a company’s culture (5 marks)</a:t>
            </a:r>
          </a:p>
          <a:p>
            <a:r>
              <a:rPr lang="en-GB" dirty="0">
                <a:solidFill>
                  <a:srgbClr val="004BD3"/>
                </a:solidFill>
              </a:rPr>
              <a:t>Q9. Provide four ways in which a company can measure that its Code of Ethics is effective (4 marks)</a:t>
            </a:r>
          </a:p>
          <a:p>
            <a:r>
              <a:rPr lang="en-GB" dirty="0">
                <a:solidFill>
                  <a:srgbClr val="004BD3"/>
                </a:solidFill>
              </a:rPr>
              <a:t>Q10. List four ways in which the company secretary can assist the board in maintaining an ethical culture (4 marks)</a:t>
            </a:r>
          </a:p>
          <a:p>
            <a:pPr algn="r"/>
            <a:r>
              <a:rPr lang="en-US" dirty="0">
                <a:solidFill>
                  <a:srgbClr val="004BD3"/>
                </a:solidFill>
              </a:rPr>
              <a:t>Total: 40 marks</a:t>
            </a:r>
          </a:p>
        </p:txBody>
      </p:sp>
    </p:spTree>
    <p:extLst>
      <p:ext uri="{BB962C8B-B14F-4D97-AF65-F5344CB8AC3E}">
        <p14:creationId xmlns:p14="http://schemas.microsoft.com/office/powerpoint/2010/main" val="14782353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6066B-AC8B-2B4F-A554-4B2479B75A17}"/>
              </a:ext>
            </a:extLst>
          </p:cNvPr>
          <p:cNvSpPr>
            <a:spLocks noGrp="1"/>
          </p:cNvSpPr>
          <p:nvPr>
            <p:ph type="ctrTitle"/>
          </p:nvPr>
        </p:nvSpPr>
        <p:spPr/>
        <p:txBody>
          <a:bodyPr/>
          <a:lstStyle/>
          <a:p>
            <a:r>
              <a:rPr lang="en-US" dirty="0"/>
              <a:t>Questions?</a:t>
            </a:r>
          </a:p>
        </p:txBody>
      </p:sp>
      <p:sp>
        <p:nvSpPr>
          <p:cNvPr id="4" name="TextBox 3">
            <a:extLst>
              <a:ext uri="{FF2B5EF4-FFF2-40B4-BE49-F238E27FC236}">
                <a16:creationId xmlns:a16="http://schemas.microsoft.com/office/drawing/2014/main" id="{106EF177-5028-4E43-8A26-9F4E4BA5EF6C}"/>
              </a:ext>
            </a:extLst>
          </p:cNvPr>
          <p:cNvSpPr txBox="1"/>
          <p:nvPr/>
        </p:nvSpPr>
        <p:spPr>
          <a:xfrm>
            <a:off x="4694360" y="4969760"/>
            <a:ext cx="6097712" cy="400110"/>
          </a:xfrm>
          <a:prstGeom prst="rect">
            <a:avLst/>
          </a:prstGeom>
          <a:noFill/>
        </p:spPr>
        <p:txBody>
          <a:bodyPr wrap="square">
            <a:spAutoFit/>
          </a:bodyPr>
          <a:lstStyle/>
          <a:p>
            <a:r>
              <a:rPr lang="en-GB" sz="2000" b="1" dirty="0">
                <a:solidFill>
                  <a:schemeClr val="bg1"/>
                </a:solidFill>
              </a:rPr>
              <a:t>Visit: </a:t>
            </a:r>
            <a:r>
              <a:rPr lang="en-GB" sz="2000" dirty="0" err="1">
                <a:solidFill>
                  <a:schemeClr val="bg1"/>
                </a:solidFill>
              </a:rPr>
              <a:t>www.cgi.org.uk</a:t>
            </a:r>
            <a:endParaRPr lang="en-GB" sz="2000" dirty="0">
              <a:solidFill>
                <a:schemeClr val="bg1"/>
              </a:solidFill>
            </a:endParaRPr>
          </a:p>
        </p:txBody>
      </p:sp>
      <p:pic>
        <p:nvPicPr>
          <p:cNvPr id="3" name="Picture 2" descr="A picture containing text, clipart, vector graphics&#10;&#10;Description automatically generated">
            <a:extLst>
              <a:ext uri="{FF2B5EF4-FFF2-40B4-BE49-F238E27FC236}">
                <a16:creationId xmlns:a16="http://schemas.microsoft.com/office/drawing/2014/main" id="{7FE7DFC8-E952-F00E-B85F-79A0532D95BC}"/>
              </a:ext>
            </a:extLst>
          </p:cNvPr>
          <p:cNvPicPr>
            <a:picLocks noChangeAspect="1"/>
          </p:cNvPicPr>
          <p:nvPr/>
        </p:nvPicPr>
        <p:blipFill>
          <a:blip r:embed="rId2"/>
          <a:stretch>
            <a:fillRect/>
          </a:stretch>
        </p:blipFill>
        <p:spPr>
          <a:xfrm>
            <a:off x="9342018" y="5935146"/>
            <a:ext cx="2261363" cy="562610"/>
          </a:xfrm>
          <a:prstGeom prst="rect">
            <a:avLst/>
          </a:prstGeom>
        </p:spPr>
      </p:pic>
      <p:sp>
        <p:nvSpPr>
          <p:cNvPr id="5" name="TextBox 4">
            <a:extLst>
              <a:ext uri="{FF2B5EF4-FFF2-40B4-BE49-F238E27FC236}">
                <a16:creationId xmlns:a16="http://schemas.microsoft.com/office/drawing/2014/main" id="{3B3F9A3F-3F5F-919C-8A78-E09AFD784309}"/>
              </a:ext>
            </a:extLst>
          </p:cNvPr>
          <p:cNvSpPr txBox="1"/>
          <p:nvPr/>
        </p:nvSpPr>
        <p:spPr>
          <a:xfrm>
            <a:off x="9420251" y="5467842"/>
            <a:ext cx="2183130" cy="369332"/>
          </a:xfrm>
          <a:prstGeom prst="rect">
            <a:avLst/>
          </a:prstGeom>
          <a:noFill/>
        </p:spPr>
        <p:txBody>
          <a:bodyPr wrap="square" rtlCol="0">
            <a:spAutoFit/>
          </a:bodyPr>
          <a:lstStyle/>
          <a:p>
            <a:r>
              <a:rPr lang="en-US" dirty="0">
                <a:solidFill>
                  <a:schemeClr val="bg1"/>
                </a:solidFill>
              </a:rPr>
              <a:t>In association with</a:t>
            </a:r>
          </a:p>
        </p:txBody>
      </p:sp>
      <p:sp>
        <p:nvSpPr>
          <p:cNvPr id="7" name="TextBox 6">
            <a:extLst>
              <a:ext uri="{FF2B5EF4-FFF2-40B4-BE49-F238E27FC236}">
                <a16:creationId xmlns:a16="http://schemas.microsoft.com/office/drawing/2014/main" id="{DC9841D6-BEF9-19BA-D016-5D85DA8A431E}"/>
              </a:ext>
            </a:extLst>
          </p:cNvPr>
          <p:cNvSpPr txBox="1"/>
          <p:nvPr/>
        </p:nvSpPr>
        <p:spPr>
          <a:xfrm>
            <a:off x="5068300" y="5467842"/>
            <a:ext cx="2674916" cy="646331"/>
          </a:xfrm>
          <a:prstGeom prst="rect">
            <a:avLst/>
          </a:prstGeom>
          <a:noFill/>
        </p:spPr>
        <p:txBody>
          <a:bodyPr wrap="square">
            <a:spAutoFit/>
          </a:bodyPr>
          <a:lstStyle/>
          <a:p>
            <a:endParaRPr lang="en-US" sz="1800" dirty="0">
              <a:solidFill>
                <a:schemeClr val="bg1"/>
              </a:solidFill>
            </a:endParaRPr>
          </a:p>
          <a:p>
            <a:r>
              <a:rPr lang="en-US" sz="1800" dirty="0" err="1">
                <a:solidFill>
                  <a:schemeClr val="bg1"/>
                </a:solidFill>
              </a:rPr>
              <a:t>Kcbglobal.net</a:t>
            </a:r>
            <a:endParaRPr lang="en-US" sz="1800" dirty="0">
              <a:solidFill>
                <a:schemeClr val="bg1"/>
              </a:solidFill>
            </a:endParaRPr>
          </a:p>
        </p:txBody>
      </p:sp>
    </p:spTree>
    <p:extLst>
      <p:ext uri="{BB962C8B-B14F-4D97-AF65-F5344CB8AC3E}">
        <p14:creationId xmlns:p14="http://schemas.microsoft.com/office/powerpoint/2010/main" val="3689968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A69B6-3532-8F76-07C8-1315F2123569}"/>
              </a:ext>
            </a:extLst>
          </p:cNvPr>
          <p:cNvSpPr>
            <a:spLocks noGrp="1"/>
          </p:cNvSpPr>
          <p:nvPr>
            <p:ph type="title"/>
          </p:nvPr>
        </p:nvSpPr>
        <p:spPr/>
        <p:txBody>
          <a:bodyPr/>
          <a:lstStyle/>
          <a:p>
            <a:r>
              <a:rPr lang="en-US" sz="3200" b="1" dirty="0">
                <a:solidFill>
                  <a:srgbClr val="004BD3"/>
                </a:solidFill>
              </a:rPr>
              <a:t>Board size</a:t>
            </a:r>
          </a:p>
        </p:txBody>
      </p:sp>
      <p:sp>
        <p:nvSpPr>
          <p:cNvPr id="3" name="Content Placeholder 2">
            <a:extLst>
              <a:ext uri="{FF2B5EF4-FFF2-40B4-BE49-F238E27FC236}">
                <a16:creationId xmlns:a16="http://schemas.microsoft.com/office/drawing/2014/main" id="{3AE51C2A-AB21-41F4-D8E9-6491215E1DC5}"/>
              </a:ext>
            </a:extLst>
          </p:cNvPr>
          <p:cNvSpPr>
            <a:spLocks noGrp="1"/>
          </p:cNvSpPr>
          <p:nvPr>
            <p:ph idx="1"/>
          </p:nvPr>
        </p:nvSpPr>
        <p:spPr>
          <a:xfrm>
            <a:off x="431799" y="1552568"/>
            <a:ext cx="11328399" cy="4972050"/>
          </a:xfrm>
        </p:spPr>
        <p:txBody>
          <a:bodyPr>
            <a:normAutofit/>
          </a:bodyPr>
          <a:lstStyle/>
          <a:p>
            <a:r>
              <a:rPr lang="en-GB" dirty="0">
                <a:solidFill>
                  <a:srgbClr val="004BD3"/>
                </a:solidFill>
              </a:rPr>
              <a:t>Dependant on the size of the company, the complexity of the business and the industry or sector in which it operates. Unless a company’s articles of association specify a minimum or maximum number of directors, the size is left to the board In making this decision several factors need to be considered:</a:t>
            </a:r>
          </a:p>
          <a:p>
            <a:pPr marL="514350" indent="-514350">
              <a:buFont typeface="+mj-lt"/>
              <a:buAutoNum type="arabicPeriod"/>
            </a:pPr>
            <a:r>
              <a:rPr lang="en-GB" dirty="0">
                <a:solidFill>
                  <a:srgbClr val="004BD3"/>
                </a:solidFill>
              </a:rPr>
              <a:t>The requirements for a </a:t>
            </a:r>
            <a:r>
              <a:rPr lang="en-GB" b="1" dirty="0">
                <a:solidFill>
                  <a:srgbClr val="FF9057"/>
                </a:solidFill>
              </a:rPr>
              <a:t>B</a:t>
            </a:r>
            <a:r>
              <a:rPr lang="en-GB" dirty="0">
                <a:solidFill>
                  <a:srgbClr val="004BD3"/>
                </a:solidFill>
              </a:rPr>
              <a:t>alanced board</a:t>
            </a:r>
          </a:p>
          <a:p>
            <a:pPr marL="514350" indent="-514350">
              <a:buClr>
                <a:srgbClr val="004BD3"/>
              </a:buClr>
              <a:buFont typeface="+mj-lt"/>
              <a:buAutoNum type="arabicPeriod"/>
            </a:pPr>
            <a:r>
              <a:rPr lang="en-GB" dirty="0">
                <a:solidFill>
                  <a:srgbClr val="004BD3"/>
                </a:solidFill>
              </a:rPr>
              <a:t>The requirements of the </a:t>
            </a:r>
            <a:r>
              <a:rPr lang="en-GB" b="1" dirty="0">
                <a:solidFill>
                  <a:srgbClr val="FF9057"/>
                </a:solidFill>
              </a:rPr>
              <a:t>U</a:t>
            </a:r>
            <a:r>
              <a:rPr lang="en-GB" dirty="0">
                <a:solidFill>
                  <a:srgbClr val="004BD3"/>
                </a:solidFill>
              </a:rPr>
              <a:t>K Code on the composition of the board (Principle K)</a:t>
            </a:r>
          </a:p>
          <a:p>
            <a:pPr marL="514350" indent="-514350">
              <a:buClr>
                <a:srgbClr val="004BD3"/>
              </a:buClr>
              <a:buFont typeface="+mj-lt"/>
              <a:buAutoNum type="arabicPeriod"/>
            </a:pPr>
            <a:r>
              <a:rPr lang="en-GB" dirty="0">
                <a:solidFill>
                  <a:srgbClr val="004BD3"/>
                </a:solidFill>
              </a:rPr>
              <a:t>The need to </a:t>
            </a:r>
            <a:r>
              <a:rPr lang="en-GB" b="1" dirty="0">
                <a:solidFill>
                  <a:srgbClr val="FF9057"/>
                </a:solidFill>
              </a:rPr>
              <a:t>S</a:t>
            </a:r>
            <a:r>
              <a:rPr lang="en-GB" dirty="0">
                <a:solidFill>
                  <a:srgbClr val="004BD3"/>
                </a:solidFill>
              </a:rPr>
              <a:t>ervice board committees</a:t>
            </a:r>
          </a:p>
          <a:p>
            <a:pPr marL="514350" indent="-514350">
              <a:buClr>
                <a:srgbClr val="004BD3"/>
              </a:buClr>
              <a:buFont typeface="+mj-lt"/>
              <a:buAutoNum type="arabicPeriod"/>
            </a:pPr>
            <a:r>
              <a:rPr lang="en-GB" dirty="0">
                <a:solidFill>
                  <a:srgbClr val="004BD3"/>
                </a:solidFill>
              </a:rPr>
              <a:t>The </a:t>
            </a:r>
            <a:r>
              <a:rPr lang="en-GB" b="1" dirty="0">
                <a:solidFill>
                  <a:srgbClr val="FF9057"/>
                </a:solidFill>
              </a:rPr>
              <a:t>A</a:t>
            </a:r>
            <a:r>
              <a:rPr lang="en-GB" dirty="0">
                <a:solidFill>
                  <a:srgbClr val="004BD3"/>
                </a:solidFill>
              </a:rPr>
              <a:t>bility of the board to hold productive, constructive discussions and make prompt rational decisions</a:t>
            </a:r>
          </a:p>
          <a:p>
            <a:pPr marL="514350" indent="-514350">
              <a:buClr>
                <a:srgbClr val="004BD3"/>
              </a:buClr>
              <a:buFont typeface="+mj-lt"/>
              <a:buAutoNum type="arabicPeriod"/>
            </a:pPr>
            <a:r>
              <a:rPr lang="en-GB" dirty="0">
                <a:solidFill>
                  <a:srgbClr val="004BD3"/>
                </a:solidFill>
              </a:rPr>
              <a:t>The </a:t>
            </a:r>
            <a:r>
              <a:rPr lang="en-GB" b="1" dirty="0">
                <a:solidFill>
                  <a:srgbClr val="FF9057"/>
                </a:solidFill>
              </a:rPr>
              <a:t>C</a:t>
            </a:r>
            <a:r>
              <a:rPr lang="en-GB" dirty="0">
                <a:solidFill>
                  <a:srgbClr val="004BD3"/>
                </a:solidFill>
              </a:rPr>
              <a:t>omplexity and size of the company</a:t>
            </a:r>
          </a:p>
          <a:p>
            <a:endParaRPr lang="en-US" dirty="0"/>
          </a:p>
        </p:txBody>
      </p:sp>
    </p:spTree>
    <p:extLst>
      <p:ext uri="{BB962C8B-B14F-4D97-AF65-F5344CB8AC3E}">
        <p14:creationId xmlns:p14="http://schemas.microsoft.com/office/powerpoint/2010/main" val="1392932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B5BD5-408A-B948-87C4-FF9ECD2D4AA0}"/>
              </a:ext>
            </a:extLst>
          </p:cNvPr>
          <p:cNvSpPr>
            <a:spLocks noGrp="1"/>
          </p:cNvSpPr>
          <p:nvPr>
            <p:ph type="title"/>
          </p:nvPr>
        </p:nvSpPr>
        <p:spPr/>
        <p:txBody>
          <a:bodyPr/>
          <a:lstStyle/>
          <a:p>
            <a:r>
              <a:rPr lang="en-US" sz="3200" b="1" dirty="0">
                <a:solidFill>
                  <a:srgbClr val="004BD3"/>
                </a:solidFill>
              </a:rPr>
              <a:t>The balanced board</a:t>
            </a:r>
          </a:p>
        </p:txBody>
      </p:sp>
      <p:sp>
        <p:nvSpPr>
          <p:cNvPr id="3" name="Content Placeholder 2">
            <a:extLst>
              <a:ext uri="{FF2B5EF4-FFF2-40B4-BE49-F238E27FC236}">
                <a16:creationId xmlns:a16="http://schemas.microsoft.com/office/drawing/2014/main" id="{8C37DD5C-8E3F-105E-F8CD-20A7D202A857}"/>
              </a:ext>
            </a:extLst>
          </p:cNvPr>
          <p:cNvSpPr>
            <a:spLocks noGrp="1"/>
          </p:cNvSpPr>
          <p:nvPr>
            <p:ph idx="1"/>
          </p:nvPr>
        </p:nvSpPr>
        <p:spPr>
          <a:xfrm>
            <a:off x="431800" y="1534099"/>
            <a:ext cx="11328400" cy="5165724"/>
          </a:xfrm>
        </p:spPr>
        <p:txBody>
          <a:bodyPr>
            <a:normAutofit/>
          </a:bodyPr>
          <a:lstStyle/>
          <a:p>
            <a:r>
              <a:rPr lang="en-GB" dirty="0">
                <a:solidFill>
                  <a:srgbClr val="002060"/>
                </a:solidFill>
              </a:rPr>
              <a:t>‘</a:t>
            </a:r>
            <a:r>
              <a:rPr lang="en-GB" dirty="0">
                <a:solidFill>
                  <a:srgbClr val="004BD3"/>
                </a:solidFill>
              </a:rPr>
              <a:t>The board and its committees should have a combination of skills, experience and knowledge.’ </a:t>
            </a:r>
          </a:p>
          <a:p>
            <a:pPr algn="r"/>
            <a:r>
              <a:rPr lang="en-US" dirty="0">
                <a:solidFill>
                  <a:srgbClr val="004BD3"/>
                </a:solidFill>
              </a:rPr>
              <a:t>Principle K, UKCG Code</a:t>
            </a:r>
          </a:p>
          <a:p>
            <a:endParaRPr lang="en-GB" dirty="0">
              <a:solidFill>
                <a:srgbClr val="004BD3"/>
              </a:solidFill>
            </a:endParaRPr>
          </a:p>
          <a:p>
            <a:r>
              <a:rPr lang="en-GB" dirty="0">
                <a:solidFill>
                  <a:srgbClr val="004BD3"/>
                </a:solidFill>
              </a:rPr>
              <a:t>A balanced board will include: </a:t>
            </a:r>
          </a:p>
          <a:p>
            <a:pPr marL="514350" indent="-514350">
              <a:buFont typeface="+mj-lt"/>
              <a:buAutoNum type="arabicPeriod"/>
            </a:pPr>
            <a:r>
              <a:rPr lang="en-GB" dirty="0">
                <a:solidFill>
                  <a:srgbClr val="004BD3"/>
                </a:solidFill>
              </a:rPr>
              <a:t>Separate roles of chair and CEO </a:t>
            </a:r>
          </a:p>
          <a:p>
            <a:pPr marL="514350" indent="-514350">
              <a:buFont typeface="+mj-lt"/>
              <a:buAutoNum type="arabicPeriod"/>
            </a:pPr>
            <a:r>
              <a:rPr lang="en-GB" dirty="0">
                <a:solidFill>
                  <a:srgbClr val="004BD3"/>
                </a:solidFill>
              </a:rPr>
              <a:t>An appropriate balance of executive, non-executive and independent directors </a:t>
            </a:r>
          </a:p>
          <a:p>
            <a:pPr marL="514350" indent="-514350">
              <a:buFont typeface="+mj-lt"/>
              <a:buAutoNum type="arabicPeriod"/>
            </a:pPr>
            <a:r>
              <a:rPr lang="en-GB" dirty="0">
                <a:solidFill>
                  <a:srgbClr val="004BD3"/>
                </a:solidFill>
              </a:rPr>
              <a:t>Appropriate skills, experience and knowledge </a:t>
            </a:r>
          </a:p>
          <a:p>
            <a:pPr marL="514350" indent="-514350">
              <a:buFont typeface="+mj-lt"/>
              <a:buAutoNum type="arabicPeriod"/>
            </a:pPr>
            <a:r>
              <a:rPr lang="en-GB" dirty="0">
                <a:solidFill>
                  <a:srgbClr val="004BD3"/>
                </a:solidFill>
              </a:rPr>
              <a:t>Gender balance</a:t>
            </a:r>
          </a:p>
          <a:p>
            <a:pPr marL="514350" indent="-514350">
              <a:buFont typeface="+mj-lt"/>
              <a:buAutoNum type="arabicPeriod"/>
            </a:pPr>
            <a:r>
              <a:rPr lang="en-GB" dirty="0">
                <a:solidFill>
                  <a:srgbClr val="004BD3"/>
                </a:solidFill>
              </a:rPr>
              <a:t>Diversity</a:t>
            </a:r>
          </a:p>
          <a:p>
            <a:endParaRPr lang="en-US" dirty="0">
              <a:solidFill>
                <a:srgbClr val="004BD3"/>
              </a:solidFill>
            </a:endParaRPr>
          </a:p>
        </p:txBody>
      </p:sp>
    </p:spTree>
    <p:extLst>
      <p:ext uri="{BB962C8B-B14F-4D97-AF65-F5344CB8AC3E}">
        <p14:creationId xmlns:p14="http://schemas.microsoft.com/office/powerpoint/2010/main" val="3998915389"/>
      </p:ext>
    </p:extLst>
  </p:cSld>
  <p:clrMapOvr>
    <a:masterClrMapping/>
  </p:clrMapOvr>
</p:sld>
</file>

<file path=ppt/theme/theme1.xml><?xml version="1.0" encoding="utf-8"?>
<a:theme xmlns:a="http://schemas.openxmlformats.org/drawingml/2006/main" name="ICSA presentation">
  <a:themeElements>
    <a:clrScheme name="ICSA">
      <a:dk1>
        <a:srgbClr val="000000"/>
      </a:dk1>
      <a:lt1>
        <a:srgbClr val="FFFFFF"/>
      </a:lt1>
      <a:dk2>
        <a:srgbClr val="141B4D"/>
      </a:dk2>
      <a:lt2>
        <a:srgbClr val="97999B"/>
      </a:lt2>
      <a:accent1>
        <a:srgbClr val="0077C8"/>
      </a:accent1>
      <a:accent2>
        <a:srgbClr val="75787B"/>
      </a:accent2>
      <a:accent3>
        <a:srgbClr val="007FA3"/>
      </a:accent3>
      <a:accent4>
        <a:srgbClr val="4F758B"/>
      </a:accent4>
      <a:accent5>
        <a:srgbClr val="A3C7D2"/>
      </a:accent5>
      <a:accent6>
        <a:srgbClr val="BA0C2F"/>
      </a:accent6>
      <a:hlink>
        <a:srgbClr val="000000"/>
      </a:hlink>
      <a:folHlink>
        <a:srgbClr val="000000"/>
      </a:folHlink>
    </a:clrScheme>
    <a:fontScheme name="ICSA">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9157</TotalTime>
  <Words>7435</Words>
  <Application>Microsoft Macintosh PowerPoint</Application>
  <PresentationFormat>Widescreen</PresentationFormat>
  <Paragraphs>461</Paragraphs>
  <Slides>73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73</vt:i4>
      </vt:variant>
    </vt:vector>
  </HeadingPairs>
  <TitlesOfParts>
    <vt:vector size="77" baseType="lpstr">
      <vt:lpstr>Arial</vt:lpstr>
      <vt:lpstr>Calibri</vt:lpstr>
      <vt:lpstr>Helvetica</vt:lpstr>
      <vt:lpstr>ICSA presentation</vt:lpstr>
      <vt:lpstr>Corporate Governance Examination Revision – Session 3</vt:lpstr>
      <vt:lpstr>Schedule of Sessions</vt:lpstr>
      <vt:lpstr>Agenda</vt:lpstr>
      <vt:lpstr>MyCG</vt:lpstr>
      <vt:lpstr>KCGglobal.net</vt:lpstr>
      <vt:lpstr>Examination Question Matrix</vt:lpstr>
      <vt:lpstr>The Board</vt:lpstr>
      <vt:lpstr>Board size</vt:lpstr>
      <vt:lpstr>The balanced board</vt:lpstr>
      <vt:lpstr>Skills matrix for the board</vt:lpstr>
      <vt:lpstr>Diversity on the Board</vt:lpstr>
      <vt:lpstr>Diversity on the Board</vt:lpstr>
      <vt:lpstr>Gender Diversity</vt:lpstr>
      <vt:lpstr>Gender Diversity</vt:lpstr>
      <vt:lpstr>Gender Diversity</vt:lpstr>
      <vt:lpstr>Gender Diversity</vt:lpstr>
      <vt:lpstr>Ethnic diversity</vt:lpstr>
      <vt:lpstr>Gender Diversity</vt:lpstr>
      <vt:lpstr>Gender Diversity</vt:lpstr>
      <vt:lpstr>Recruiting NEDs from diverse backgrounds</vt:lpstr>
      <vt:lpstr>Reporting on diversity</vt:lpstr>
      <vt:lpstr>Reporting on diversity</vt:lpstr>
      <vt:lpstr>Reporting on diversity</vt:lpstr>
      <vt:lpstr>Nominations Committee</vt:lpstr>
      <vt:lpstr>Appointments to the board</vt:lpstr>
      <vt:lpstr>NED Due Diligence</vt:lpstr>
      <vt:lpstr>Succession Planning</vt:lpstr>
      <vt:lpstr>Succession Planning</vt:lpstr>
      <vt:lpstr>Succession Planning</vt:lpstr>
      <vt:lpstr>Refreshing board membership and Annual re-election</vt:lpstr>
      <vt:lpstr>Examination Questions from previous papers</vt:lpstr>
      <vt:lpstr>Examination Practice</vt:lpstr>
      <vt:lpstr>PowerPoint Presentation</vt:lpstr>
      <vt:lpstr>PowerPoint Presentation</vt:lpstr>
      <vt:lpstr>PowerPoint Presentation</vt:lpstr>
      <vt:lpstr>PowerPoint Presentation</vt:lpstr>
      <vt:lpstr>PowerPoint Presentation</vt:lpstr>
      <vt:lpstr>Questions?</vt:lpstr>
      <vt:lpstr>Board Effectiveness</vt:lpstr>
      <vt:lpstr>Decision-making processes of the board</vt:lpstr>
      <vt:lpstr>Factors limiting effective decision making</vt:lpstr>
      <vt:lpstr>Boardroom Dynamics</vt:lpstr>
      <vt:lpstr>Boardroom Dynamics</vt:lpstr>
      <vt:lpstr>Boardroom Dynamics</vt:lpstr>
      <vt:lpstr>Board Information</vt:lpstr>
      <vt:lpstr>The company secretary’s role in board information</vt:lpstr>
      <vt:lpstr>Board Portals</vt:lpstr>
      <vt:lpstr>Business Ethics</vt:lpstr>
      <vt:lpstr>How to implement Ethics into an organisation</vt:lpstr>
      <vt:lpstr>Measuring Ethics/Culture</vt:lpstr>
      <vt:lpstr>Code of Ethics</vt:lpstr>
      <vt:lpstr>The role of the company secretary in business ethics</vt:lpstr>
      <vt:lpstr>Corporate Culture</vt:lpstr>
      <vt:lpstr>Corporate Culture</vt:lpstr>
      <vt:lpstr>How to set a company culture</vt:lpstr>
      <vt:lpstr>Measuring Culture</vt:lpstr>
      <vt:lpstr>Independent professional advice</vt:lpstr>
      <vt:lpstr>Independent professional advice</vt:lpstr>
      <vt:lpstr>Performance evaluation</vt:lpstr>
      <vt:lpstr>Performance evaluation</vt:lpstr>
      <vt:lpstr>What should be evaluated?</vt:lpstr>
      <vt:lpstr>Induction and professional development</vt:lpstr>
      <vt:lpstr>The role of the company secretary in induction and professional development </vt:lpstr>
      <vt:lpstr>Examination Questions from previous papers</vt:lpstr>
      <vt:lpstr>Examination Questions from previous papers</vt:lpstr>
      <vt:lpstr>Examination Practice</vt:lpstr>
      <vt:lpstr>PowerPoint Presentation</vt:lpstr>
      <vt:lpstr>PowerPoint Presentation</vt:lpstr>
      <vt:lpstr>PowerPoint Presentation</vt:lpstr>
      <vt:lpstr>PowerPoint Presentation</vt:lpstr>
      <vt:lpstr>PowerPoint Presentation</vt:lpstr>
      <vt:lpstr> TEST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chartered</dc:title>
  <dc:creator>Neill McWilliams</dc:creator>
  <cp:lastModifiedBy>Neill McWilliams</cp:lastModifiedBy>
  <cp:revision>17</cp:revision>
  <dcterms:created xsi:type="dcterms:W3CDTF">2022-10-20T12:20:49Z</dcterms:created>
  <dcterms:modified xsi:type="dcterms:W3CDTF">2023-10-24T09:35:38Z</dcterms:modified>
</cp:coreProperties>
</file>