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401" r:id="rId2"/>
    <p:sldId id="525" r:id="rId3"/>
    <p:sldId id="526" r:id="rId4"/>
    <p:sldId id="527" r:id="rId5"/>
    <p:sldId id="359" r:id="rId6"/>
    <p:sldId id="398" r:id="rId7"/>
    <p:sldId id="326" r:id="rId8"/>
    <p:sldId id="325" r:id="rId9"/>
    <p:sldId id="317" r:id="rId10"/>
    <p:sldId id="316" r:id="rId11"/>
    <p:sldId id="318" r:id="rId12"/>
    <p:sldId id="319" r:id="rId13"/>
    <p:sldId id="320" r:id="rId14"/>
    <p:sldId id="321" r:id="rId15"/>
    <p:sldId id="322" r:id="rId16"/>
    <p:sldId id="324" r:id="rId17"/>
    <p:sldId id="323" r:id="rId18"/>
    <p:sldId id="363" r:id="rId19"/>
    <p:sldId id="368" r:id="rId20"/>
    <p:sldId id="364" r:id="rId21"/>
    <p:sldId id="365" r:id="rId22"/>
    <p:sldId id="356" r:id="rId23"/>
    <p:sldId id="357" r:id="rId24"/>
    <p:sldId id="358" r:id="rId25"/>
    <p:sldId id="366" r:id="rId26"/>
    <p:sldId id="367" r:id="rId27"/>
    <p:sldId id="267" r:id="rId28"/>
    <p:sldId id="361" r:id="rId29"/>
    <p:sldId id="399" r:id="rId30"/>
    <p:sldId id="328" r:id="rId31"/>
    <p:sldId id="329" r:id="rId32"/>
    <p:sldId id="331" r:id="rId33"/>
    <p:sldId id="333" r:id="rId34"/>
    <p:sldId id="332" r:id="rId35"/>
    <p:sldId id="334" r:id="rId36"/>
    <p:sldId id="335" r:id="rId37"/>
    <p:sldId id="336" r:id="rId38"/>
    <p:sldId id="337" r:id="rId39"/>
    <p:sldId id="338" r:id="rId40"/>
    <p:sldId id="339" r:id="rId41"/>
    <p:sldId id="340" r:id="rId42"/>
    <p:sldId id="352" r:id="rId43"/>
    <p:sldId id="348" r:id="rId44"/>
    <p:sldId id="347" r:id="rId45"/>
    <p:sldId id="341" r:id="rId46"/>
    <p:sldId id="353" r:id="rId47"/>
    <p:sldId id="342" r:id="rId48"/>
    <p:sldId id="349" r:id="rId49"/>
    <p:sldId id="344" r:id="rId50"/>
    <p:sldId id="346" r:id="rId51"/>
    <p:sldId id="360" r:id="rId52"/>
    <p:sldId id="350" r:id="rId53"/>
    <p:sldId id="369" r:id="rId54"/>
    <p:sldId id="372" r:id="rId55"/>
    <p:sldId id="373" r:id="rId56"/>
    <p:sldId id="375" r:id="rId57"/>
    <p:sldId id="376" r:id="rId58"/>
    <p:sldId id="378" r:id="rId59"/>
    <p:sldId id="379" r:id="rId60"/>
    <p:sldId id="377" r:id="rId61"/>
    <p:sldId id="380" r:id="rId62"/>
    <p:sldId id="371" r:id="rId63"/>
    <p:sldId id="40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D3"/>
    <a:srgbClr val="FF9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2"/>
    <p:restoredTop sz="96197"/>
  </p:normalViewPr>
  <p:slideViewPr>
    <p:cSldViewPr snapToGrid="0">
      <p:cViewPr varScale="1">
        <p:scale>
          <a:sx n="115" d="100"/>
          <a:sy n="115" d="100"/>
        </p:scale>
        <p:origin x="2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385819-4A14-754B-979E-B1618E960E97}"/>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E6F87CE-DFE6-8142-B11D-977D35FDFAF4}"/>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58A13CF-F1C5-BE4A-9D28-A499295B9319}"/>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Text&#10;&#10;Description automatically generated with medium confidence">
            <a:extLst>
              <a:ext uri="{FF2B5EF4-FFF2-40B4-BE49-F238E27FC236}">
                <a16:creationId xmlns:a16="http://schemas.microsoft.com/office/drawing/2014/main" id="{A9FDF6B0-135C-5C47-8B50-E5F8638A3F2D}"/>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E6490D-B921-6047-A943-9E962638639A}"/>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E373D55B-90C8-7B4C-A34E-A35E3CCBFD13}"/>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6300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600"/>
                                        <p:tgtEl>
                                          <p:spTgt spid="10"/>
                                        </p:tgtEl>
                                      </p:cBhvr>
                                    </p:animEffect>
                                  </p:childTnLst>
                                </p:cTn>
                              </p:par>
                              <p:par>
                                <p:cTn id="8" presetID="2" presetClass="entr" presetSubtype="8"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build="p">
        <p:tmplLst>
          <p:tmpl lvl="1">
            <p:tnLst>
              <p:par>
                <p:cTn presetID="10" presetClass="entr" presetSubtype="0" fill="hold" nodeType="withEffect">
                  <p:stCondLst>
                    <p:cond delay="16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c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D1FA3-32C8-D44A-8CC0-E8BADD15C17D}"/>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A28F46D5-C70A-E54E-9ECA-2FB650E2BC6E}"/>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7" name="Subtitle 2">
            <a:extLst>
              <a:ext uri="{FF2B5EF4-FFF2-40B4-BE49-F238E27FC236}">
                <a16:creationId xmlns:a16="http://schemas.microsoft.com/office/drawing/2014/main" id="{FC8C8988-EED7-2545-9A1C-C9A820614A03}"/>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Text&#10;&#10;Description automatically generated with medium confidence">
            <a:extLst>
              <a:ext uri="{FF2B5EF4-FFF2-40B4-BE49-F238E27FC236}">
                <a16:creationId xmlns:a16="http://schemas.microsoft.com/office/drawing/2014/main" id="{ED368F8F-4F40-6C4B-91F5-EC1E582B4D2F}"/>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2B5CC2-E1AE-B24D-A837-226908A3516E}"/>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08062F95-5349-F74F-8D3C-255D53022C7B}"/>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30195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600"/>
                                        <p:tgtEl>
                                          <p:spTgt spid="15"/>
                                        </p:tgtEl>
                                      </p:cBhvr>
                                    </p:animEffect>
                                  </p:childTnLst>
                                </p:cTn>
                              </p:par>
                              <p:par>
                                <p:cTn id="8" presetID="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tmplLst>
          <p:tmpl lvl="1">
            <p:tnLst>
              <p:par>
                <p:cTn presetID="10" presetClass="entr" presetSubtype="0" fill="hold" nodeType="withEffect">
                  <p:stCondLst>
                    <p:cond delay="16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33382"/>
            <a:ext cx="11328400" cy="805329"/>
          </a:xfrm>
        </p:spPr>
        <p:txBody>
          <a:bodyPr/>
          <a:lstStyle>
            <a:lvl1pPr>
              <a:defRPr>
                <a:solidFill>
                  <a:srgbClr val="004BD2"/>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4D706038-6BBD-5B49-869D-44B1D336D0F5}"/>
              </a:ext>
            </a:extLst>
          </p:cNvPr>
          <p:cNvSpPr>
            <a:spLocks noGrp="1"/>
          </p:cNvSpPr>
          <p:nvPr>
            <p:ph sz="half" idx="10"/>
          </p:nvPr>
        </p:nvSpPr>
        <p:spPr>
          <a:xfrm>
            <a:off x="431800" y="1629940"/>
            <a:ext cx="11328400" cy="4751387"/>
          </a:xfrm>
        </p:spPr>
        <p:txBody>
          <a:bodyPr vert="horz" lIns="0" tIns="0" rIns="0" bIns="0" rtlCol="0" anchor="t" anchorCtr="0">
            <a:noAutofit/>
          </a:bodyPr>
          <a:lstStyle>
            <a:lvl1pPr>
              <a:defRPr lang="en-US" dirty="0" smtClean="0">
                <a:solidFill>
                  <a:srgbClr val="001A70"/>
                </a:solidFill>
              </a:defRPr>
            </a:lvl1pPr>
            <a:lvl2pPr>
              <a:defRPr lang="en-US" dirty="0" smtClean="0">
                <a:solidFill>
                  <a:srgbClr val="001A70"/>
                </a:solidFill>
              </a:defRPr>
            </a:lvl2pPr>
            <a:lvl3pPr>
              <a:defRPr lang="en-US" dirty="0" smtClean="0">
                <a:solidFill>
                  <a:srgbClr val="001A70"/>
                </a:solidFill>
              </a:defRPr>
            </a:lvl3pPr>
            <a:lvl4pPr>
              <a:defRPr lang="en-US" dirty="0" smtClean="0">
                <a:solidFill>
                  <a:srgbClr val="001A70"/>
                </a:solidFill>
              </a:defRPr>
            </a:lvl4pPr>
            <a:lvl5pPr>
              <a:defRPr lang="en-GB" dirty="0">
                <a:solidFill>
                  <a:srgbClr val="001A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1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31800" y="1629940"/>
            <a:ext cx="5424000" cy="4751387"/>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36200" y="1629940"/>
            <a:ext cx="5424000" cy="4751387"/>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25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8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246112"/>
            <a:ext cx="5424000" cy="3951288"/>
          </a:xfrm>
        </p:spPr>
        <p:txBody>
          <a:bodyPr vert="horz" lIns="0" tIns="0" rIns="0" bIns="0" rtlCol="0" anchor="t" anchorCtr="0">
            <a:noAutofit/>
          </a:bodyPr>
          <a:lstStyle>
            <a:lvl1pPr>
              <a:defRPr lang="en-US" dirty="0" smtClean="0"/>
            </a:lvl1pPr>
            <a:lvl2pPr>
              <a:buClr>
                <a:srgbClr val="004BD2"/>
              </a:buCl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3362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200" y="2246112"/>
            <a:ext cx="5424000" cy="3951288"/>
          </a:xfrm>
        </p:spPr>
        <p:txBody>
          <a:bodyPr vert="horz" lIns="0" tIns="0" rIns="0" bIns="0" rtlCol="0" anchor="t" anchorCtr="0">
            <a:noAutofit/>
          </a:bodyPr>
          <a:lstStyle>
            <a:lvl1pPr>
              <a:defRPr lang="en-US" smtClean="0"/>
            </a:lvl1pPr>
            <a:lvl2pPr>
              <a:buClr>
                <a:srgbClr val="004BD2"/>
              </a:buCl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2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EEB3D-4582-5547-87C6-D6FD52AE4B0F}"/>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with medium confidence">
            <a:extLst>
              <a:ext uri="{FF2B5EF4-FFF2-40B4-BE49-F238E27FC236}">
                <a16:creationId xmlns:a16="http://schemas.microsoft.com/office/drawing/2014/main" id="{1417F59C-1780-004B-81E5-7182E018BCF1}"/>
              </a:ext>
            </a:extLst>
          </p:cNvPr>
          <p:cNvPicPr>
            <a:picLocks noChangeAspect="1"/>
          </p:cNvPicPr>
          <p:nvPr userDrawn="1"/>
        </p:nvPicPr>
        <p:blipFill>
          <a:blip r:embed="rId2"/>
          <a:stretch>
            <a:fillRect/>
          </a:stretch>
        </p:blipFill>
        <p:spPr>
          <a:xfrm>
            <a:off x="377354" y="351143"/>
            <a:ext cx="2215153" cy="925838"/>
          </a:xfrm>
          <a:prstGeom prst="rect">
            <a:avLst/>
          </a:prstGeom>
        </p:spPr>
      </p:pic>
      <p:sp>
        <p:nvSpPr>
          <p:cNvPr id="21" name="Title 1">
            <a:extLst>
              <a:ext uri="{FF2B5EF4-FFF2-40B4-BE49-F238E27FC236}">
                <a16:creationId xmlns:a16="http://schemas.microsoft.com/office/drawing/2014/main" id="{F9542533-43E6-854C-A02F-A8190C5ECCBA}"/>
              </a:ext>
            </a:extLst>
          </p:cNvPr>
          <p:cNvSpPr>
            <a:spLocks noGrp="1"/>
          </p:cNvSpPr>
          <p:nvPr>
            <p:ph type="ctrTitle" hasCustomPrompt="1"/>
          </p:nvPr>
        </p:nvSpPr>
        <p:spPr>
          <a:xfrm>
            <a:off x="490700" y="2636912"/>
            <a:ext cx="11040797" cy="1080120"/>
          </a:xfrm>
        </p:spPr>
        <p:txBody>
          <a:bodyPr anchor="b" anchorCtr="0"/>
          <a:lstStyle>
            <a:lvl1pPr>
              <a:defRPr sz="3800" b="0">
                <a:solidFill>
                  <a:schemeClr val="bg1"/>
                </a:solidFill>
              </a:defRPr>
            </a:lvl1pPr>
          </a:lstStyle>
          <a:p>
            <a:r>
              <a:rPr lang="en-US" dirty="0"/>
              <a:t>Click to edit Thank you message</a:t>
            </a:r>
            <a:endParaRPr lang="en-GB" dirty="0"/>
          </a:p>
        </p:txBody>
      </p:sp>
      <p:pic>
        <p:nvPicPr>
          <p:cNvPr id="8" name="Picture 7" descr="A picture containing text&#10;&#10;Description automatically generated">
            <a:extLst>
              <a:ext uri="{FF2B5EF4-FFF2-40B4-BE49-F238E27FC236}">
                <a16:creationId xmlns:a16="http://schemas.microsoft.com/office/drawing/2014/main" id="{C8D203B3-1AC7-3B4E-9BD2-3DCE25D718DB}"/>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163CD04A-072B-9C4B-A67C-6183C658A8CD}"/>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383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600"/>
                                        <p:tgtEl>
                                          <p:spTgt spid="7"/>
                                        </p:tgtEl>
                                      </p:cBhvr>
                                    </p:animEffect>
                                  </p:childTnLst>
                                </p:cTn>
                              </p:par>
                              <p:par>
                                <p:cTn id="11" presetID="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2"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0D4-444B-E0AF-B2C8-668EEA749B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FAC7A-29AD-CA52-83FA-469B579B8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E433F-9786-2F2E-783C-022038B6B0AB}"/>
              </a:ext>
            </a:extLst>
          </p:cNvPr>
          <p:cNvSpPr>
            <a:spLocks noGrp="1"/>
          </p:cNvSpPr>
          <p:nvPr>
            <p:ph type="dt" sz="half" idx="10"/>
          </p:nvPr>
        </p:nvSpPr>
        <p:spPr/>
        <p:txBody>
          <a:bodyPr/>
          <a:lstStyle/>
          <a:p>
            <a:fld id="{0D155A8C-735B-F74C-971A-BB186A80631E}" type="datetimeFigureOut">
              <a:rPr lang="en-US" smtClean="0"/>
              <a:t>10/17/23</a:t>
            </a:fld>
            <a:endParaRPr lang="en-US"/>
          </a:p>
        </p:txBody>
      </p:sp>
      <p:sp>
        <p:nvSpPr>
          <p:cNvPr id="5" name="Footer Placeholder 4">
            <a:extLst>
              <a:ext uri="{FF2B5EF4-FFF2-40B4-BE49-F238E27FC236}">
                <a16:creationId xmlns:a16="http://schemas.microsoft.com/office/drawing/2014/main" id="{1BF24AC3-7E83-766F-C9FE-BF70D3A5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1BE7-CDA9-E4D2-8CE9-AB2AAE2CF96F}"/>
              </a:ext>
            </a:extLst>
          </p:cNvPr>
          <p:cNvSpPr>
            <a:spLocks noGrp="1"/>
          </p:cNvSpPr>
          <p:nvPr>
            <p:ph type="sldNum" sz="quarter" idx="12"/>
          </p:nvPr>
        </p:nvSpPr>
        <p:spPr/>
        <p:txBody>
          <a:bodyPr/>
          <a:lstStyle/>
          <a:p>
            <a:fld id="{35C370B7-36A9-6340-8E0E-F8BBC3106F05}" type="slidenum">
              <a:rPr lang="en-US" smtClean="0"/>
              <a:t>‹#›</a:t>
            </a:fld>
            <a:endParaRPr lang="en-US"/>
          </a:p>
        </p:txBody>
      </p:sp>
    </p:spTree>
    <p:extLst>
      <p:ext uri="{BB962C8B-B14F-4D97-AF65-F5344CB8AC3E}">
        <p14:creationId xmlns:p14="http://schemas.microsoft.com/office/powerpoint/2010/main" val="329716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333382"/>
            <a:ext cx="11328400" cy="805329"/>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29948"/>
            <a:ext cx="11328400" cy="475138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p:nvCxnSpPr>
        <p:spPr>
          <a:xfrm>
            <a:off x="431800" y="1268760"/>
            <a:ext cx="11328400" cy="0"/>
          </a:xfrm>
          <a:prstGeom prst="line">
            <a:avLst/>
          </a:prstGeom>
          <a:ln w="82550">
            <a:solidFill>
              <a:srgbClr val="FF6900">
                <a:alpha val="7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9EFAD8-5371-4D38-AB7D-929E48F49620}"/>
              </a:ext>
            </a:extLst>
          </p:cNvPr>
          <p:cNvSpPr txBox="1"/>
          <p:nvPr userDrawn="1"/>
        </p:nvSpPr>
        <p:spPr>
          <a:xfrm>
            <a:off x="11544176" y="6444044"/>
            <a:ext cx="600496" cy="369332"/>
          </a:xfrm>
          <a:prstGeom prst="rect">
            <a:avLst/>
          </a:prstGeom>
          <a:noFill/>
        </p:spPr>
        <p:txBody>
          <a:bodyPr wrap="square" rtlCol="0">
            <a:spAutoFit/>
          </a:bodyPr>
          <a:lstStyle/>
          <a:p>
            <a:pPr algn="r"/>
            <a:fld id="{445C6DDE-086C-D945-94D9-3996B0598A36}" type="slidenum">
              <a:rPr lang="en-US" smtClean="0">
                <a:solidFill>
                  <a:srgbClr val="004BD2"/>
                </a:solidFill>
              </a:rPr>
              <a:pPr algn="r"/>
              <a:t>‹#›</a:t>
            </a:fld>
            <a:endParaRPr lang="en-US" dirty="0">
              <a:solidFill>
                <a:srgbClr val="004BD2"/>
              </a:solidFill>
            </a:endParaRPr>
          </a:p>
        </p:txBody>
      </p:sp>
    </p:spTree>
    <p:extLst>
      <p:ext uri="{BB962C8B-B14F-4D97-AF65-F5344CB8AC3E}">
        <p14:creationId xmlns:p14="http://schemas.microsoft.com/office/powerpoint/2010/main" val="3903690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4" r:id="rId7"/>
  </p:sldLayoutIdLst>
  <p:hf sldNum="0" hdr="0" ftr="0" dt="0"/>
  <p:txStyles>
    <p:titleStyle>
      <a:lvl1pPr algn="l" defTabSz="914377" rtl="0" eaLnBrk="1" latinLnBrk="0" hangingPunct="1">
        <a:lnSpc>
          <a:spcPct val="90000"/>
        </a:lnSpc>
        <a:spcBef>
          <a:spcPct val="0"/>
        </a:spcBef>
        <a:buNone/>
        <a:defRPr sz="2800" b="0" kern="1200">
          <a:solidFill>
            <a:srgbClr val="004BD2"/>
          </a:solidFill>
          <a:latin typeface="+mn-lt"/>
          <a:ea typeface="+mj-ea"/>
          <a:cs typeface="+mj-cs"/>
        </a:defRPr>
      </a:lvl1pPr>
    </p:titleStyle>
    <p:body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ill@kcb.ac.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eill@kcb.ac.uk"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gi.org.uk/my_cg/qualifying-programme-part-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neill@kcb.ac.uk"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a:xfrm>
            <a:off x="368024" y="1908081"/>
            <a:ext cx="8280598" cy="1080120"/>
          </a:xfrm>
        </p:spPr>
        <p:txBody>
          <a:bodyPr/>
          <a:lstStyle/>
          <a:p>
            <a:r>
              <a:rPr lang="en-US" dirty="0"/>
              <a:t>Corporate Governance Examination Revision – Session 2</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2930144"/>
            <a:ext cx="9328376" cy="997712"/>
          </a:xfrm>
        </p:spPr>
        <p:txBody>
          <a:bodyPr/>
          <a:lstStyle/>
          <a:p>
            <a:endParaRPr lang="en-US" dirty="0"/>
          </a:p>
          <a:p>
            <a:r>
              <a:rPr lang="en-US" dirty="0"/>
              <a:t>Neill McWilliams </a:t>
            </a:r>
            <a:r>
              <a:rPr lang="en-US" dirty="0" err="1"/>
              <a:t>MSc,MBA,FCG</a:t>
            </a:r>
            <a:endParaRPr lang="en-US" dirty="0"/>
          </a:p>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DC5F7E3E-C32C-277E-51FA-E41093FAD3E1}"/>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6" name="TextBox 5">
            <a:extLst>
              <a:ext uri="{FF2B5EF4-FFF2-40B4-BE49-F238E27FC236}">
                <a16:creationId xmlns:a16="http://schemas.microsoft.com/office/drawing/2014/main" id="{1E289E17-9FCF-83B8-514B-642A2418BD4D}"/>
              </a:ext>
            </a:extLst>
          </p:cNvPr>
          <p:cNvSpPr txBox="1"/>
          <p:nvPr/>
        </p:nvSpPr>
        <p:spPr>
          <a:xfrm>
            <a:off x="368024" y="3927856"/>
            <a:ext cx="6096000" cy="923330"/>
          </a:xfrm>
          <a:prstGeom prst="rect">
            <a:avLst/>
          </a:prstGeom>
          <a:noFill/>
        </p:spPr>
        <p:txBody>
          <a:bodyPr wrap="square">
            <a:spAutoFit/>
          </a:bodyPr>
          <a:lstStyle/>
          <a:p>
            <a:r>
              <a:rPr lang="en-US" sz="1800" dirty="0">
                <a:solidFill>
                  <a:schemeClr val="bg1"/>
                </a:solidFill>
                <a:hlinkClick r:id="rId3">
                  <a:extLst>
                    <a:ext uri="{A12FA001-AC4F-418D-AE19-62706E023703}">
                      <ahyp:hlinkClr xmlns:ahyp="http://schemas.microsoft.com/office/drawing/2018/hyperlinkcolor" val="tx"/>
                    </a:ext>
                  </a:extLst>
                </a:hlinkClick>
              </a:rPr>
              <a:t>neill@kcb.ac.uk</a:t>
            </a:r>
            <a:endParaRPr lang="en-US" sz="1800" dirty="0">
              <a:solidFill>
                <a:schemeClr val="bg1"/>
              </a:solidFill>
            </a:endParaRPr>
          </a:p>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7" name="TextBox 6">
            <a:extLst>
              <a:ext uri="{FF2B5EF4-FFF2-40B4-BE49-F238E27FC236}">
                <a16:creationId xmlns:a16="http://schemas.microsoft.com/office/drawing/2014/main" id="{742EE6BB-C87F-B343-410A-F94EE3AB458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54880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95DF-5D93-CDB6-A80F-853843094D52}"/>
              </a:ext>
            </a:extLst>
          </p:cNvPr>
          <p:cNvSpPr>
            <a:spLocks noGrp="1"/>
          </p:cNvSpPr>
          <p:nvPr>
            <p:ph type="title"/>
          </p:nvPr>
        </p:nvSpPr>
        <p:spPr/>
        <p:txBody>
          <a:bodyPr/>
          <a:lstStyle/>
          <a:p>
            <a:r>
              <a:rPr lang="en-US" sz="3200" b="1" dirty="0">
                <a:solidFill>
                  <a:srgbClr val="004BD3"/>
                </a:solidFill>
              </a:rPr>
              <a:t>Directors’ duties</a:t>
            </a:r>
            <a:endParaRPr lang="en-US" sz="3200" dirty="0"/>
          </a:p>
        </p:txBody>
      </p:sp>
      <p:sp>
        <p:nvSpPr>
          <p:cNvPr id="3" name="Content Placeholder 2">
            <a:extLst>
              <a:ext uri="{FF2B5EF4-FFF2-40B4-BE49-F238E27FC236}">
                <a16:creationId xmlns:a16="http://schemas.microsoft.com/office/drawing/2014/main" id="{08CD2D74-3836-BE61-53B7-850CE48DB30F}"/>
              </a:ext>
            </a:extLst>
          </p:cNvPr>
          <p:cNvSpPr>
            <a:spLocks noGrp="1"/>
          </p:cNvSpPr>
          <p:nvPr>
            <p:ph idx="1"/>
          </p:nvPr>
        </p:nvSpPr>
        <p:spPr>
          <a:xfrm>
            <a:off x="431800" y="1383030"/>
            <a:ext cx="11328400" cy="5474970"/>
          </a:xfrm>
        </p:spPr>
        <p:txBody>
          <a:bodyPr>
            <a:normAutofit/>
          </a:bodyPr>
          <a:lstStyle/>
          <a:p>
            <a:pPr algn="ctr"/>
            <a:r>
              <a:rPr lang="en-GB" sz="3300" dirty="0">
                <a:solidFill>
                  <a:srgbClr val="FF9057"/>
                </a:solidFill>
                <a:ea typeface="Tahoma" charset="0"/>
                <a:cs typeface="Tahoma" charset="0"/>
              </a:rPr>
              <a:t>To promote the success of the company</a:t>
            </a:r>
          </a:p>
          <a:p>
            <a:pPr algn="ctr"/>
            <a:r>
              <a:rPr lang="en-GB" sz="3300" dirty="0">
                <a:solidFill>
                  <a:srgbClr val="FF9057"/>
                </a:solidFill>
                <a:ea typeface="Tahoma" charset="0"/>
                <a:cs typeface="Tahoma" charset="0"/>
              </a:rPr>
              <a:t>(s172)</a:t>
            </a:r>
            <a:endParaRPr lang="en-GB" sz="3300" b="1" dirty="0">
              <a:solidFill>
                <a:srgbClr val="FF9057"/>
              </a:solidFill>
              <a:ea typeface="Tahoma" charset="0"/>
              <a:cs typeface="Tahoma" charset="0"/>
            </a:endParaRPr>
          </a:p>
          <a:p>
            <a:pPr marL="457200" lvl="1" indent="0">
              <a:buNone/>
            </a:pPr>
            <a:r>
              <a:rPr lang="en-GB" sz="2000" dirty="0">
                <a:solidFill>
                  <a:srgbClr val="004BD3"/>
                </a:solidFill>
                <a:ea typeface="Tahoma" charset="0"/>
                <a:cs typeface="Tahoma" charset="0"/>
              </a:rPr>
              <a:t>Factors to be considered:</a:t>
            </a:r>
          </a:p>
          <a:p>
            <a:pPr marL="800100" lvl="1" indent="-342900">
              <a:buSzPct val="100000"/>
              <a:buFont typeface="+mj-lt"/>
              <a:buAutoNum type="arabicPeriod"/>
            </a:pPr>
            <a:r>
              <a:rPr lang="en-GB" sz="2000" dirty="0">
                <a:solidFill>
                  <a:srgbClr val="004BD3"/>
                </a:solidFill>
                <a:ea typeface="Tahoma" charset="0"/>
                <a:cs typeface="Tahoma" charset="0"/>
              </a:rPr>
              <a:t>The likely consequences of any decision in the long term</a:t>
            </a:r>
          </a:p>
          <a:p>
            <a:pPr marL="800100" lvl="1" indent="-342900">
              <a:buSzPct val="100000"/>
              <a:buFont typeface="+mj-lt"/>
              <a:buAutoNum type="arabicPeriod"/>
            </a:pPr>
            <a:r>
              <a:rPr lang="en-GB" sz="2000" dirty="0">
                <a:solidFill>
                  <a:srgbClr val="004BD3"/>
                </a:solidFill>
                <a:ea typeface="Tahoma" charset="0"/>
                <a:cs typeface="Tahoma" charset="0"/>
              </a:rPr>
              <a:t>The interests of the company’s employees</a:t>
            </a:r>
          </a:p>
          <a:p>
            <a:pPr marL="800100" lvl="1" indent="-342900">
              <a:buSzPct val="100000"/>
              <a:buFont typeface="+mj-lt"/>
              <a:buAutoNum type="arabicPeriod"/>
            </a:pPr>
            <a:r>
              <a:rPr lang="en-GB" sz="2000" dirty="0">
                <a:solidFill>
                  <a:srgbClr val="004BD3"/>
                </a:solidFill>
                <a:ea typeface="Tahoma" charset="0"/>
                <a:cs typeface="Tahoma" charset="0"/>
              </a:rPr>
              <a:t>The need to foster the company’s business relationships with suppliers, customers and others </a:t>
            </a:r>
          </a:p>
          <a:p>
            <a:pPr marL="800100" lvl="1" indent="-342900">
              <a:buSzPct val="100000"/>
              <a:buFont typeface="+mj-lt"/>
              <a:buAutoNum type="arabicPeriod"/>
            </a:pPr>
            <a:r>
              <a:rPr lang="en-GB" sz="2000" dirty="0">
                <a:solidFill>
                  <a:srgbClr val="004BD3"/>
                </a:solidFill>
                <a:ea typeface="Tahoma" charset="0"/>
                <a:cs typeface="Tahoma" charset="0"/>
              </a:rPr>
              <a:t>The impact of the company’s operations on the community and the environment </a:t>
            </a:r>
          </a:p>
          <a:p>
            <a:pPr marL="800100" lvl="1" indent="-342900">
              <a:buSzPct val="100000"/>
              <a:buFont typeface="+mj-lt"/>
              <a:buAutoNum type="arabicPeriod"/>
            </a:pPr>
            <a:r>
              <a:rPr lang="en-GB" sz="2000" dirty="0">
                <a:solidFill>
                  <a:srgbClr val="004BD3"/>
                </a:solidFill>
                <a:ea typeface="Tahoma" charset="0"/>
                <a:cs typeface="Tahoma" charset="0"/>
              </a:rPr>
              <a:t>The desirability of the company maintaining a reputation for high standards of business conduct </a:t>
            </a:r>
          </a:p>
          <a:p>
            <a:pPr marL="800100" lvl="1" indent="-342900">
              <a:buSzPct val="100000"/>
              <a:buFont typeface="+mj-lt"/>
              <a:buAutoNum type="arabicPeriod"/>
            </a:pPr>
            <a:r>
              <a:rPr lang="en-GB" sz="2000" dirty="0">
                <a:solidFill>
                  <a:srgbClr val="004BD3"/>
                </a:solidFill>
                <a:ea typeface="Tahoma" charset="0"/>
                <a:cs typeface="Tahoma" charset="0"/>
              </a:rPr>
              <a:t>The need to act fairly as between members of the company</a:t>
            </a:r>
          </a:p>
          <a:p>
            <a:pPr lvl="1">
              <a:buFont typeface="Arial" panose="020B0604020202020204" pitchFamily="34" charset="0"/>
              <a:buChar char="•"/>
            </a:pPr>
            <a:endParaRPr lang="en-GB" sz="2000" dirty="0">
              <a:solidFill>
                <a:srgbClr val="002060"/>
              </a:solidFill>
              <a:ea typeface="Tahoma" charset="0"/>
              <a:cs typeface="Tahoma" charset="0"/>
            </a:endParaRPr>
          </a:p>
          <a:p>
            <a:pPr marL="457200" lvl="1" indent="0">
              <a:buNone/>
            </a:pPr>
            <a:r>
              <a:rPr lang="en-GB" sz="2000" dirty="0">
                <a:solidFill>
                  <a:srgbClr val="004BD3"/>
                </a:solidFill>
                <a:ea typeface="Tahoma" charset="0"/>
                <a:cs typeface="Tahoma" charset="0"/>
              </a:rPr>
              <a:t>Requirement to report on s172 in strategic report (s414c, CA2006)</a:t>
            </a:r>
          </a:p>
          <a:p>
            <a:endParaRPr lang="en-US" dirty="0"/>
          </a:p>
        </p:txBody>
      </p:sp>
    </p:spTree>
    <p:extLst>
      <p:ext uri="{BB962C8B-B14F-4D97-AF65-F5344CB8AC3E}">
        <p14:creationId xmlns:p14="http://schemas.microsoft.com/office/powerpoint/2010/main" val="38625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83FD-AA49-3A2B-EC47-5B3125549976}"/>
              </a:ext>
            </a:extLst>
          </p:cNvPr>
          <p:cNvSpPr>
            <a:spLocks noGrp="1"/>
          </p:cNvSpPr>
          <p:nvPr>
            <p:ph type="title"/>
          </p:nvPr>
        </p:nvSpPr>
        <p:spPr/>
        <p:txBody>
          <a:bodyPr/>
          <a:lstStyle/>
          <a:p>
            <a:r>
              <a:rPr lang="en-US" sz="2800" b="1" dirty="0">
                <a:solidFill>
                  <a:srgbClr val="004BD3"/>
                </a:solidFill>
              </a:rPr>
              <a:t>Directors’ duties</a:t>
            </a:r>
            <a:endParaRPr lang="en-US" dirty="0"/>
          </a:p>
        </p:txBody>
      </p:sp>
      <p:sp>
        <p:nvSpPr>
          <p:cNvPr id="3" name="Content Placeholder 2">
            <a:extLst>
              <a:ext uri="{FF2B5EF4-FFF2-40B4-BE49-F238E27FC236}">
                <a16:creationId xmlns:a16="http://schemas.microsoft.com/office/drawing/2014/main" id="{6213BEEB-4064-041F-3F3E-80BE10210501}"/>
              </a:ext>
            </a:extLst>
          </p:cNvPr>
          <p:cNvSpPr>
            <a:spLocks noGrp="1"/>
          </p:cNvSpPr>
          <p:nvPr>
            <p:ph idx="1"/>
          </p:nvPr>
        </p:nvSpPr>
        <p:spPr/>
        <p:txBody>
          <a:bodyPr>
            <a:normAutofit/>
          </a:bodyPr>
          <a:lstStyle/>
          <a:p>
            <a:pPr algn="ctr"/>
            <a:r>
              <a:rPr lang="en-GB" sz="3900" dirty="0">
                <a:solidFill>
                  <a:srgbClr val="FF9057"/>
                </a:solidFill>
                <a:ea typeface="Tahoma" charset="0"/>
                <a:cs typeface="Tahoma" charset="0"/>
              </a:rPr>
              <a:t>To exercise independent judgement</a:t>
            </a:r>
          </a:p>
          <a:p>
            <a:pPr algn="ctr"/>
            <a:r>
              <a:rPr lang="en-GB" sz="3900" dirty="0">
                <a:solidFill>
                  <a:srgbClr val="FF9057"/>
                </a:solidFill>
                <a:ea typeface="Tahoma" charset="0"/>
                <a:cs typeface="Tahoma" charset="0"/>
              </a:rPr>
              <a:t>(s173)</a:t>
            </a:r>
          </a:p>
          <a:p>
            <a:pPr marL="285750" indent="-285750">
              <a:buFont typeface="Arial" panose="020B0604020202020204" pitchFamily="34" charset="0"/>
              <a:buChar char="•"/>
            </a:pPr>
            <a:r>
              <a:rPr lang="en-GB" sz="2400" dirty="0">
                <a:solidFill>
                  <a:srgbClr val="004BD3"/>
                </a:solidFill>
                <a:ea typeface="Tahoma" charset="0"/>
                <a:cs typeface="Tahoma" charset="0"/>
              </a:rPr>
              <a:t>Directors not fetter their discretion</a:t>
            </a:r>
          </a:p>
          <a:p>
            <a:pPr marL="285750" indent="-285750">
              <a:buFont typeface="Arial" panose="020B0604020202020204" pitchFamily="34" charset="0"/>
              <a:buChar char="•"/>
            </a:pPr>
            <a:r>
              <a:rPr lang="en-GB" sz="2400" dirty="0">
                <a:solidFill>
                  <a:srgbClr val="004BD3"/>
                </a:solidFill>
                <a:ea typeface="Tahoma" charset="0"/>
                <a:cs typeface="Tahoma" charset="0"/>
              </a:rPr>
              <a:t>The Act notes that there are times when the directors’ ability to exercise independent judgement is restricted when acting in accordance with an agreement entered into by the company</a:t>
            </a:r>
          </a:p>
          <a:p>
            <a:endParaRPr lang="en-US" dirty="0"/>
          </a:p>
        </p:txBody>
      </p:sp>
    </p:spTree>
    <p:extLst>
      <p:ext uri="{BB962C8B-B14F-4D97-AF65-F5344CB8AC3E}">
        <p14:creationId xmlns:p14="http://schemas.microsoft.com/office/powerpoint/2010/main" val="149205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BD2A-7A9A-F87B-2E08-EB1344BA9FFA}"/>
              </a:ext>
            </a:extLst>
          </p:cNvPr>
          <p:cNvSpPr>
            <a:spLocks noGrp="1"/>
          </p:cNvSpPr>
          <p:nvPr>
            <p:ph type="title"/>
          </p:nvPr>
        </p:nvSpPr>
        <p:spPr/>
        <p:txBody>
          <a:bodyPr/>
          <a:lstStyle/>
          <a:p>
            <a:r>
              <a:rPr lang="en-US" sz="2800" b="1" dirty="0">
                <a:solidFill>
                  <a:srgbClr val="004BD3"/>
                </a:solidFill>
              </a:rPr>
              <a:t>Directors’ duties</a:t>
            </a:r>
            <a:endParaRPr lang="en-US" dirty="0"/>
          </a:p>
        </p:txBody>
      </p:sp>
      <p:sp>
        <p:nvSpPr>
          <p:cNvPr id="3" name="Content Placeholder 2">
            <a:extLst>
              <a:ext uri="{FF2B5EF4-FFF2-40B4-BE49-F238E27FC236}">
                <a16:creationId xmlns:a16="http://schemas.microsoft.com/office/drawing/2014/main" id="{C5A7AD91-05D1-B313-403A-669058D58F3D}"/>
              </a:ext>
            </a:extLst>
          </p:cNvPr>
          <p:cNvSpPr>
            <a:spLocks noGrp="1"/>
          </p:cNvSpPr>
          <p:nvPr>
            <p:ph idx="1"/>
          </p:nvPr>
        </p:nvSpPr>
        <p:spPr>
          <a:xfrm>
            <a:off x="326571" y="1583419"/>
            <a:ext cx="11328400" cy="5771514"/>
          </a:xfrm>
        </p:spPr>
        <p:txBody>
          <a:bodyPr>
            <a:normAutofit/>
          </a:bodyPr>
          <a:lstStyle/>
          <a:p>
            <a:pPr algn="ctr"/>
            <a:r>
              <a:rPr lang="en-GB" sz="4200" dirty="0">
                <a:solidFill>
                  <a:srgbClr val="FF9057"/>
                </a:solidFill>
                <a:ea typeface="Tahoma" charset="0"/>
                <a:cs typeface="Tahoma" charset="0"/>
              </a:rPr>
              <a:t>To exercise reasonable care, skill and diligence</a:t>
            </a:r>
          </a:p>
          <a:p>
            <a:pPr algn="ctr"/>
            <a:r>
              <a:rPr lang="en-GB" sz="4200" dirty="0">
                <a:solidFill>
                  <a:srgbClr val="FF9057"/>
                </a:solidFill>
                <a:ea typeface="Tahoma" charset="0"/>
                <a:cs typeface="Tahoma" charset="0"/>
              </a:rPr>
              <a:t>(s174)</a:t>
            </a:r>
            <a:endParaRPr lang="en-GB" dirty="0">
              <a:solidFill>
                <a:srgbClr val="002060"/>
              </a:solidFill>
              <a:ea typeface="Tahoma" charset="0"/>
              <a:cs typeface="Tahoma" charset="0"/>
            </a:endParaRPr>
          </a:p>
          <a:p>
            <a:pPr marL="285750" indent="-285750">
              <a:buFont typeface="Arial" panose="020B0604020202020204" pitchFamily="34" charset="0"/>
              <a:buChar char="•"/>
            </a:pPr>
            <a:r>
              <a:rPr lang="en-GB" dirty="0">
                <a:solidFill>
                  <a:srgbClr val="004BD3"/>
                </a:solidFill>
                <a:ea typeface="Tahoma" charset="0"/>
                <a:cs typeface="Tahoma" charset="0"/>
              </a:rPr>
              <a:t>See Dorchester Finance </a:t>
            </a:r>
            <a:r>
              <a:rPr lang="en-GB" dirty="0" err="1">
                <a:solidFill>
                  <a:srgbClr val="004BD3"/>
                </a:solidFill>
                <a:ea typeface="Tahoma" charset="0"/>
                <a:cs typeface="Tahoma" charset="0"/>
              </a:rPr>
              <a:t>Co.Ltd</a:t>
            </a:r>
            <a:r>
              <a:rPr lang="en-GB" dirty="0">
                <a:solidFill>
                  <a:srgbClr val="004BD3"/>
                </a:solidFill>
                <a:ea typeface="Tahoma" charset="0"/>
                <a:cs typeface="Tahoma" charset="0"/>
              </a:rPr>
              <a:t> v </a:t>
            </a:r>
            <a:r>
              <a:rPr lang="en-GB" dirty="0" err="1">
                <a:solidFill>
                  <a:srgbClr val="004BD3"/>
                </a:solidFill>
                <a:ea typeface="Tahoma" charset="0"/>
                <a:cs typeface="Tahoma" charset="0"/>
              </a:rPr>
              <a:t>Stebbing</a:t>
            </a:r>
            <a:r>
              <a:rPr lang="en-GB" dirty="0">
                <a:solidFill>
                  <a:srgbClr val="004BD3"/>
                </a:solidFill>
                <a:ea typeface="Tahoma" charset="0"/>
                <a:cs typeface="Tahoma" charset="0"/>
              </a:rPr>
              <a:t> [1989] &amp; Re </a:t>
            </a:r>
            <a:r>
              <a:rPr lang="en-GB" dirty="0" err="1">
                <a:solidFill>
                  <a:srgbClr val="004BD3"/>
                </a:solidFill>
                <a:ea typeface="Tahoma" charset="0"/>
                <a:cs typeface="Tahoma" charset="0"/>
              </a:rPr>
              <a:t>D’Jan</a:t>
            </a:r>
            <a:r>
              <a:rPr lang="en-GB" dirty="0">
                <a:solidFill>
                  <a:srgbClr val="004BD3"/>
                </a:solidFill>
                <a:ea typeface="Tahoma" charset="0"/>
                <a:cs typeface="Tahoma" charset="0"/>
              </a:rPr>
              <a:t> of London Ltd [1993]</a:t>
            </a:r>
          </a:p>
          <a:p>
            <a:pPr marL="285750" indent="-285750">
              <a:buFont typeface="Arial" panose="020B0604020202020204" pitchFamily="34" charset="0"/>
              <a:buChar char="•"/>
            </a:pPr>
            <a:r>
              <a:rPr lang="en-GB" dirty="0">
                <a:solidFill>
                  <a:srgbClr val="004BD3"/>
                </a:solidFill>
              </a:rPr>
              <a:t>‘a reasonably diligent person with:</a:t>
            </a:r>
          </a:p>
          <a:p>
            <a:pPr marL="585788" lvl="3" indent="-153988">
              <a:buNone/>
            </a:pPr>
            <a:r>
              <a:rPr lang="en-GB" dirty="0">
                <a:solidFill>
                  <a:srgbClr val="004BD3"/>
                </a:solidFill>
              </a:rPr>
              <a:t>- the general knowledge, skill and experience that may reasonably be expected of a person carrying out the functions carried out by the director in relation to the company, </a:t>
            </a:r>
            <a:r>
              <a:rPr lang="en-GB" dirty="0">
                <a:solidFill>
                  <a:srgbClr val="FF9057"/>
                </a:solidFill>
              </a:rPr>
              <a:t>Subjective Test </a:t>
            </a:r>
            <a:r>
              <a:rPr lang="en-GB" dirty="0">
                <a:solidFill>
                  <a:srgbClr val="004BD3"/>
                </a:solidFill>
              </a:rPr>
              <a:t>and </a:t>
            </a:r>
          </a:p>
          <a:p>
            <a:pPr marL="431989" lvl="3" indent="0">
              <a:buNone/>
            </a:pPr>
            <a:r>
              <a:rPr lang="en-GB" dirty="0">
                <a:solidFill>
                  <a:srgbClr val="004BD3"/>
                </a:solidFill>
              </a:rPr>
              <a:t>- the general knowledge, skill and experience that the director has.’ </a:t>
            </a:r>
            <a:r>
              <a:rPr lang="en-GB" dirty="0">
                <a:solidFill>
                  <a:srgbClr val="FF9057"/>
                </a:solidFill>
              </a:rPr>
              <a:t>Objective Test</a:t>
            </a:r>
          </a:p>
          <a:p>
            <a:pPr marL="285750" indent="-285750">
              <a:buFont typeface="Arial" panose="020B0604020202020204" pitchFamily="34" charset="0"/>
              <a:buChar char="•"/>
            </a:pPr>
            <a:r>
              <a:rPr lang="en-GB" dirty="0">
                <a:solidFill>
                  <a:srgbClr val="004BD3"/>
                </a:solidFill>
                <a:ea typeface="Tahoma" charset="0"/>
                <a:cs typeface="Tahoma" charset="0"/>
              </a:rPr>
              <a:t>Differs for Exec Directors and NEDs</a:t>
            </a:r>
          </a:p>
          <a:p>
            <a:pPr marL="285750" indent="-285750">
              <a:buFont typeface="Arial" panose="020B0604020202020204" pitchFamily="34" charset="0"/>
              <a:buChar char="•"/>
            </a:pPr>
            <a:r>
              <a:rPr lang="en-GB" dirty="0">
                <a:solidFill>
                  <a:srgbClr val="004BD3"/>
                </a:solidFill>
              </a:rPr>
              <a:t>The courts in the UK are generally reluctant to condemn business decisions made by directors that appear, in hindsight, to show errors of judgement. Directors can exercise reasonable skill and care, but still make bad decisions. </a:t>
            </a:r>
          </a:p>
        </p:txBody>
      </p:sp>
    </p:spTree>
    <p:extLst>
      <p:ext uri="{BB962C8B-B14F-4D97-AF65-F5344CB8AC3E}">
        <p14:creationId xmlns:p14="http://schemas.microsoft.com/office/powerpoint/2010/main" val="47281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0D09-1010-DCE4-B09A-E1372A113415}"/>
              </a:ext>
            </a:extLst>
          </p:cNvPr>
          <p:cNvSpPr>
            <a:spLocks noGrp="1"/>
          </p:cNvSpPr>
          <p:nvPr>
            <p:ph type="title"/>
          </p:nvPr>
        </p:nvSpPr>
        <p:spPr/>
        <p:txBody>
          <a:bodyPr/>
          <a:lstStyle/>
          <a:p>
            <a:r>
              <a:rPr lang="en-US" sz="2800" b="1" dirty="0">
                <a:solidFill>
                  <a:srgbClr val="004BD3"/>
                </a:solidFill>
              </a:rPr>
              <a:t>Directors’ duties</a:t>
            </a:r>
            <a:endParaRPr lang="en-US" dirty="0"/>
          </a:p>
        </p:txBody>
      </p:sp>
      <p:sp>
        <p:nvSpPr>
          <p:cNvPr id="3" name="Content Placeholder 2">
            <a:extLst>
              <a:ext uri="{FF2B5EF4-FFF2-40B4-BE49-F238E27FC236}">
                <a16:creationId xmlns:a16="http://schemas.microsoft.com/office/drawing/2014/main" id="{99EC2055-241F-FED4-7B62-9B8254B0C73B}"/>
              </a:ext>
            </a:extLst>
          </p:cNvPr>
          <p:cNvSpPr>
            <a:spLocks noGrp="1"/>
          </p:cNvSpPr>
          <p:nvPr>
            <p:ph idx="1"/>
          </p:nvPr>
        </p:nvSpPr>
        <p:spPr/>
        <p:txBody>
          <a:bodyPr>
            <a:normAutofit/>
          </a:bodyPr>
          <a:lstStyle/>
          <a:p>
            <a:pPr algn="ctr"/>
            <a:r>
              <a:rPr lang="en-GB" sz="3900" dirty="0">
                <a:solidFill>
                  <a:srgbClr val="FF9057"/>
                </a:solidFill>
                <a:ea typeface="Tahoma" charset="0"/>
                <a:cs typeface="Tahoma" charset="0"/>
              </a:rPr>
              <a:t>To avoid conflict of interest</a:t>
            </a:r>
          </a:p>
          <a:p>
            <a:pPr algn="ctr"/>
            <a:r>
              <a:rPr lang="en-GB" sz="3900" dirty="0">
                <a:solidFill>
                  <a:srgbClr val="FF9057"/>
                </a:solidFill>
                <a:ea typeface="Tahoma" charset="0"/>
                <a:cs typeface="Tahoma" charset="0"/>
              </a:rPr>
              <a:t>(s175)</a:t>
            </a:r>
          </a:p>
          <a:p>
            <a:pPr algn="ctr"/>
            <a:endParaRPr lang="en-GB" sz="3600" dirty="0">
              <a:solidFill>
                <a:srgbClr val="002060"/>
              </a:solidFill>
              <a:ea typeface="Tahoma" charset="0"/>
              <a:cs typeface="Tahoma" charset="0"/>
            </a:endParaRPr>
          </a:p>
          <a:p>
            <a:pPr marL="285750" indent="-285750">
              <a:buFont typeface="Arial" panose="020B0604020202020204" pitchFamily="34" charset="0"/>
              <a:buChar char="•"/>
            </a:pPr>
            <a:r>
              <a:rPr lang="en-GB" sz="2000" dirty="0">
                <a:solidFill>
                  <a:srgbClr val="004BD3"/>
                </a:solidFill>
                <a:ea typeface="Tahoma" charset="0"/>
                <a:cs typeface="Tahoma" charset="0"/>
              </a:rPr>
              <a:t>Directors must avoid situations where they may have a direct or indirect interest, which is, or could potentially be, in conflict with the interests of the company</a:t>
            </a:r>
          </a:p>
          <a:p>
            <a:pPr marL="285750" indent="-285750">
              <a:buFont typeface="Arial" panose="020B0604020202020204" pitchFamily="34" charset="0"/>
              <a:buChar char="•"/>
            </a:pPr>
            <a:endParaRPr lang="en-GB" sz="2000" dirty="0">
              <a:solidFill>
                <a:srgbClr val="004BD3"/>
              </a:solidFill>
              <a:ea typeface="Tahoma" charset="0"/>
              <a:cs typeface="Tahoma" charset="0"/>
            </a:endParaRPr>
          </a:p>
          <a:p>
            <a:pPr marL="285750" indent="-285750">
              <a:buFont typeface="Arial" panose="020B0604020202020204" pitchFamily="34" charset="0"/>
              <a:buChar char="•"/>
            </a:pPr>
            <a:r>
              <a:rPr lang="en-GB" sz="2000" dirty="0">
                <a:solidFill>
                  <a:srgbClr val="004BD3"/>
                </a:solidFill>
                <a:ea typeface="Tahoma" charset="0"/>
                <a:cs typeface="Tahoma" charset="0"/>
              </a:rPr>
              <a:t>Such conflicts can be avoided if the matter has been authorised by the board</a:t>
            </a:r>
          </a:p>
          <a:p>
            <a:endParaRPr lang="en-US" dirty="0"/>
          </a:p>
        </p:txBody>
      </p:sp>
    </p:spTree>
    <p:extLst>
      <p:ext uri="{BB962C8B-B14F-4D97-AF65-F5344CB8AC3E}">
        <p14:creationId xmlns:p14="http://schemas.microsoft.com/office/powerpoint/2010/main" val="242340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82B0-B5EB-2112-C324-EF3B1E25B639}"/>
              </a:ext>
            </a:extLst>
          </p:cNvPr>
          <p:cNvSpPr>
            <a:spLocks noGrp="1"/>
          </p:cNvSpPr>
          <p:nvPr>
            <p:ph type="title"/>
          </p:nvPr>
        </p:nvSpPr>
        <p:spPr/>
        <p:txBody>
          <a:bodyPr/>
          <a:lstStyle/>
          <a:p>
            <a:r>
              <a:rPr lang="en-US" sz="2800" b="1" dirty="0">
                <a:solidFill>
                  <a:srgbClr val="004BD3"/>
                </a:solidFill>
              </a:rPr>
              <a:t>Directors’ duties</a:t>
            </a:r>
            <a:endParaRPr lang="en-US" dirty="0"/>
          </a:p>
        </p:txBody>
      </p:sp>
      <p:sp>
        <p:nvSpPr>
          <p:cNvPr id="3" name="Content Placeholder 2">
            <a:extLst>
              <a:ext uri="{FF2B5EF4-FFF2-40B4-BE49-F238E27FC236}">
                <a16:creationId xmlns:a16="http://schemas.microsoft.com/office/drawing/2014/main" id="{FEBB1B81-2FA7-559D-EDCA-DCD351B6F071}"/>
              </a:ext>
            </a:extLst>
          </p:cNvPr>
          <p:cNvSpPr>
            <a:spLocks noGrp="1"/>
          </p:cNvSpPr>
          <p:nvPr>
            <p:ph idx="1"/>
          </p:nvPr>
        </p:nvSpPr>
        <p:spPr/>
        <p:txBody>
          <a:bodyPr>
            <a:normAutofit/>
          </a:bodyPr>
          <a:lstStyle/>
          <a:p>
            <a:pPr algn="ctr"/>
            <a:r>
              <a:rPr lang="en-GB" sz="3900" dirty="0">
                <a:solidFill>
                  <a:srgbClr val="FF9057"/>
                </a:solidFill>
                <a:ea typeface="Tahoma" charset="0"/>
                <a:cs typeface="Tahoma" charset="0"/>
              </a:rPr>
              <a:t>Not to accept benefits from third parties</a:t>
            </a:r>
          </a:p>
          <a:p>
            <a:pPr algn="ctr"/>
            <a:r>
              <a:rPr lang="en-GB" sz="3900" dirty="0">
                <a:solidFill>
                  <a:srgbClr val="FF9057"/>
                </a:solidFill>
                <a:ea typeface="Tahoma" charset="0"/>
                <a:cs typeface="Tahoma" charset="0"/>
              </a:rPr>
              <a:t>(s176)</a:t>
            </a:r>
          </a:p>
          <a:p>
            <a:pPr algn="ctr"/>
            <a:r>
              <a:rPr lang="en-GB" sz="3600" dirty="0">
                <a:solidFill>
                  <a:srgbClr val="FF9057"/>
                </a:solidFill>
                <a:ea typeface="Tahoma" charset="0"/>
                <a:cs typeface="Tahoma" charset="0"/>
              </a:rPr>
              <a:t> </a:t>
            </a:r>
          </a:p>
          <a:p>
            <a:pPr marL="285750" indent="-285750">
              <a:buFont typeface="Arial" panose="020B0604020202020204" pitchFamily="34" charset="0"/>
              <a:buChar char="•"/>
            </a:pPr>
            <a:r>
              <a:rPr lang="en-GB" sz="2000" dirty="0">
                <a:solidFill>
                  <a:srgbClr val="004BD3"/>
                </a:solidFill>
                <a:ea typeface="Tahoma" charset="0"/>
                <a:cs typeface="Tahoma" charset="0"/>
              </a:rPr>
              <a:t>Directors must not accept benefits from third parties in respect of their position as a director of the company</a:t>
            </a:r>
          </a:p>
          <a:p>
            <a:pPr marL="285750" indent="-285750">
              <a:buFont typeface="Arial" panose="020B0604020202020204" pitchFamily="34" charset="0"/>
              <a:buChar char="•"/>
            </a:pPr>
            <a:endParaRPr lang="en-GB" sz="2000" dirty="0">
              <a:solidFill>
                <a:srgbClr val="004BD3"/>
              </a:solidFill>
              <a:ea typeface="Tahoma" charset="0"/>
              <a:cs typeface="Tahoma" charset="0"/>
            </a:endParaRPr>
          </a:p>
          <a:p>
            <a:pPr marL="285750" indent="-285750">
              <a:buFont typeface="Arial" panose="020B0604020202020204" pitchFamily="34" charset="0"/>
              <a:buChar char="•"/>
            </a:pPr>
            <a:r>
              <a:rPr lang="en-GB" sz="2000" dirty="0">
                <a:solidFill>
                  <a:srgbClr val="004BD3"/>
                </a:solidFill>
                <a:ea typeface="Tahoma" charset="0"/>
                <a:cs typeface="Tahoma" charset="0"/>
              </a:rPr>
              <a:t>This is designed to prevent a conflict of interest being created. Unlike the position with the conflict of interest there is no provision for the board to authorise the benefit</a:t>
            </a:r>
          </a:p>
          <a:p>
            <a:endParaRPr lang="en-US" dirty="0"/>
          </a:p>
        </p:txBody>
      </p:sp>
    </p:spTree>
    <p:extLst>
      <p:ext uri="{BB962C8B-B14F-4D97-AF65-F5344CB8AC3E}">
        <p14:creationId xmlns:p14="http://schemas.microsoft.com/office/powerpoint/2010/main" val="276247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7B72-B096-9517-EB1F-7D571F5A4435}"/>
              </a:ext>
            </a:extLst>
          </p:cNvPr>
          <p:cNvSpPr>
            <a:spLocks noGrp="1"/>
          </p:cNvSpPr>
          <p:nvPr>
            <p:ph type="title"/>
          </p:nvPr>
        </p:nvSpPr>
        <p:spPr/>
        <p:txBody>
          <a:bodyPr/>
          <a:lstStyle/>
          <a:p>
            <a:r>
              <a:rPr lang="en-US" sz="2800" b="1" dirty="0">
                <a:solidFill>
                  <a:srgbClr val="004BD3"/>
                </a:solidFill>
              </a:rPr>
              <a:t>Directors’ duties</a:t>
            </a:r>
            <a:endParaRPr lang="en-US" dirty="0"/>
          </a:p>
        </p:txBody>
      </p:sp>
      <p:sp>
        <p:nvSpPr>
          <p:cNvPr id="3" name="Content Placeholder 2">
            <a:extLst>
              <a:ext uri="{FF2B5EF4-FFF2-40B4-BE49-F238E27FC236}">
                <a16:creationId xmlns:a16="http://schemas.microsoft.com/office/drawing/2014/main" id="{DFF83B20-716C-8CB8-4C42-CDEB0ACD4BA3}"/>
              </a:ext>
            </a:extLst>
          </p:cNvPr>
          <p:cNvSpPr>
            <a:spLocks noGrp="1"/>
          </p:cNvSpPr>
          <p:nvPr>
            <p:ph idx="1"/>
          </p:nvPr>
        </p:nvSpPr>
        <p:spPr>
          <a:xfrm>
            <a:off x="431800" y="1600200"/>
            <a:ext cx="11226800" cy="5165724"/>
          </a:xfrm>
        </p:spPr>
        <p:txBody>
          <a:bodyPr>
            <a:normAutofit fontScale="62500" lnSpcReduction="20000"/>
          </a:bodyPr>
          <a:lstStyle/>
          <a:p>
            <a:pPr algn="ctr"/>
            <a:r>
              <a:rPr lang="en-GB" sz="5300" dirty="0">
                <a:solidFill>
                  <a:srgbClr val="FF9057"/>
                </a:solidFill>
                <a:ea typeface="Tahoma" charset="0"/>
                <a:cs typeface="Tahoma" charset="0"/>
              </a:rPr>
              <a:t>To declare interests in any proposed transaction or arrangement </a:t>
            </a:r>
          </a:p>
          <a:p>
            <a:pPr algn="ctr"/>
            <a:r>
              <a:rPr lang="en-GB" sz="5300" dirty="0">
                <a:solidFill>
                  <a:srgbClr val="FF9057"/>
                </a:solidFill>
                <a:ea typeface="Tahoma" charset="0"/>
                <a:cs typeface="Tahoma" charset="0"/>
              </a:rPr>
              <a:t>(s177)</a:t>
            </a:r>
            <a:endParaRPr lang="en-GB" sz="3600" dirty="0">
              <a:solidFill>
                <a:srgbClr val="FF9057"/>
              </a:solidFill>
              <a:ea typeface="Tahoma" charset="0"/>
              <a:cs typeface="Tahoma" charset="0"/>
            </a:endParaRPr>
          </a:p>
          <a:p>
            <a:pPr algn="ctr"/>
            <a:endParaRPr lang="en-GB" sz="2600" dirty="0">
              <a:solidFill>
                <a:srgbClr val="004BD3"/>
              </a:solidFill>
              <a:ea typeface="Tahoma" charset="0"/>
              <a:cs typeface="Tahoma" charset="0"/>
            </a:endParaRPr>
          </a:p>
          <a:p>
            <a:pPr marL="285750" indent="-285750">
              <a:buFont typeface="Arial" panose="020B0604020202020204" pitchFamily="34" charset="0"/>
              <a:buChar char="•"/>
            </a:pPr>
            <a:r>
              <a:rPr lang="en-GB" sz="2600" dirty="0">
                <a:solidFill>
                  <a:srgbClr val="004BD3"/>
                </a:solidFill>
                <a:ea typeface="Tahoma" charset="0"/>
                <a:cs typeface="Tahoma" charset="0"/>
              </a:rPr>
              <a:t>A director must declare a direct or indirect interest in a proposed transaction or arrangement</a:t>
            </a:r>
          </a:p>
          <a:p>
            <a:pPr marL="285750" indent="-285750">
              <a:buFont typeface="Arial" panose="020B0604020202020204" pitchFamily="34" charset="0"/>
              <a:buChar char="•"/>
            </a:pPr>
            <a:endParaRPr lang="en-GB" sz="2600" dirty="0">
              <a:solidFill>
                <a:srgbClr val="004BD3"/>
              </a:solidFill>
              <a:ea typeface="Tahoma" charset="0"/>
              <a:cs typeface="Tahoma" charset="0"/>
            </a:endParaRPr>
          </a:p>
          <a:p>
            <a:pPr marL="285750" indent="-285750">
              <a:buFont typeface="Arial" panose="020B0604020202020204" pitchFamily="34" charset="0"/>
              <a:buChar char="•"/>
            </a:pPr>
            <a:r>
              <a:rPr lang="en-GB" sz="2600" dirty="0">
                <a:solidFill>
                  <a:srgbClr val="004BD3"/>
                </a:solidFill>
                <a:ea typeface="Tahoma" charset="0"/>
                <a:cs typeface="Tahoma" charset="0"/>
              </a:rPr>
              <a:t>This relates to an interest where they either are aware or ought to have been aware</a:t>
            </a:r>
          </a:p>
          <a:p>
            <a:pPr marL="285750" indent="-285750">
              <a:buFont typeface="Arial" panose="020B0604020202020204" pitchFamily="34" charset="0"/>
              <a:buChar char="•"/>
            </a:pPr>
            <a:endParaRPr lang="en-GB" sz="2600" dirty="0">
              <a:solidFill>
                <a:srgbClr val="004BD3"/>
              </a:solidFill>
              <a:ea typeface="Tahoma" charset="0"/>
              <a:cs typeface="Tahoma" charset="0"/>
            </a:endParaRPr>
          </a:p>
          <a:p>
            <a:pPr marL="285750" indent="-285750">
              <a:buFont typeface="Arial" panose="020B0604020202020204" pitchFamily="34" charset="0"/>
              <a:buChar char="•"/>
            </a:pPr>
            <a:r>
              <a:rPr lang="en-GB" sz="2600" dirty="0">
                <a:solidFill>
                  <a:srgbClr val="004BD3"/>
                </a:solidFill>
                <a:ea typeface="Tahoma" charset="0"/>
                <a:cs typeface="Tahoma" charset="0"/>
              </a:rPr>
              <a:t>The failure to declare an interest may result in the transaction or arrangement being voided with the director subject to a criminal penalty</a:t>
            </a:r>
          </a:p>
          <a:p>
            <a:pPr marL="285750" indent="-285750">
              <a:buFont typeface="Arial" panose="020B0604020202020204" pitchFamily="34" charset="0"/>
              <a:buChar char="•"/>
            </a:pPr>
            <a:endParaRPr lang="en-GB" sz="2600" dirty="0">
              <a:solidFill>
                <a:srgbClr val="004BD3"/>
              </a:solidFill>
              <a:ea typeface="Tahoma" charset="0"/>
              <a:cs typeface="Tahoma" charset="0"/>
            </a:endParaRPr>
          </a:p>
          <a:p>
            <a:pPr marL="285750" indent="-285750">
              <a:buFont typeface="Arial" panose="020B0604020202020204" pitchFamily="34" charset="0"/>
              <a:buChar char="•"/>
            </a:pPr>
            <a:r>
              <a:rPr lang="en-GB" sz="2600" dirty="0">
                <a:solidFill>
                  <a:srgbClr val="004BD3"/>
                </a:solidFill>
                <a:ea typeface="Tahoma" charset="0"/>
                <a:cs typeface="Tahoma" charset="0"/>
              </a:rPr>
              <a:t>This is in addition to other duties under the Act for directors to disclose information about themselves and their interests</a:t>
            </a:r>
          </a:p>
          <a:p>
            <a:endParaRPr lang="en-US" dirty="0"/>
          </a:p>
        </p:txBody>
      </p:sp>
    </p:spTree>
    <p:extLst>
      <p:ext uri="{BB962C8B-B14F-4D97-AF65-F5344CB8AC3E}">
        <p14:creationId xmlns:p14="http://schemas.microsoft.com/office/powerpoint/2010/main" val="383067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7CFB-F14B-D46B-1CF1-8EFE425DC1DC}"/>
              </a:ext>
            </a:extLst>
          </p:cNvPr>
          <p:cNvSpPr>
            <a:spLocks noGrp="1"/>
          </p:cNvSpPr>
          <p:nvPr>
            <p:ph type="title"/>
          </p:nvPr>
        </p:nvSpPr>
        <p:spPr/>
        <p:txBody>
          <a:bodyPr/>
          <a:lstStyle/>
          <a:p>
            <a:r>
              <a:rPr lang="en-US" b="1" dirty="0">
                <a:solidFill>
                  <a:srgbClr val="004BD3"/>
                </a:solidFill>
              </a:rPr>
              <a:t>Actions against directors</a:t>
            </a:r>
          </a:p>
        </p:txBody>
      </p:sp>
      <p:sp>
        <p:nvSpPr>
          <p:cNvPr id="3" name="Content Placeholder 2">
            <a:extLst>
              <a:ext uri="{FF2B5EF4-FFF2-40B4-BE49-F238E27FC236}">
                <a16:creationId xmlns:a16="http://schemas.microsoft.com/office/drawing/2014/main" id="{5384DC47-7C0E-2B8D-7E19-0326FFB5C5C3}"/>
              </a:ext>
            </a:extLst>
          </p:cNvPr>
          <p:cNvSpPr>
            <a:spLocks noGrp="1"/>
          </p:cNvSpPr>
          <p:nvPr>
            <p:ph idx="1"/>
          </p:nvPr>
        </p:nvSpPr>
        <p:spPr/>
        <p:txBody>
          <a:bodyPr/>
          <a:lstStyle/>
          <a:p>
            <a:pPr marL="342900" indent="-342900">
              <a:buFont typeface="Arial" panose="020B0604020202020204" pitchFamily="34" charset="0"/>
              <a:buChar char="•"/>
            </a:pPr>
            <a:r>
              <a:rPr lang="en-US" sz="2400" dirty="0">
                <a:solidFill>
                  <a:srgbClr val="004BD3"/>
                </a:solidFill>
              </a:rPr>
              <a:t>By Insolvency Practitioner</a:t>
            </a:r>
          </a:p>
          <a:p>
            <a:pPr marL="342900" indent="-342900">
              <a:buFont typeface="Arial" panose="020B0604020202020204" pitchFamily="34" charset="0"/>
              <a:buChar char="•"/>
            </a:pPr>
            <a:r>
              <a:rPr lang="en-US" sz="2400" dirty="0">
                <a:solidFill>
                  <a:srgbClr val="004BD3"/>
                </a:solidFill>
              </a:rPr>
              <a:t>Derivative actions </a:t>
            </a:r>
            <a:r>
              <a:rPr lang="en-GB" sz="2400" dirty="0">
                <a:solidFill>
                  <a:srgbClr val="004BD3"/>
                </a:solidFill>
              </a:rPr>
              <a:t>in relation to an actual or proposed act or omission involving negligence, default, breach of duty or breach of trust </a:t>
            </a:r>
          </a:p>
          <a:p>
            <a:pPr marL="342900" indent="-342900">
              <a:buFont typeface="Arial" panose="020B0604020202020204" pitchFamily="34" charset="0"/>
              <a:buChar char="•"/>
            </a:pPr>
            <a:r>
              <a:rPr lang="en-GB" sz="2400" dirty="0">
                <a:solidFill>
                  <a:srgbClr val="004BD3"/>
                </a:solidFill>
              </a:rPr>
              <a:t>Fraudulent or wrongful trading</a:t>
            </a:r>
          </a:p>
          <a:p>
            <a:endParaRPr lang="en-US" dirty="0"/>
          </a:p>
        </p:txBody>
      </p:sp>
    </p:spTree>
    <p:extLst>
      <p:ext uri="{BB962C8B-B14F-4D97-AF65-F5344CB8AC3E}">
        <p14:creationId xmlns:p14="http://schemas.microsoft.com/office/powerpoint/2010/main" val="64503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32EB16-EC76-9570-C834-61798226A811}"/>
              </a:ext>
            </a:extLst>
          </p:cNvPr>
          <p:cNvSpPr>
            <a:spLocks noGrp="1"/>
          </p:cNvSpPr>
          <p:nvPr>
            <p:ph idx="1"/>
          </p:nvPr>
        </p:nvSpPr>
        <p:spPr/>
        <p:txBody>
          <a:bodyPr>
            <a:normAutofit/>
          </a:bodyPr>
          <a:lstStyle/>
          <a:p>
            <a:r>
              <a:rPr lang="en-GB" dirty="0">
                <a:solidFill>
                  <a:srgbClr val="004BD3"/>
                </a:solidFill>
              </a:rPr>
              <a:t>The core purpose of a D&amp;O policy is to provide financial protection for directors against the consequences of actual or alleged “wrongful acts” when acting in the scope of their duties. These include:</a:t>
            </a:r>
          </a:p>
          <a:p>
            <a:pPr lvl="1"/>
            <a:r>
              <a:rPr lang="en-GB" dirty="0">
                <a:solidFill>
                  <a:srgbClr val="004BD3"/>
                </a:solidFill>
              </a:rPr>
              <a:t>breach of trust</a:t>
            </a:r>
          </a:p>
          <a:p>
            <a:pPr lvl="1"/>
            <a:r>
              <a:rPr lang="en-GB" dirty="0">
                <a:solidFill>
                  <a:srgbClr val="004BD3"/>
                </a:solidFill>
              </a:rPr>
              <a:t>breach of duty</a:t>
            </a:r>
          </a:p>
          <a:p>
            <a:pPr lvl="1"/>
            <a:r>
              <a:rPr lang="en-GB" dirty="0">
                <a:solidFill>
                  <a:srgbClr val="004BD3"/>
                </a:solidFill>
              </a:rPr>
              <a:t>neglect</a:t>
            </a:r>
          </a:p>
          <a:p>
            <a:pPr lvl="1"/>
            <a:r>
              <a:rPr lang="en-GB" dirty="0">
                <a:solidFill>
                  <a:srgbClr val="004BD3"/>
                </a:solidFill>
              </a:rPr>
              <a:t>error</a:t>
            </a:r>
          </a:p>
          <a:p>
            <a:pPr lvl="1"/>
            <a:r>
              <a:rPr lang="en-GB" dirty="0">
                <a:solidFill>
                  <a:srgbClr val="004BD3"/>
                </a:solidFill>
              </a:rPr>
              <a:t>misleading statement</a:t>
            </a:r>
          </a:p>
          <a:p>
            <a:pPr lvl="1"/>
            <a:r>
              <a:rPr lang="en-GB" dirty="0">
                <a:solidFill>
                  <a:srgbClr val="004BD3"/>
                </a:solidFill>
              </a:rPr>
              <a:t>wrongful trading</a:t>
            </a:r>
          </a:p>
          <a:p>
            <a:r>
              <a:rPr lang="en-GB" dirty="0">
                <a:solidFill>
                  <a:srgbClr val="004BD3"/>
                </a:solidFill>
              </a:rPr>
              <a:t>The D&amp;O policy will pay for defence costs and financial losses. </a:t>
            </a:r>
            <a:endParaRPr lang="en-US" dirty="0">
              <a:solidFill>
                <a:srgbClr val="004BD3"/>
              </a:solidFill>
            </a:endParaRPr>
          </a:p>
        </p:txBody>
      </p:sp>
      <p:sp>
        <p:nvSpPr>
          <p:cNvPr id="5" name="Title 4">
            <a:extLst>
              <a:ext uri="{FF2B5EF4-FFF2-40B4-BE49-F238E27FC236}">
                <a16:creationId xmlns:a16="http://schemas.microsoft.com/office/drawing/2014/main" id="{A8017B27-1DBB-3F4D-0759-088641798C38}"/>
              </a:ext>
            </a:extLst>
          </p:cNvPr>
          <p:cNvSpPr>
            <a:spLocks noGrp="1"/>
          </p:cNvSpPr>
          <p:nvPr>
            <p:ph type="title"/>
          </p:nvPr>
        </p:nvSpPr>
        <p:spPr/>
        <p:txBody>
          <a:bodyPr/>
          <a:lstStyle/>
          <a:p>
            <a:r>
              <a:rPr lang="en-US" sz="3200" b="1" dirty="0">
                <a:solidFill>
                  <a:srgbClr val="004BD3"/>
                </a:solidFill>
              </a:rPr>
              <a:t>Directors’ and officers’ insurance</a:t>
            </a:r>
          </a:p>
        </p:txBody>
      </p:sp>
    </p:spTree>
    <p:extLst>
      <p:ext uri="{BB962C8B-B14F-4D97-AF65-F5344CB8AC3E}">
        <p14:creationId xmlns:p14="http://schemas.microsoft.com/office/powerpoint/2010/main" val="231111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2E76-81EB-53AE-FA5B-8DBB3D188EEE}"/>
              </a:ext>
            </a:extLst>
          </p:cNvPr>
          <p:cNvSpPr>
            <a:spLocks noGrp="1"/>
          </p:cNvSpPr>
          <p:nvPr>
            <p:ph type="title"/>
          </p:nvPr>
        </p:nvSpPr>
        <p:spPr/>
        <p:txBody>
          <a:bodyPr/>
          <a:lstStyle/>
          <a:p>
            <a:r>
              <a:rPr lang="en-US" sz="3200" b="1" dirty="0"/>
              <a:t>Examination Questions from previous papers</a:t>
            </a:r>
          </a:p>
        </p:txBody>
      </p:sp>
      <p:sp>
        <p:nvSpPr>
          <p:cNvPr id="3" name="Content Placeholder 2">
            <a:extLst>
              <a:ext uri="{FF2B5EF4-FFF2-40B4-BE49-F238E27FC236}">
                <a16:creationId xmlns:a16="http://schemas.microsoft.com/office/drawing/2014/main" id="{36C51487-F131-7195-D260-39B78EFFDB90}"/>
              </a:ext>
            </a:extLst>
          </p:cNvPr>
          <p:cNvSpPr>
            <a:spLocks noGrp="1"/>
          </p:cNvSpPr>
          <p:nvPr>
            <p:ph idx="1"/>
          </p:nvPr>
        </p:nvSpPr>
        <p:spPr>
          <a:xfrm>
            <a:off x="431800" y="1435076"/>
            <a:ext cx="11328400" cy="5089542"/>
          </a:xfrm>
        </p:spPr>
        <p:txBody>
          <a:bodyPr/>
          <a:lstStyle/>
          <a:p>
            <a:r>
              <a:rPr lang="en-GB" sz="1800" i="1" dirty="0">
                <a:solidFill>
                  <a:srgbClr val="004BD3"/>
                </a:solidFill>
                <a:effectLst/>
                <a:latin typeface="ArialMT"/>
              </a:rPr>
              <a:t>Explain the circumstances in which a company can and cannot provide an indemnity or insurance cover for its directors to protect them from liability in relation to their role as directors. (5 marks) </a:t>
            </a:r>
          </a:p>
          <a:p>
            <a:pPr algn="r"/>
            <a:r>
              <a:rPr lang="en-GB" i="1" dirty="0">
                <a:solidFill>
                  <a:srgbClr val="004BD3"/>
                </a:solidFill>
                <a:latin typeface="ArialMT"/>
              </a:rPr>
              <a:t>Q5, Jun23</a:t>
            </a:r>
            <a:endParaRPr lang="en-GB" sz="1800" i="1" dirty="0">
              <a:solidFill>
                <a:srgbClr val="004BD3"/>
              </a:solidFill>
              <a:effectLst/>
              <a:latin typeface="ArialMT"/>
            </a:endParaRPr>
          </a:p>
          <a:p>
            <a:r>
              <a:rPr lang="en-GB" sz="1800" i="1" dirty="0">
                <a:solidFill>
                  <a:srgbClr val="004BD3"/>
                </a:solidFill>
                <a:effectLst/>
                <a:latin typeface="ArialMT"/>
              </a:rPr>
              <a:t>Explain Bella’s duty to promote the success of the company including how she should take the interests of Aspen’s employees into account when performing that duty. (9 marks) </a:t>
            </a:r>
          </a:p>
          <a:p>
            <a:pPr algn="r"/>
            <a:r>
              <a:rPr lang="en-GB" i="1" dirty="0">
                <a:solidFill>
                  <a:srgbClr val="004BD3"/>
                </a:solidFill>
                <a:latin typeface="ArialMT"/>
              </a:rPr>
              <a:t>Q8c, Jun23</a:t>
            </a:r>
            <a:endParaRPr lang="en-GB" i="1" dirty="0">
              <a:solidFill>
                <a:srgbClr val="004BD3"/>
              </a:solidFill>
            </a:endParaRPr>
          </a:p>
          <a:p>
            <a:r>
              <a:rPr lang="en-GB" i="1" dirty="0">
                <a:solidFill>
                  <a:srgbClr val="004BD3"/>
                </a:solidFill>
              </a:rPr>
              <a:t>Why it is important for the directors of Starlight to comply with the company’s articles of association and which provisions in Starlight’s articles of association need to be checked before making the Board and committee changes proposed by Ravi, and what documentation should be prepared to implement those changes. (13 marks) </a:t>
            </a:r>
          </a:p>
          <a:p>
            <a:pPr algn="r"/>
            <a:r>
              <a:rPr lang="en-GB" dirty="0">
                <a:solidFill>
                  <a:srgbClr val="004BD3"/>
                </a:solidFill>
              </a:rPr>
              <a:t>Q9a, Jun22</a:t>
            </a:r>
          </a:p>
          <a:p>
            <a:pPr algn="r"/>
            <a:endParaRPr lang="en-GB" dirty="0"/>
          </a:p>
          <a:p>
            <a:pPr algn="r"/>
            <a:endParaRPr lang="en-US" dirty="0"/>
          </a:p>
        </p:txBody>
      </p:sp>
    </p:spTree>
    <p:extLst>
      <p:ext uri="{BB962C8B-B14F-4D97-AF65-F5344CB8AC3E}">
        <p14:creationId xmlns:p14="http://schemas.microsoft.com/office/powerpoint/2010/main" val="154047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2E76-81EB-53AE-FA5B-8DBB3D188EEE}"/>
              </a:ext>
            </a:extLst>
          </p:cNvPr>
          <p:cNvSpPr>
            <a:spLocks noGrp="1"/>
          </p:cNvSpPr>
          <p:nvPr>
            <p:ph type="title"/>
          </p:nvPr>
        </p:nvSpPr>
        <p:spPr/>
        <p:txBody>
          <a:bodyPr/>
          <a:lstStyle/>
          <a:p>
            <a:r>
              <a:rPr lang="en-US" sz="3200" b="1" dirty="0"/>
              <a:t>Examination Questions from previous papers</a:t>
            </a:r>
          </a:p>
        </p:txBody>
      </p:sp>
      <p:sp>
        <p:nvSpPr>
          <p:cNvPr id="3" name="Content Placeholder 2">
            <a:extLst>
              <a:ext uri="{FF2B5EF4-FFF2-40B4-BE49-F238E27FC236}">
                <a16:creationId xmlns:a16="http://schemas.microsoft.com/office/drawing/2014/main" id="{36C51487-F131-7195-D260-39B78EFFDB90}"/>
              </a:ext>
            </a:extLst>
          </p:cNvPr>
          <p:cNvSpPr>
            <a:spLocks noGrp="1"/>
          </p:cNvSpPr>
          <p:nvPr>
            <p:ph idx="1"/>
          </p:nvPr>
        </p:nvSpPr>
        <p:spPr>
          <a:xfrm>
            <a:off x="431800" y="1435076"/>
            <a:ext cx="11328400" cy="5089542"/>
          </a:xfrm>
        </p:spPr>
        <p:txBody>
          <a:bodyPr/>
          <a:lstStyle/>
          <a:p>
            <a:r>
              <a:rPr lang="en-US" i="1" dirty="0">
                <a:solidFill>
                  <a:srgbClr val="004BD3"/>
                </a:solidFill>
              </a:rPr>
              <a:t>Prepare a briefing note to the Board which analyses how the directors of Marathon should approach their statutory duties to promote the success of the company (including stakeholder factors) and to act with reasonable skill, care and diligence when considering whether to approve the closure of eight smaller gyms (11 marks)</a:t>
            </a:r>
          </a:p>
          <a:p>
            <a:pPr algn="r"/>
            <a:r>
              <a:rPr lang="en-US" dirty="0">
                <a:solidFill>
                  <a:srgbClr val="004BD3"/>
                </a:solidFill>
              </a:rPr>
              <a:t>Q6a, Nov21</a:t>
            </a:r>
          </a:p>
          <a:p>
            <a:r>
              <a:rPr lang="en-GB" i="1" dirty="0">
                <a:solidFill>
                  <a:srgbClr val="004BD3"/>
                </a:solidFill>
              </a:rPr>
              <a:t>Provide a summary of the steps that should be taken and issues that should be considered by the Board of Ocean, as a result of the fact that David is on the Board of Gravity. (9 marks) </a:t>
            </a:r>
          </a:p>
          <a:p>
            <a:pPr algn="r"/>
            <a:r>
              <a:rPr lang="en-GB" dirty="0">
                <a:solidFill>
                  <a:srgbClr val="004BD3"/>
                </a:solidFill>
              </a:rPr>
              <a:t>Q6a, Nov20</a:t>
            </a:r>
          </a:p>
          <a:p>
            <a:r>
              <a:rPr lang="en-GB" i="1" dirty="0">
                <a:solidFill>
                  <a:srgbClr val="004BD3"/>
                </a:solidFill>
              </a:rPr>
              <a:t>Explain the meaning of the directors’ duty (under s.173 of the Companies Act 2006) to exercise ‘independent judgement’ and how that duty applies in the case of a director who is on a Board as a representative of a major shareholder. (5 marks)</a:t>
            </a:r>
          </a:p>
          <a:p>
            <a:pPr algn="r"/>
            <a:r>
              <a:rPr lang="en-GB" dirty="0">
                <a:solidFill>
                  <a:srgbClr val="004BD3"/>
                </a:solidFill>
              </a:rPr>
              <a:t>Q3,Nov20</a:t>
            </a:r>
          </a:p>
          <a:p>
            <a:pPr algn="r"/>
            <a:endParaRPr lang="en-GB" dirty="0"/>
          </a:p>
          <a:p>
            <a:pPr algn="r"/>
            <a:endParaRPr lang="en-US" dirty="0"/>
          </a:p>
        </p:txBody>
      </p:sp>
    </p:spTree>
    <p:extLst>
      <p:ext uri="{BB962C8B-B14F-4D97-AF65-F5344CB8AC3E}">
        <p14:creationId xmlns:p14="http://schemas.microsoft.com/office/powerpoint/2010/main" val="322077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663F-9C7D-3A3A-CDB4-FBD46B63C857}"/>
              </a:ext>
            </a:extLst>
          </p:cNvPr>
          <p:cNvSpPr>
            <a:spLocks noGrp="1"/>
          </p:cNvSpPr>
          <p:nvPr>
            <p:ph type="title"/>
          </p:nvPr>
        </p:nvSpPr>
        <p:spPr/>
        <p:txBody>
          <a:bodyPr/>
          <a:lstStyle/>
          <a:p>
            <a:r>
              <a:rPr lang="en-US" sz="3200" b="1" dirty="0">
                <a:solidFill>
                  <a:srgbClr val="004BD3"/>
                </a:solidFill>
              </a:rPr>
              <a:t>Schedule of Sessions</a:t>
            </a:r>
          </a:p>
        </p:txBody>
      </p:sp>
      <p:sp>
        <p:nvSpPr>
          <p:cNvPr id="3" name="Content Placeholder 2">
            <a:extLst>
              <a:ext uri="{FF2B5EF4-FFF2-40B4-BE49-F238E27FC236}">
                <a16:creationId xmlns:a16="http://schemas.microsoft.com/office/drawing/2014/main" id="{2A80A9B2-909E-2437-7A53-6628E270AEDE}"/>
              </a:ext>
            </a:extLst>
          </p:cNvPr>
          <p:cNvSpPr>
            <a:spLocks noGrp="1"/>
          </p:cNvSpPr>
          <p:nvPr>
            <p:ph idx="1"/>
          </p:nvPr>
        </p:nvSpPr>
        <p:spPr/>
        <p:txBody>
          <a:bodyPr/>
          <a:lstStyle/>
          <a:p>
            <a:pPr algn="l"/>
            <a:r>
              <a:rPr lang="en-GB" b="0" i="0" u="none" strike="noStrike" dirty="0">
                <a:solidFill>
                  <a:srgbClr val="004BD3"/>
                </a:solidFill>
                <a:effectLst/>
                <a:latin typeface="Calibri" panose="020F0502020204030204" pitchFamily="34" charset="0"/>
              </a:rPr>
              <a:t>Session 1:        	Role of the Company Secretary in Governance</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Role and membership of the board of directors </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2:        	</a:t>
            </a:r>
            <a:r>
              <a:rPr lang="en-GB" b="0" i="0" u="none" strike="noStrike" dirty="0">
                <a:solidFill>
                  <a:srgbClr val="FF9057"/>
                </a:solidFill>
                <a:effectLst/>
                <a:latin typeface="Calibri" panose="020F0502020204030204" pitchFamily="34" charset="0"/>
              </a:rPr>
              <a:t>Directors’ </a:t>
            </a:r>
            <a:r>
              <a:rPr lang="en-GB" dirty="0">
                <a:solidFill>
                  <a:srgbClr val="FF9057"/>
                </a:solidFill>
                <a:latin typeface="Calibri" panose="020F0502020204030204" pitchFamily="34" charset="0"/>
              </a:rPr>
              <a:t>d</a:t>
            </a:r>
            <a:r>
              <a:rPr lang="en-GB" b="0" i="0" u="none" strike="noStrike" dirty="0">
                <a:solidFill>
                  <a:srgbClr val="FF9057"/>
                </a:solidFill>
                <a:effectLst/>
                <a:latin typeface="Calibri" panose="020F0502020204030204" pitchFamily="34" charset="0"/>
              </a:rPr>
              <a:t>uties and powers </a:t>
            </a:r>
          </a:p>
          <a:p>
            <a:pPr algn="l"/>
            <a:r>
              <a:rPr lang="en-GB" b="0" i="0" u="none" strike="noStrike" dirty="0">
                <a:solidFill>
                  <a:srgbClr val="FF9057"/>
                </a:solidFill>
                <a:effectLst/>
                <a:latin typeface="Calibri" panose="020F0502020204030204" pitchFamily="34" charset="0"/>
              </a:rPr>
              <a:t>                             Remuneration of directors and senior executives</a:t>
            </a:r>
            <a:endParaRPr lang="en-GB" b="0" i="0" u="none" strike="noStrike" dirty="0">
              <a:solidFill>
                <a:srgbClr val="FF9057"/>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3:    		Board composition and succession planning</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Board effectiveness</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Session 4:       		Financial reporting to shareholders and external audit</a:t>
            </a:r>
            <a:endParaRPr lang="en-GB" b="0" i="0" u="none" strike="noStrike" dirty="0">
              <a:solidFill>
                <a:srgbClr val="004BD3"/>
              </a:solidFill>
              <a:effectLst/>
              <a:latin typeface="Helvetica" pitchFamily="2" charset="0"/>
            </a:endParaRPr>
          </a:p>
          <a:p>
            <a:pPr algn="l"/>
            <a:r>
              <a:rPr lang="en-GB" b="0" i="0" u="none" strike="noStrike" dirty="0">
                <a:solidFill>
                  <a:srgbClr val="004BD3"/>
                </a:solidFill>
                <a:effectLst/>
                <a:latin typeface="Calibri" panose="020F0502020204030204" pitchFamily="34" charset="0"/>
              </a:rPr>
              <a:t>                        		Risk</a:t>
            </a:r>
            <a:endParaRPr lang="en-GB" b="0" i="0" u="none" strike="noStrike" dirty="0">
              <a:solidFill>
                <a:srgbClr val="004BD3"/>
              </a:solidFill>
              <a:effectLst/>
              <a:latin typeface="Helvetica" pitchFamily="2" charset="0"/>
            </a:endParaRPr>
          </a:p>
          <a:p>
            <a:endParaRPr lang="en-US" dirty="0"/>
          </a:p>
        </p:txBody>
      </p:sp>
    </p:spTree>
    <p:extLst>
      <p:ext uri="{BB962C8B-B14F-4D97-AF65-F5344CB8AC3E}">
        <p14:creationId xmlns:p14="http://schemas.microsoft.com/office/powerpoint/2010/main" val="307609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366F-6E84-CD6C-AC32-D2C47F9EBA0D}"/>
              </a:ext>
            </a:extLst>
          </p:cNvPr>
          <p:cNvSpPr>
            <a:spLocks noGrp="1"/>
          </p:cNvSpPr>
          <p:nvPr>
            <p:ph type="title"/>
          </p:nvPr>
        </p:nvSpPr>
        <p:spPr/>
        <p:txBody>
          <a:bodyPr/>
          <a:lstStyle/>
          <a:p>
            <a:r>
              <a:rPr lang="en-US" dirty="0"/>
              <a:t>Exam Question</a:t>
            </a:r>
          </a:p>
        </p:txBody>
      </p:sp>
      <p:sp>
        <p:nvSpPr>
          <p:cNvPr id="3" name="Content Placeholder 2">
            <a:extLst>
              <a:ext uri="{FF2B5EF4-FFF2-40B4-BE49-F238E27FC236}">
                <a16:creationId xmlns:a16="http://schemas.microsoft.com/office/drawing/2014/main" id="{64FBB427-1CC4-DF03-5060-121CAA9222BE}"/>
              </a:ext>
            </a:extLst>
          </p:cNvPr>
          <p:cNvSpPr>
            <a:spLocks noGrp="1"/>
          </p:cNvSpPr>
          <p:nvPr>
            <p:ph idx="1"/>
          </p:nvPr>
        </p:nvSpPr>
        <p:spPr/>
        <p:txBody>
          <a:bodyPr>
            <a:normAutofit/>
          </a:bodyPr>
          <a:lstStyle/>
          <a:p>
            <a:r>
              <a:rPr lang="en-GB" dirty="0">
                <a:solidFill>
                  <a:srgbClr val="004BD3"/>
                </a:solidFill>
              </a:rPr>
              <a:t>Marathon Gyms Limited (Marathon) is a private, unlisted company which operates around 30 gyms in the UK. It has a small team of staff at its head office and the rest of its staff are based in the individual gyms. The shareholders of Marathon are the family who started the business. </a:t>
            </a:r>
          </a:p>
          <a:p>
            <a:r>
              <a:rPr lang="en-GB" dirty="0">
                <a:solidFill>
                  <a:srgbClr val="004BD3"/>
                </a:solidFill>
              </a:rPr>
              <a:t>The Marathon business is struggling financially. The eight gyms that are on smaller sites with fewer facilities have not been doing well, and five of these have been loss making over the last year. The Executive Committee at Marathon has recently been carrying out a strategic review of its operations and has concluded that the company should focus on its larger gyms. The Executive Committee is therefore proposing that Marathon should close all eight of its smaller gyms. This would involve making the 40 staff at those eight gyms redundant and some of the towns where the gyms are based would lose their only local gym facility. The Executive Committee is preparing a report to seek Board approval for the new strategy, including the gym closures, at the next Board meeting.</a:t>
            </a:r>
          </a:p>
          <a:p>
            <a:r>
              <a:rPr lang="en-GB" dirty="0">
                <a:solidFill>
                  <a:srgbClr val="004BD3"/>
                </a:solidFill>
              </a:rPr>
              <a:t>You are the Company Secretary of Marathon.</a:t>
            </a:r>
          </a:p>
          <a:p>
            <a:pPr algn="r"/>
            <a:r>
              <a:rPr lang="en-US" dirty="0">
                <a:solidFill>
                  <a:srgbClr val="004BD3"/>
                </a:solidFill>
              </a:rPr>
              <a:t>Q6a, November 2021</a:t>
            </a:r>
          </a:p>
          <a:p>
            <a:pPr algn="r"/>
            <a:endParaRPr lang="en-US" dirty="0">
              <a:solidFill>
                <a:srgbClr val="004BD3"/>
              </a:solidFill>
            </a:endParaRPr>
          </a:p>
        </p:txBody>
      </p:sp>
    </p:spTree>
    <p:extLst>
      <p:ext uri="{BB962C8B-B14F-4D97-AF65-F5344CB8AC3E}">
        <p14:creationId xmlns:p14="http://schemas.microsoft.com/office/powerpoint/2010/main" val="261289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251D-4C90-FAE3-D9B9-6B9FFD658E18}"/>
              </a:ext>
            </a:extLst>
          </p:cNvPr>
          <p:cNvSpPr>
            <a:spLocks noGrp="1"/>
          </p:cNvSpPr>
          <p:nvPr>
            <p:ph type="title"/>
          </p:nvPr>
        </p:nvSpPr>
        <p:spPr/>
        <p:txBody>
          <a:bodyPr/>
          <a:lstStyle/>
          <a:p>
            <a:r>
              <a:rPr lang="en-US" dirty="0">
                <a:solidFill>
                  <a:srgbClr val="002060"/>
                </a:solidFill>
              </a:rPr>
              <a:t>Examination Question</a:t>
            </a:r>
          </a:p>
        </p:txBody>
      </p:sp>
      <p:sp>
        <p:nvSpPr>
          <p:cNvPr id="3" name="Content Placeholder 2">
            <a:extLst>
              <a:ext uri="{FF2B5EF4-FFF2-40B4-BE49-F238E27FC236}">
                <a16:creationId xmlns:a16="http://schemas.microsoft.com/office/drawing/2014/main" id="{D67A88BB-02BF-A320-88D1-918FA1071CDD}"/>
              </a:ext>
            </a:extLst>
          </p:cNvPr>
          <p:cNvSpPr>
            <a:spLocks noGrp="1"/>
          </p:cNvSpPr>
          <p:nvPr>
            <p:ph idx="1"/>
          </p:nvPr>
        </p:nvSpPr>
        <p:spPr/>
        <p:txBody>
          <a:bodyPr>
            <a:normAutofit/>
          </a:bodyPr>
          <a:lstStyle/>
          <a:p>
            <a:r>
              <a:rPr lang="en-US" sz="2400" i="1" dirty="0">
                <a:solidFill>
                  <a:srgbClr val="004BD3"/>
                </a:solidFill>
              </a:rPr>
              <a:t>Prepare a briefing note to the Board which</a:t>
            </a:r>
            <a:r>
              <a:rPr lang="en-US" sz="2400" i="1" dirty="0">
                <a:solidFill>
                  <a:srgbClr val="FF0000"/>
                </a:solidFill>
              </a:rPr>
              <a:t> analyses how the directors of Marathon should approach their statutory duties to promote the success of the company </a:t>
            </a:r>
            <a:r>
              <a:rPr lang="en-US" sz="2400" i="1" dirty="0">
                <a:solidFill>
                  <a:srgbClr val="004BD3"/>
                </a:solidFill>
              </a:rPr>
              <a:t>(including stakeholder factors) </a:t>
            </a:r>
            <a:r>
              <a:rPr lang="en-US" sz="2400" i="1" dirty="0">
                <a:solidFill>
                  <a:srgbClr val="00B050"/>
                </a:solidFill>
              </a:rPr>
              <a:t>and to act with reasonable skill, care and diligence when considering whether to approve the closure of eight smaller gyms </a:t>
            </a:r>
            <a:r>
              <a:rPr lang="en-US" sz="2400" i="1" dirty="0">
                <a:solidFill>
                  <a:srgbClr val="004BD3"/>
                </a:solidFill>
              </a:rPr>
              <a:t>(11 marks)</a:t>
            </a:r>
          </a:p>
          <a:p>
            <a:pPr algn="r"/>
            <a:r>
              <a:rPr lang="en-US" sz="2400" dirty="0">
                <a:solidFill>
                  <a:srgbClr val="004BD3"/>
                </a:solidFill>
              </a:rPr>
              <a:t>Q6a, November 2021</a:t>
            </a:r>
          </a:p>
        </p:txBody>
      </p:sp>
    </p:spTree>
    <p:extLst>
      <p:ext uri="{BB962C8B-B14F-4D97-AF65-F5344CB8AC3E}">
        <p14:creationId xmlns:p14="http://schemas.microsoft.com/office/powerpoint/2010/main" val="1420288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8D48-599E-4BAD-E41D-7C579E86D6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2670DC-B92A-EFE6-F98B-0743C3E27257}"/>
              </a:ext>
            </a:extLst>
          </p:cNvPr>
          <p:cNvSpPr>
            <a:spLocks noGrp="1"/>
          </p:cNvSpPr>
          <p:nvPr>
            <p:ph idx="1"/>
          </p:nvPr>
        </p:nvSpPr>
        <p:spPr>
          <a:xfrm>
            <a:off x="431800" y="1629948"/>
            <a:ext cx="10682514" cy="4999452"/>
          </a:xfrm>
        </p:spPr>
        <p:txBody>
          <a:bodyPr>
            <a:normAutofit fontScale="85000" lnSpcReduction="20000"/>
          </a:bodyPr>
          <a:lstStyle/>
          <a:p>
            <a:r>
              <a:rPr lang="en-GB" dirty="0">
                <a:solidFill>
                  <a:srgbClr val="004BD3"/>
                </a:solidFill>
              </a:rPr>
              <a:t>To: Executive Committee</a:t>
            </a:r>
          </a:p>
          <a:p>
            <a:r>
              <a:rPr lang="en-GB" dirty="0">
                <a:solidFill>
                  <a:srgbClr val="004BD3"/>
                </a:solidFill>
              </a:rPr>
              <a:t>From: Company Secretary</a:t>
            </a:r>
          </a:p>
          <a:p>
            <a:r>
              <a:rPr lang="en-GB" dirty="0">
                <a:solidFill>
                  <a:srgbClr val="004BD3"/>
                </a:solidFill>
              </a:rPr>
              <a:t>Briefing Note on directors’ duties in relation to potential closure of gyms</a:t>
            </a:r>
            <a:endParaRPr lang="en-GB" dirty="0">
              <a:solidFill>
                <a:srgbClr val="002060"/>
              </a:solidFill>
            </a:endParaRPr>
          </a:p>
          <a:p>
            <a:r>
              <a:rPr lang="en-GB" b="1" dirty="0">
                <a:solidFill>
                  <a:srgbClr val="004BD3"/>
                </a:solidFill>
              </a:rPr>
              <a:t>Duty to promote the success of the company </a:t>
            </a:r>
          </a:p>
          <a:p>
            <a:r>
              <a:rPr lang="en-GB" dirty="0">
                <a:solidFill>
                  <a:srgbClr val="004BD3"/>
                </a:solidFill>
              </a:rPr>
              <a:t>Section 172 of the Companies Act 2006 (Companies Act) sets out the statutory duty that directors must act in the way that they consider, in good faith, would be most likely to promote the success of the company for the benefit of its members as a whole (section 172(1)) and that, in so doing, the director must have regard (among other matters) to: </a:t>
            </a:r>
          </a:p>
          <a:p>
            <a:r>
              <a:rPr lang="en-GB" dirty="0">
                <a:solidFill>
                  <a:srgbClr val="004BD3"/>
                </a:solidFill>
              </a:rPr>
              <a:t>• The likely consequences of any decision in the long term. </a:t>
            </a:r>
          </a:p>
          <a:p>
            <a:r>
              <a:rPr lang="en-GB" dirty="0">
                <a:solidFill>
                  <a:srgbClr val="004BD3"/>
                </a:solidFill>
              </a:rPr>
              <a:t>• The interests of the company's employees. </a:t>
            </a:r>
          </a:p>
          <a:p>
            <a:r>
              <a:rPr lang="en-GB" dirty="0">
                <a:solidFill>
                  <a:srgbClr val="004BD3"/>
                </a:solidFill>
              </a:rPr>
              <a:t>• The need to foster the company's business relationships with suppliers, customers and others. </a:t>
            </a:r>
          </a:p>
          <a:p>
            <a:r>
              <a:rPr lang="en-GB" dirty="0">
                <a:solidFill>
                  <a:srgbClr val="004BD3"/>
                </a:solidFill>
              </a:rPr>
              <a:t>• The impact of the company's operations on the community and the environment. </a:t>
            </a:r>
          </a:p>
          <a:p>
            <a:r>
              <a:rPr lang="en-GB" dirty="0">
                <a:solidFill>
                  <a:srgbClr val="004BD3"/>
                </a:solidFill>
              </a:rPr>
              <a:t>• The desirability of the company maintaining a reputation for high standards of business conduct. </a:t>
            </a:r>
          </a:p>
          <a:p>
            <a:r>
              <a:rPr lang="en-GB" dirty="0">
                <a:solidFill>
                  <a:srgbClr val="004BD3"/>
                </a:solidFill>
              </a:rPr>
              <a:t>• The need to act fairly as between the members of the company. </a:t>
            </a:r>
          </a:p>
          <a:p>
            <a:r>
              <a:rPr lang="en-GB" dirty="0">
                <a:solidFill>
                  <a:srgbClr val="004BD3"/>
                </a:solidFill>
              </a:rPr>
              <a:t>Section 172 does not require the directors to act for the benefit of the stakeholders listed in that section. It requires them to determine, having taken into account those stakeholder interests, what action would best promote the success of the company for the benefit of its members as a whole.</a:t>
            </a:r>
            <a:endParaRPr lang="en-US" dirty="0">
              <a:solidFill>
                <a:srgbClr val="004BD3"/>
              </a:solidFill>
            </a:endParaRPr>
          </a:p>
        </p:txBody>
      </p:sp>
      <p:pic>
        <p:nvPicPr>
          <p:cNvPr id="4" name="Graphic 3" descr="Tick with solid fill">
            <a:extLst>
              <a:ext uri="{FF2B5EF4-FFF2-40B4-BE49-F238E27FC236}">
                <a16:creationId xmlns:a16="http://schemas.microsoft.com/office/drawing/2014/main" id="{346951C5-09C0-2F19-B6E4-6FCCAE118E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6914" y="2294417"/>
            <a:ext cx="342900" cy="342900"/>
          </a:xfrm>
          <a:prstGeom prst="rect">
            <a:avLst/>
          </a:prstGeom>
        </p:spPr>
      </p:pic>
      <p:pic>
        <p:nvPicPr>
          <p:cNvPr id="5" name="Graphic 4" descr="Tick with solid fill">
            <a:extLst>
              <a:ext uri="{FF2B5EF4-FFF2-40B4-BE49-F238E27FC236}">
                <a16:creationId xmlns:a16="http://schemas.microsoft.com/office/drawing/2014/main" id="{C2EB5D76-E09F-D54A-31C8-28493CE5B6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00543" y="5674431"/>
            <a:ext cx="342900" cy="342900"/>
          </a:xfrm>
          <a:prstGeom prst="rect">
            <a:avLst/>
          </a:prstGeom>
        </p:spPr>
      </p:pic>
      <p:pic>
        <p:nvPicPr>
          <p:cNvPr id="6" name="Graphic 5" descr="Tick with solid fill">
            <a:extLst>
              <a:ext uri="{FF2B5EF4-FFF2-40B4-BE49-F238E27FC236}">
                <a16:creationId xmlns:a16="http://schemas.microsoft.com/office/drawing/2014/main" id="{57369ADA-8735-C795-35B3-C2501BDDCE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6914" y="6017331"/>
            <a:ext cx="342900" cy="342900"/>
          </a:xfrm>
          <a:prstGeom prst="rect">
            <a:avLst/>
          </a:prstGeom>
        </p:spPr>
      </p:pic>
    </p:spTree>
    <p:extLst>
      <p:ext uri="{BB962C8B-B14F-4D97-AF65-F5344CB8AC3E}">
        <p14:creationId xmlns:p14="http://schemas.microsoft.com/office/powerpoint/2010/main" val="73772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BA9-6300-70AB-FBFE-D07C8B10BE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626477B-8051-727D-22BA-C81D73DC2281}"/>
              </a:ext>
            </a:extLst>
          </p:cNvPr>
          <p:cNvSpPr>
            <a:spLocks noGrp="1"/>
          </p:cNvSpPr>
          <p:nvPr>
            <p:ph idx="1"/>
          </p:nvPr>
        </p:nvSpPr>
        <p:spPr>
          <a:xfrm>
            <a:off x="431800" y="1629948"/>
            <a:ext cx="10769600" cy="4751387"/>
          </a:xfrm>
        </p:spPr>
        <p:txBody>
          <a:bodyPr>
            <a:normAutofit/>
          </a:bodyPr>
          <a:lstStyle/>
          <a:p>
            <a:r>
              <a:rPr lang="en-GB" b="1" dirty="0">
                <a:solidFill>
                  <a:srgbClr val="FF0000"/>
                </a:solidFill>
              </a:rPr>
              <a:t>Application to the gym closures </a:t>
            </a:r>
          </a:p>
          <a:p>
            <a:r>
              <a:rPr lang="en-GB" dirty="0">
                <a:solidFill>
                  <a:srgbClr val="FF0000"/>
                </a:solidFill>
              </a:rPr>
              <a:t>When considering whether to go ahead with the gym closures, the key question for the directors is whether the closures will promote the success of Marathon for the benefit the members of the company as a whole (i.e. the family shareholders) by making the business more sustainable and successful. </a:t>
            </a:r>
          </a:p>
          <a:p>
            <a:r>
              <a:rPr lang="en-GB" dirty="0">
                <a:solidFill>
                  <a:srgbClr val="FF0000"/>
                </a:solidFill>
              </a:rPr>
              <a:t>The Board should ask the Executive Committee to cover all of the relevant section 172 factors when preparing the paper for the Board about the new strategy, including in particular the employee and community impacts, so that the Board can take those factors into account when considering the proposals. In this case the Board will, in particular, need to consider the interests of the Marathon’s employees and the interests of the local communities in the locations where the gyms would be closing. We are told that at least 40 employees would need to be made redundant if the smaller gyms are closed and that some communities would lose their only local gym facility. The Board of Marathon should take those consequences into consideration when deciding whether to approve the new strategy. </a:t>
            </a:r>
          </a:p>
          <a:p>
            <a:endParaRPr lang="en-GB" dirty="0"/>
          </a:p>
        </p:txBody>
      </p:sp>
      <p:pic>
        <p:nvPicPr>
          <p:cNvPr id="4" name="Graphic 3" descr="Tick with solid fill">
            <a:extLst>
              <a:ext uri="{FF2B5EF4-FFF2-40B4-BE49-F238E27FC236}">
                <a16:creationId xmlns:a16="http://schemas.microsoft.com/office/drawing/2014/main" id="{A786F49A-803D-E16E-3A88-E182E5BD4D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5100" y="2555674"/>
            <a:ext cx="342900" cy="342900"/>
          </a:xfrm>
          <a:prstGeom prst="rect">
            <a:avLst/>
          </a:prstGeom>
        </p:spPr>
      </p:pic>
      <p:pic>
        <p:nvPicPr>
          <p:cNvPr id="5" name="Graphic 4" descr="Tick with solid fill">
            <a:extLst>
              <a:ext uri="{FF2B5EF4-FFF2-40B4-BE49-F238E27FC236}">
                <a16:creationId xmlns:a16="http://schemas.microsoft.com/office/drawing/2014/main" id="{398777BC-352F-13CC-F943-081458AA9D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4896103"/>
            <a:ext cx="342900" cy="342900"/>
          </a:xfrm>
          <a:prstGeom prst="rect">
            <a:avLst/>
          </a:prstGeom>
        </p:spPr>
      </p:pic>
      <p:pic>
        <p:nvPicPr>
          <p:cNvPr id="6" name="Graphic 5" descr="Tick with solid fill">
            <a:extLst>
              <a:ext uri="{FF2B5EF4-FFF2-40B4-BE49-F238E27FC236}">
                <a16:creationId xmlns:a16="http://schemas.microsoft.com/office/drawing/2014/main" id="{4E18BA0E-4EE3-7E5C-8165-9E94C4FE6E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6914" y="5353303"/>
            <a:ext cx="342900" cy="342900"/>
          </a:xfrm>
          <a:prstGeom prst="rect">
            <a:avLst/>
          </a:prstGeom>
        </p:spPr>
      </p:pic>
    </p:spTree>
    <p:extLst>
      <p:ext uri="{BB962C8B-B14F-4D97-AF65-F5344CB8AC3E}">
        <p14:creationId xmlns:p14="http://schemas.microsoft.com/office/powerpoint/2010/main" val="360240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5E72-4BD6-BDE8-F611-55FC8FD023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F3FD57-C6C7-43A2-5C39-EAB98819B1B6}"/>
              </a:ext>
            </a:extLst>
          </p:cNvPr>
          <p:cNvSpPr>
            <a:spLocks noGrp="1"/>
          </p:cNvSpPr>
          <p:nvPr>
            <p:ph idx="1"/>
          </p:nvPr>
        </p:nvSpPr>
        <p:spPr>
          <a:xfrm>
            <a:off x="431800" y="1692276"/>
            <a:ext cx="10845800" cy="5165724"/>
          </a:xfrm>
        </p:spPr>
        <p:txBody>
          <a:bodyPr>
            <a:normAutofit fontScale="92500" lnSpcReduction="10000"/>
          </a:bodyPr>
          <a:lstStyle/>
          <a:p>
            <a:r>
              <a:rPr lang="en-GB" dirty="0">
                <a:solidFill>
                  <a:srgbClr val="FF0000"/>
                </a:solidFill>
              </a:rPr>
              <a:t>From a financial point of view, the information in the scenario suggests that the gym closures, and the strategy of focusing on the larger gyms, would benefit Marathon and will make its business more sustainable given that 5 of the smaller gyms are loss making. </a:t>
            </a:r>
          </a:p>
          <a:p>
            <a:r>
              <a:rPr lang="en-GB" dirty="0">
                <a:solidFill>
                  <a:srgbClr val="FF0000"/>
                </a:solidFill>
              </a:rPr>
              <a:t>There are 3 gyms included in the proposed closures that are not currently loss making but the smaller gyms with fewer facilities are generally less successful than the larger gyms, and they do not fit with the proposed strategy of focusing on the more successful larger gyms. The closure of all 8 of the smaller gyms is therefore something that the Board of Marathon could validly consider to be in the best interests of the company and something that would promote its success in the long term. </a:t>
            </a:r>
          </a:p>
          <a:p>
            <a:r>
              <a:rPr lang="en-GB" dirty="0">
                <a:solidFill>
                  <a:srgbClr val="FF0000"/>
                </a:solidFill>
              </a:rPr>
              <a:t>If the Board believes that the smaller gyms are likely to continue to be loss making, and that the other 3 small gyms are also not going to be successful in the long term because of their format, then they have a duty to take that into account when deciding whether to approve their closures. The fact that there would need to be redundancies and that local communities will lose a gym facility cannot override the financial benefits if the closures would in the Board’s view promote the success of the company in the long term for the benefit of its shareholders as a whole. </a:t>
            </a:r>
          </a:p>
          <a:p>
            <a:r>
              <a:rPr lang="en-GB" dirty="0">
                <a:solidFill>
                  <a:srgbClr val="FF0000"/>
                </a:solidFill>
              </a:rPr>
              <a:t>The company should consider ways in which the impact of the redundancies can be lessened, for example by offering staff at the gyms to be closed an opportunity to work elsewhere in the company, at another gym or at head office. </a:t>
            </a:r>
            <a:endParaRPr lang="en-US" dirty="0">
              <a:solidFill>
                <a:srgbClr val="FF0000"/>
              </a:solidFill>
            </a:endParaRPr>
          </a:p>
          <a:p>
            <a:endParaRPr lang="en-US" dirty="0"/>
          </a:p>
        </p:txBody>
      </p:sp>
      <p:pic>
        <p:nvPicPr>
          <p:cNvPr id="4" name="Graphic 3" descr="Tick with solid fill">
            <a:extLst>
              <a:ext uri="{FF2B5EF4-FFF2-40B4-BE49-F238E27FC236}">
                <a16:creationId xmlns:a16="http://schemas.microsoft.com/office/drawing/2014/main" id="{B49BCCB1-3DEA-EF8A-C898-B9D5FF787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3500" y="1913417"/>
            <a:ext cx="342900" cy="342900"/>
          </a:xfrm>
          <a:prstGeom prst="rect">
            <a:avLst/>
          </a:prstGeom>
        </p:spPr>
      </p:pic>
      <p:pic>
        <p:nvPicPr>
          <p:cNvPr id="5" name="Graphic 4" descr="Tick with solid fill">
            <a:extLst>
              <a:ext uri="{FF2B5EF4-FFF2-40B4-BE49-F238E27FC236}">
                <a16:creationId xmlns:a16="http://schemas.microsoft.com/office/drawing/2014/main" id="{11495FD6-0FBC-7EA8-3157-3B38D6787D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3500" y="3517932"/>
            <a:ext cx="342900" cy="342900"/>
          </a:xfrm>
          <a:prstGeom prst="rect">
            <a:avLst/>
          </a:prstGeom>
        </p:spPr>
      </p:pic>
      <p:pic>
        <p:nvPicPr>
          <p:cNvPr id="6" name="Graphic 5" descr="Tick with solid fill">
            <a:extLst>
              <a:ext uri="{FF2B5EF4-FFF2-40B4-BE49-F238E27FC236}">
                <a16:creationId xmlns:a16="http://schemas.microsoft.com/office/drawing/2014/main" id="{F835536C-F861-FED1-8363-4460F400E7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3500" y="5122447"/>
            <a:ext cx="342900" cy="342900"/>
          </a:xfrm>
          <a:prstGeom prst="rect">
            <a:avLst/>
          </a:prstGeom>
        </p:spPr>
      </p:pic>
      <p:pic>
        <p:nvPicPr>
          <p:cNvPr id="7" name="Graphic 6" descr="Tick with solid fill">
            <a:extLst>
              <a:ext uri="{FF2B5EF4-FFF2-40B4-BE49-F238E27FC236}">
                <a16:creationId xmlns:a16="http://schemas.microsoft.com/office/drawing/2014/main" id="{240408D6-B8DE-2BAF-9540-89B31DD0D3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3500" y="6125286"/>
            <a:ext cx="342900" cy="342900"/>
          </a:xfrm>
          <a:prstGeom prst="rect">
            <a:avLst/>
          </a:prstGeom>
        </p:spPr>
      </p:pic>
    </p:spTree>
    <p:extLst>
      <p:ext uri="{BB962C8B-B14F-4D97-AF65-F5344CB8AC3E}">
        <p14:creationId xmlns:p14="http://schemas.microsoft.com/office/powerpoint/2010/main" val="157062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A5AD-7704-00CD-5E59-970B6BDEA3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40171B-9BA9-0E56-75B5-6DF97385ADD0}"/>
              </a:ext>
            </a:extLst>
          </p:cNvPr>
          <p:cNvSpPr>
            <a:spLocks noGrp="1"/>
          </p:cNvSpPr>
          <p:nvPr>
            <p:ph idx="1"/>
          </p:nvPr>
        </p:nvSpPr>
        <p:spPr>
          <a:xfrm>
            <a:off x="431800" y="1629948"/>
            <a:ext cx="10845800" cy="4751387"/>
          </a:xfrm>
        </p:spPr>
        <p:txBody>
          <a:bodyPr>
            <a:normAutofit/>
          </a:bodyPr>
          <a:lstStyle/>
          <a:p>
            <a:r>
              <a:rPr lang="en-GB" b="1" dirty="0">
                <a:solidFill>
                  <a:srgbClr val="00B050"/>
                </a:solidFill>
              </a:rPr>
              <a:t>Duty to act with due skill, care and diligence </a:t>
            </a:r>
          </a:p>
          <a:p>
            <a:r>
              <a:rPr lang="en-GB" dirty="0">
                <a:solidFill>
                  <a:srgbClr val="00B050"/>
                </a:solidFill>
              </a:rPr>
              <a:t>Section 174 of the Companies Act sets out the directors’ duty to act with reasonable skill, care and diligence in the performance of their duties. This is stated to mean the care, skill and diligence that would be exercised by a reasonably diligent person with: </a:t>
            </a:r>
          </a:p>
          <a:p>
            <a:r>
              <a:rPr lang="en-GB" dirty="0">
                <a:solidFill>
                  <a:srgbClr val="00B050"/>
                </a:solidFill>
              </a:rPr>
              <a:t>• the general knowledge, skill and experience that may reasonably be expected of a person carrying out the functions carried out by the director in relation to the company, (objective test) and </a:t>
            </a:r>
          </a:p>
          <a:p>
            <a:r>
              <a:rPr lang="en-GB" dirty="0">
                <a:solidFill>
                  <a:srgbClr val="00B050"/>
                </a:solidFill>
              </a:rPr>
              <a:t>• the general knowledge, skill and experience that the director has. (subjective test)</a:t>
            </a:r>
          </a:p>
          <a:p>
            <a:r>
              <a:rPr lang="en-GB" dirty="0">
                <a:solidFill>
                  <a:srgbClr val="00B050"/>
                </a:solidFill>
              </a:rPr>
              <a:t>The effect of this is that there are two thresholds that a director must meet in order to perform his or her duty under section 174. The first threshold is based on an objective test and is the minimum knowledge and skills that a director performing his or her role is expected to have. The second threshold is based on a subjective test and takes into account the specific knowledge and skills that the particular director has.</a:t>
            </a:r>
            <a:endParaRPr lang="en-US" dirty="0">
              <a:solidFill>
                <a:srgbClr val="00B050"/>
              </a:solidFill>
            </a:endParaRPr>
          </a:p>
        </p:txBody>
      </p:sp>
      <p:pic>
        <p:nvPicPr>
          <p:cNvPr id="4" name="Graphic 3" descr="Tick with solid fill">
            <a:extLst>
              <a:ext uri="{FF2B5EF4-FFF2-40B4-BE49-F238E27FC236}">
                <a16:creationId xmlns:a16="http://schemas.microsoft.com/office/drawing/2014/main" id="{81C466F3-19AC-CBCD-0A5A-1F83776988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3921277"/>
            <a:ext cx="342900" cy="342900"/>
          </a:xfrm>
          <a:prstGeom prst="rect">
            <a:avLst/>
          </a:prstGeom>
        </p:spPr>
      </p:pic>
      <p:pic>
        <p:nvPicPr>
          <p:cNvPr id="6" name="Graphic 5" descr="Tick with solid fill">
            <a:extLst>
              <a:ext uri="{FF2B5EF4-FFF2-40B4-BE49-F238E27FC236}">
                <a16:creationId xmlns:a16="http://schemas.microsoft.com/office/drawing/2014/main" id="{38CE88CC-DE3B-8A7F-4F8C-7692F83134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5281991"/>
            <a:ext cx="342900" cy="342900"/>
          </a:xfrm>
          <a:prstGeom prst="rect">
            <a:avLst/>
          </a:prstGeom>
        </p:spPr>
      </p:pic>
    </p:spTree>
    <p:extLst>
      <p:ext uri="{BB962C8B-B14F-4D97-AF65-F5344CB8AC3E}">
        <p14:creationId xmlns:p14="http://schemas.microsoft.com/office/powerpoint/2010/main" val="173236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C333-FBBB-07DB-6AF1-CB99A597C0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29F3C7-D0C2-061E-92EA-346291B5454A}"/>
              </a:ext>
            </a:extLst>
          </p:cNvPr>
          <p:cNvSpPr>
            <a:spLocks noGrp="1"/>
          </p:cNvSpPr>
          <p:nvPr>
            <p:ph idx="1"/>
          </p:nvPr>
        </p:nvSpPr>
        <p:spPr>
          <a:xfrm>
            <a:off x="431800" y="1629948"/>
            <a:ext cx="10932886" cy="4751387"/>
          </a:xfrm>
        </p:spPr>
        <p:txBody>
          <a:bodyPr>
            <a:normAutofit/>
          </a:bodyPr>
          <a:lstStyle/>
          <a:p>
            <a:r>
              <a:rPr lang="en-GB" dirty="0">
                <a:solidFill>
                  <a:srgbClr val="00B050"/>
                </a:solidFill>
              </a:rPr>
              <a:t>In order to comply with their duty under section 174, each of the directors on the Board of Marathon needs to carefully consider the impact on the company of the proposed gym closures in the short and longer term, including analysing the pros and cons of the closures. The directors need to ensure that they have sufficient information in order to make their decision. They can rely on the report being provided by the Executive Committee but they must be satisfied that they have sufficient information to consider the proposals. </a:t>
            </a:r>
          </a:p>
          <a:p>
            <a:r>
              <a:rPr lang="en-GB" dirty="0">
                <a:solidFill>
                  <a:srgbClr val="00B050"/>
                </a:solidFill>
              </a:rPr>
              <a:t>The Finance Director of Marathon will be expected to use his skills to assess the financial impact of the proposed new strategy, including the costs of the closures (for example the redundancy payments). </a:t>
            </a:r>
          </a:p>
          <a:p>
            <a:r>
              <a:rPr lang="en-GB" dirty="0">
                <a:solidFill>
                  <a:srgbClr val="00B050"/>
                </a:solidFill>
              </a:rPr>
              <a:t>The two non-executive directors of Marathon have the same duty of skill, care and diligence as the executive directors, but when discharging that duty they are entitled to rely on the information provided by the executive management team unless they have grounds for suspecting dishonesty or incompetence, in other words, they cannot rely on the management team in an unquestioning way. </a:t>
            </a:r>
            <a:endParaRPr lang="en-US" dirty="0">
              <a:solidFill>
                <a:srgbClr val="00B050"/>
              </a:solidFill>
            </a:endParaRPr>
          </a:p>
        </p:txBody>
      </p:sp>
      <p:pic>
        <p:nvPicPr>
          <p:cNvPr id="4" name="Graphic 3" descr="Tick with solid fill">
            <a:extLst>
              <a:ext uri="{FF2B5EF4-FFF2-40B4-BE49-F238E27FC236}">
                <a16:creationId xmlns:a16="http://schemas.microsoft.com/office/drawing/2014/main" id="{51E061DE-7D88-77FC-6B85-2D659B4858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2778277"/>
            <a:ext cx="342900" cy="342900"/>
          </a:xfrm>
          <a:prstGeom prst="rect">
            <a:avLst/>
          </a:prstGeom>
        </p:spPr>
      </p:pic>
      <p:pic>
        <p:nvPicPr>
          <p:cNvPr id="5" name="Graphic 4" descr="Tick with solid fill">
            <a:extLst>
              <a:ext uri="{FF2B5EF4-FFF2-40B4-BE49-F238E27FC236}">
                <a16:creationId xmlns:a16="http://schemas.microsoft.com/office/drawing/2014/main" id="{DD669E7D-F65D-8DD0-A802-448D68C40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95100" y="3565374"/>
            <a:ext cx="342900" cy="342900"/>
          </a:xfrm>
          <a:prstGeom prst="rect">
            <a:avLst/>
          </a:prstGeom>
        </p:spPr>
      </p:pic>
      <p:pic>
        <p:nvPicPr>
          <p:cNvPr id="6" name="Graphic 5" descr="Tick with solid fill">
            <a:extLst>
              <a:ext uri="{FF2B5EF4-FFF2-40B4-BE49-F238E27FC236}">
                <a16:creationId xmlns:a16="http://schemas.microsoft.com/office/drawing/2014/main" id="{34692042-A9CC-4B55-A9EE-864641EA45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4933649"/>
            <a:ext cx="342900" cy="342900"/>
          </a:xfrm>
          <a:prstGeom prst="rect">
            <a:avLst/>
          </a:prstGeom>
        </p:spPr>
      </p:pic>
    </p:spTree>
    <p:extLst>
      <p:ext uri="{BB962C8B-B14F-4D97-AF65-F5344CB8AC3E}">
        <p14:creationId xmlns:p14="http://schemas.microsoft.com/office/powerpoint/2010/main" val="1121009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811486" y="5589002"/>
            <a:ext cx="6096000" cy="923330"/>
          </a:xfrm>
          <a:prstGeom prst="rect">
            <a:avLst/>
          </a:prstGeom>
          <a:noFill/>
        </p:spPr>
        <p:txBody>
          <a:bodyPr wrap="square">
            <a:spAutoFit/>
          </a:bodyPr>
          <a:lstStyle/>
          <a:p>
            <a:r>
              <a:rPr lang="en-US" sz="1800" dirty="0">
                <a:solidFill>
                  <a:schemeClr val="bg1"/>
                </a:solidFill>
                <a:hlinkClick r:id="rId2">
                  <a:extLst>
                    <a:ext uri="{A12FA001-AC4F-418D-AE19-62706E023703}">
                      <ahyp:hlinkClr xmlns:ahyp="http://schemas.microsoft.com/office/drawing/2018/hyperlinkcolor" val="tx"/>
                    </a:ext>
                  </a:extLst>
                </a:hlinkClick>
              </a:rPr>
              <a:t>neill@kcb.ac.uk</a:t>
            </a:r>
            <a:endParaRPr lang="en-US" sz="1800" dirty="0">
              <a:solidFill>
                <a:schemeClr val="bg1"/>
              </a:solidFill>
            </a:endParaRPr>
          </a:p>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3"/>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71421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p:txBody>
          <a:bodyPr/>
          <a:lstStyle/>
          <a:p>
            <a:r>
              <a:rPr lang="en-US" dirty="0"/>
              <a:t>Remuneration of directors and senior executives</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Tree>
    <p:extLst>
      <p:ext uri="{BB962C8B-B14F-4D97-AF65-F5344CB8AC3E}">
        <p14:creationId xmlns:p14="http://schemas.microsoft.com/office/powerpoint/2010/main" val="424189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22914" y="-167893"/>
            <a:ext cx="7600951" cy="1279524"/>
          </a:xfrm>
        </p:spPr>
        <p:txBody>
          <a:bodyPr>
            <a:normAutofit/>
          </a:bodyPr>
          <a:lstStyle/>
          <a:p>
            <a:r>
              <a:rPr lang="en-US" b="1" dirty="0">
                <a:solidFill>
                  <a:srgbClr val="004BD2"/>
                </a:solidFill>
              </a:rPr>
              <a:t>Examination Question Matrix</a:t>
            </a:r>
          </a:p>
        </p:txBody>
      </p:sp>
      <p:pic>
        <p:nvPicPr>
          <p:cNvPr id="8" name="Picture 7" descr="A white calendar with black text&#10;&#10;Description automatically generated">
            <a:extLst>
              <a:ext uri="{FF2B5EF4-FFF2-40B4-BE49-F238E27FC236}">
                <a16:creationId xmlns:a16="http://schemas.microsoft.com/office/drawing/2014/main" id="{DFC11FA1-820C-85AB-63F3-0FC34335C2D6}"/>
              </a:ext>
            </a:extLst>
          </p:cNvPr>
          <p:cNvPicPr>
            <a:picLocks noChangeAspect="1"/>
          </p:cNvPicPr>
          <p:nvPr/>
        </p:nvPicPr>
        <p:blipFill>
          <a:blip r:embed="rId2"/>
          <a:stretch>
            <a:fillRect/>
          </a:stretch>
        </p:blipFill>
        <p:spPr>
          <a:xfrm>
            <a:off x="422914" y="1514079"/>
            <a:ext cx="11310050" cy="4760296"/>
          </a:xfrm>
          <a:prstGeom prst="rect">
            <a:avLst/>
          </a:prstGeom>
        </p:spPr>
      </p:pic>
      <p:sp>
        <p:nvSpPr>
          <p:cNvPr id="2" name="Rectangle 1">
            <a:extLst>
              <a:ext uri="{FF2B5EF4-FFF2-40B4-BE49-F238E27FC236}">
                <a16:creationId xmlns:a16="http://schemas.microsoft.com/office/drawing/2014/main" id="{338EECD6-2618-D546-CB67-1E5FB286C039}"/>
              </a:ext>
            </a:extLst>
          </p:cNvPr>
          <p:cNvSpPr/>
          <p:nvPr/>
        </p:nvSpPr>
        <p:spPr>
          <a:xfrm>
            <a:off x="422914" y="5451131"/>
            <a:ext cx="11310050" cy="823243"/>
          </a:xfrm>
          <a:prstGeom prst="rect">
            <a:avLst/>
          </a:prstGeom>
          <a:noFill/>
          <a:ln w="28575">
            <a:solidFill>
              <a:srgbClr val="FF9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66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5F9B-B452-C072-8944-1C142E753A41}"/>
              </a:ext>
            </a:extLst>
          </p:cNvPr>
          <p:cNvSpPr>
            <a:spLocks noGrp="1"/>
          </p:cNvSpPr>
          <p:nvPr>
            <p:ph type="title"/>
          </p:nvPr>
        </p:nvSpPr>
        <p:spPr/>
        <p:txBody>
          <a:bodyPr/>
          <a:lstStyle/>
          <a:p>
            <a:r>
              <a:rPr lang="en-US" sz="3200" b="1" dirty="0" err="1"/>
              <a:t>MyCG</a:t>
            </a:r>
            <a:endParaRPr lang="en-US" sz="3200" b="1" dirty="0"/>
          </a:p>
        </p:txBody>
      </p:sp>
      <p:pic>
        <p:nvPicPr>
          <p:cNvPr id="5" name="Content Placeholder 4" descr="A screenshot of a web page&#10;&#10;Description automatically generated">
            <a:extLst>
              <a:ext uri="{FF2B5EF4-FFF2-40B4-BE49-F238E27FC236}">
                <a16:creationId xmlns:a16="http://schemas.microsoft.com/office/drawing/2014/main" id="{C6AC3EC5-AB60-5A98-390D-08A22AF096CC}"/>
              </a:ext>
            </a:extLst>
          </p:cNvPr>
          <p:cNvPicPr>
            <a:picLocks noGrp="1" noChangeAspect="1"/>
          </p:cNvPicPr>
          <p:nvPr>
            <p:ph idx="1"/>
          </p:nvPr>
        </p:nvPicPr>
        <p:blipFill>
          <a:blip r:embed="rId2"/>
          <a:stretch>
            <a:fillRect/>
          </a:stretch>
        </p:blipFill>
        <p:spPr>
          <a:xfrm>
            <a:off x="1675982" y="1527681"/>
            <a:ext cx="8109679" cy="4812271"/>
          </a:xfrm>
        </p:spPr>
      </p:pic>
      <p:sp>
        <p:nvSpPr>
          <p:cNvPr id="7" name="TextBox 6">
            <a:extLst>
              <a:ext uri="{FF2B5EF4-FFF2-40B4-BE49-F238E27FC236}">
                <a16:creationId xmlns:a16="http://schemas.microsoft.com/office/drawing/2014/main" id="{3B35B9D3-66D0-694A-AF66-55E2E6EDD067}"/>
              </a:ext>
            </a:extLst>
          </p:cNvPr>
          <p:cNvSpPr txBox="1"/>
          <p:nvPr/>
        </p:nvSpPr>
        <p:spPr>
          <a:xfrm>
            <a:off x="2680324" y="6339952"/>
            <a:ext cx="6100996" cy="369332"/>
          </a:xfrm>
          <a:prstGeom prst="rect">
            <a:avLst/>
          </a:prstGeom>
          <a:noFill/>
        </p:spPr>
        <p:txBody>
          <a:bodyPr wrap="square">
            <a:spAutoFit/>
          </a:bodyPr>
          <a:lstStyle/>
          <a:p>
            <a:r>
              <a:rPr lang="en-GB" sz="1800" dirty="0">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https://www.cgi.org.uk/my_cg/qualifying-programme-part-1-2</a:t>
            </a:r>
            <a:endParaRPr lang="en-US" dirty="0"/>
          </a:p>
        </p:txBody>
      </p:sp>
    </p:spTree>
    <p:extLst>
      <p:ext uri="{BB962C8B-B14F-4D97-AF65-F5344CB8AC3E}">
        <p14:creationId xmlns:p14="http://schemas.microsoft.com/office/powerpoint/2010/main" val="2508059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5DC2-A025-AABD-0838-4908F2D15438}"/>
              </a:ext>
            </a:extLst>
          </p:cNvPr>
          <p:cNvSpPr>
            <a:spLocks noGrp="1"/>
          </p:cNvSpPr>
          <p:nvPr>
            <p:ph type="title"/>
          </p:nvPr>
        </p:nvSpPr>
        <p:spPr/>
        <p:txBody>
          <a:bodyPr/>
          <a:lstStyle/>
          <a:p>
            <a:r>
              <a:rPr lang="en-US" sz="3200" b="1" dirty="0">
                <a:solidFill>
                  <a:srgbClr val="004BD3"/>
                </a:solidFill>
              </a:rPr>
              <a:t>Remuneration as a CG Issue</a:t>
            </a:r>
          </a:p>
        </p:txBody>
      </p:sp>
      <p:sp>
        <p:nvSpPr>
          <p:cNvPr id="3" name="Content Placeholder 2">
            <a:extLst>
              <a:ext uri="{FF2B5EF4-FFF2-40B4-BE49-F238E27FC236}">
                <a16:creationId xmlns:a16="http://schemas.microsoft.com/office/drawing/2014/main" id="{00208D34-941A-A29C-E299-5F11FDE7E730}"/>
              </a:ext>
            </a:extLst>
          </p:cNvPr>
          <p:cNvSpPr>
            <a:spLocks noGrp="1"/>
          </p:cNvSpPr>
          <p:nvPr>
            <p:ph idx="1"/>
          </p:nvPr>
        </p:nvSpPr>
        <p:spPr>
          <a:xfrm>
            <a:off x="431799" y="1650182"/>
            <a:ext cx="11328399" cy="5474970"/>
          </a:xfrm>
        </p:spPr>
        <p:txBody>
          <a:bodyPr>
            <a:normAutofit/>
          </a:bodyPr>
          <a:lstStyle/>
          <a:p>
            <a:pPr marL="514350" indent="-514350">
              <a:buFont typeface="+mj-lt"/>
              <a:buAutoNum type="arabicPeriod"/>
            </a:pPr>
            <a:r>
              <a:rPr lang="en-GB" sz="2400" dirty="0">
                <a:solidFill>
                  <a:srgbClr val="004BD3"/>
                </a:solidFill>
              </a:rPr>
              <a:t>Companies need to attract and retain talented executives. </a:t>
            </a:r>
          </a:p>
          <a:p>
            <a:pPr marL="514350" indent="-514350">
              <a:buFont typeface="+mj-lt"/>
              <a:buAutoNum type="arabicPeriod"/>
            </a:pPr>
            <a:r>
              <a:rPr lang="en-GB" sz="2400" dirty="0">
                <a:solidFill>
                  <a:srgbClr val="004BD3"/>
                </a:solidFill>
              </a:rPr>
              <a:t>Remuneration incentives can be used to motivate executives to achieve better results for the company. </a:t>
            </a:r>
          </a:p>
          <a:p>
            <a:pPr marL="514350" indent="-514350">
              <a:buFont typeface="+mj-lt"/>
              <a:buAutoNum type="arabicPeriod"/>
            </a:pPr>
            <a:r>
              <a:rPr lang="en-GB" sz="2400" dirty="0">
                <a:solidFill>
                  <a:srgbClr val="004BD3"/>
                </a:solidFill>
              </a:rPr>
              <a:t>Those incentives need to be aligned with the interests of shareholders and promote the success of the company</a:t>
            </a:r>
          </a:p>
          <a:p>
            <a:pPr marL="514350" indent="-514350">
              <a:buFont typeface="+mj-lt"/>
              <a:buAutoNum type="arabicPeriod"/>
            </a:pPr>
            <a:r>
              <a:rPr lang="en-GB" sz="2400" dirty="0">
                <a:solidFill>
                  <a:srgbClr val="004BD3"/>
                </a:solidFill>
              </a:rPr>
              <a:t>Directors should not be rewarded for failure. </a:t>
            </a:r>
          </a:p>
          <a:p>
            <a:pPr marL="514350" indent="-514350">
              <a:buFont typeface="+mj-lt"/>
              <a:buAutoNum type="arabicPeriod"/>
            </a:pPr>
            <a:r>
              <a:rPr lang="en-GB" sz="2400" dirty="0">
                <a:solidFill>
                  <a:srgbClr val="004BD3"/>
                </a:solidFill>
              </a:rPr>
              <a:t>Directors should not be able to decide or influence their own remuneration. </a:t>
            </a:r>
          </a:p>
          <a:p>
            <a:pPr marL="514350" indent="-514350">
              <a:buFont typeface="+mj-lt"/>
              <a:buAutoNum type="arabicPeriod"/>
            </a:pPr>
            <a:r>
              <a:rPr lang="en-GB" sz="2400" dirty="0">
                <a:solidFill>
                  <a:srgbClr val="004BD3"/>
                </a:solidFill>
              </a:rPr>
              <a:t>High levels of executive pay undermine public trust in large businesses. </a:t>
            </a:r>
          </a:p>
          <a:p>
            <a:endParaRPr lang="en-GB" dirty="0"/>
          </a:p>
          <a:p>
            <a:endParaRPr lang="en-US" dirty="0"/>
          </a:p>
        </p:txBody>
      </p:sp>
    </p:spTree>
    <p:extLst>
      <p:ext uri="{BB962C8B-B14F-4D97-AF65-F5344CB8AC3E}">
        <p14:creationId xmlns:p14="http://schemas.microsoft.com/office/powerpoint/2010/main" val="3077895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9664-ACE4-C07E-FF15-D0472007259D}"/>
              </a:ext>
            </a:extLst>
          </p:cNvPr>
          <p:cNvSpPr>
            <a:spLocks noGrp="1"/>
          </p:cNvSpPr>
          <p:nvPr>
            <p:ph type="title"/>
          </p:nvPr>
        </p:nvSpPr>
        <p:spPr/>
        <p:txBody>
          <a:bodyPr/>
          <a:lstStyle/>
          <a:p>
            <a:r>
              <a:rPr lang="en-US" sz="3200" b="1" dirty="0">
                <a:solidFill>
                  <a:srgbClr val="004BD3"/>
                </a:solidFill>
              </a:rPr>
              <a:t>Elements of remuneration</a:t>
            </a:r>
          </a:p>
        </p:txBody>
      </p:sp>
      <p:sp>
        <p:nvSpPr>
          <p:cNvPr id="3" name="Content Placeholder 2">
            <a:extLst>
              <a:ext uri="{FF2B5EF4-FFF2-40B4-BE49-F238E27FC236}">
                <a16:creationId xmlns:a16="http://schemas.microsoft.com/office/drawing/2014/main" id="{F5B578DB-9FB7-ED10-F292-5FF0C4A14904}"/>
              </a:ext>
            </a:extLst>
          </p:cNvPr>
          <p:cNvSpPr>
            <a:spLocks noGrp="1"/>
          </p:cNvSpPr>
          <p:nvPr>
            <p:ph idx="1"/>
          </p:nvPr>
        </p:nvSpPr>
        <p:spPr/>
        <p:txBody>
          <a:bodyPr>
            <a:normAutofit/>
          </a:bodyPr>
          <a:lstStyle/>
          <a:p>
            <a:r>
              <a:rPr lang="en-GB" sz="2400" dirty="0">
                <a:solidFill>
                  <a:srgbClr val="004BD3"/>
                </a:solidFill>
              </a:rPr>
              <a:t>Remuneration can be divided into two elements:</a:t>
            </a:r>
          </a:p>
          <a:p>
            <a:r>
              <a:rPr lang="en-GB" sz="2400" dirty="0">
                <a:solidFill>
                  <a:srgbClr val="FF9057"/>
                </a:solidFill>
              </a:rPr>
              <a:t>Fixed (regardless of performance)</a:t>
            </a:r>
          </a:p>
          <a:p>
            <a:pPr lvl="1"/>
            <a:r>
              <a:rPr lang="en-GB" sz="2400" dirty="0">
                <a:solidFill>
                  <a:srgbClr val="004BD3"/>
                </a:solidFill>
              </a:rPr>
              <a:t>Basic Salary</a:t>
            </a:r>
          </a:p>
          <a:p>
            <a:pPr lvl="1"/>
            <a:r>
              <a:rPr lang="en-GB" sz="2400" dirty="0">
                <a:solidFill>
                  <a:srgbClr val="004BD3"/>
                </a:solidFill>
              </a:rPr>
              <a:t>Pension scheme payments</a:t>
            </a:r>
          </a:p>
          <a:p>
            <a:r>
              <a:rPr lang="en-GB" sz="2400" dirty="0">
                <a:solidFill>
                  <a:srgbClr val="FF9057"/>
                </a:solidFill>
              </a:rPr>
              <a:t>Variable (performance based)</a:t>
            </a:r>
          </a:p>
          <a:p>
            <a:pPr lvl="1"/>
            <a:r>
              <a:rPr lang="en-GB" sz="2400" dirty="0">
                <a:solidFill>
                  <a:srgbClr val="004BD3"/>
                </a:solidFill>
              </a:rPr>
              <a:t> Bonus (short-term incentive)</a:t>
            </a:r>
          </a:p>
          <a:p>
            <a:pPr lvl="1"/>
            <a:r>
              <a:rPr lang="en-GB" sz="2400" dirty="0">
                <a:solidFill>
                  <a:srgbClr val="004BD3"/>
                </a:solidFill>
              </a:rPr>
              <a:t>Share options and other long-term incentive schemes (long-term performance)</a:t>
            </a:r>
            <a:endParaRPr lang="en-US" sz="2400" dirty="0">
              <a:solidFill>
                <a:srgbClr val="004BD3"/>
              </a:solidFill>
            </a:endParaRPr>
          </a:p>
        </p:txBody>
      </p:sp>
    </p:spTree>
    <p:extLst>
      <p:ext uri="{BB962C8B-B14F-4D97-AF65-F5344CB8AC3E}">
        <p14:creationId xmlns:p14="http://schemas.microsoft.com/office/powerpoint/2010/main" val="102185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D804D7-97C2-D4F6-E713-432EBF71EE25}"/>
              </a:ext>
            </a:extLst>
          </p:cNvPr>
          <p:cNvSpPr>
            <a:spLocks noGrp="1"/>
          </p:cNvSpPr>
          <p:nvPr>
            <p:ph idx="1"/>
          </p:nvPr>
        </p:nvSpPr>
        <p:spPr/>
        <p:txBody>
          <a:bodyPr>
            <a:normAutofit/>
          </a:bodyPr>
          <a:lstStyle/>
          <a:p>
            <a:pPr marL="342900" indent="-342900">
              <a:buFont typeface="+mj-lt"/>
              <a:buAutoNum type="arabicPeriod"/>
            </a:pPr>
            <a:r>
              <a:rPr lang="en-GB" sz="2400" dirty="0">
                <a:solidFill>
                  <a:srgbClr val="004BD3"/>
                </a:solidFill>
              </a:rPr>
              <a:t>Earnings Per Share (EPS)</a:t>
            </a:r>
          </a:p>
          <a:p>
            <a:pPr marL="342900" indent="-342900">
              <a:buFont typeface="+mj-lt"/>
              <a:buAutoNum type="arabicPeriod"/>
            </a:pPr>
            <a:r>
              <a:rPr lang="en-GB" sz="2400" dirty="0">
                <a:solidFill>
                  <a:srgbClr val="004BD3"/>
                </a:solidFill>
              </a:rPr>
              <a:t>Total Shareholder Return (TSR) Share price &amp; Dividend</a:t>
            </a:r>
          </a:p>
          <a:p>
            <a:pPr marL="342900" indent="-342900">
              <a:buFont typeface="+mj-lt"/>
              <a:buAutoNum type="arabicPeriod"/>
            </a:pPr>
            <a:r>
              <a:rPr lang="en-GB" sz="2400" dirty="0">
                <a:solidFill>
                  <a:srgbClr val="004BD3"/>
                </a:solidFill>
              </a:rPr>
              <a:t>Profit PBIT or EBITDA </a:t>
            </a:r>
          </a:p>
          <a:p>
            <a:pPr marL="342900" indent="-342900">
              <a:buFont typeface="+mj-lt"/>
              <a:buAutoNum type="arabicPeriod"/>
            </a:pPr>
            <a:r>
              <a:rPr lang="en-GB" sz="2400" dirty="0">
                <a:solidFill>
                  <a:srgbClr val="004BD3"/>
                </a:solidFill>
              </a:rPr>
              <a:t>Return on Capital Employed (ROCE) </a:t>
            </a:r>
          </a:p>
          <a:p>
            <a:pPr marL="342900" indent="-342900">
              <a:buFont typeface="+mj-lt"/>
              <a:buAutoNum type="arabicPeriod"/>
            </a:pPr>
            <a:r>
              <a:rPr lang="en-GB" sz="2400" dirty="0">
                <a:solidFill>
                  <a:srgbClr val="004BD3"/>
                </a:solidFill>
              </a:rPr>
              <a:t>Others (including Non Financial)</a:t>
            </a:r>
          </a:p>
          <a:p>
            <a:endParaRPr lang="en-GB" dirty="0"/>
          </a:p>
          <a:p>
            <a:endParaRPr lang="en-US" dirty="0"/>
          </a:p>
        </p:txBody>
      </p:sp>
      <p:sp>
        <p:nvSpPr>
          <p:cNvPr id="5" name="Title 4">
            <a:extLst>
              <a:ext uri="{FF2B5EF4-FFF2-40B4-BE49-F238E27FC236}">
                <a16:creationId xmlns:a16="http://schemas.microsoft.com/office/drawing/2014/main" id="{AA277F9D-9A00-D65A-46A0-C34090DA624F}"/>
              </a:ext>
            </a:extLst>
          </p:cNvPr>
          <p:cNvSpPr>
            <a:spLocks noGrp="1"/>
          </p:cNvSpPr>
          <p:nvPr>
            <p:ph type="title"/>
          </p:nvPr>
        </p:nvSpPr>
        <p:spPr/>
        <p:txBody>
          <a:bodyPr/>
          <a:lstStyle/>
          <a:p>
            <a:r>
              <a:rPr lang="en-US" sz="3200" b="1" dirty="0">
                <a:solidFill>
                  <a:srgbClr val="004BD3"/>
                </a:solidFill>
              </a:rPr>
              <a:t>Measurements of performance</a:t>
            </a:r>
          </a:p>
        </p:txBody>
      </p:sp>
    </p:spTree>
    <p:extLst>
      <p:ext uri="{BB962C8B-B14F-4D97-AF65-F5344CB8AC3E}">
        <p14:creationId xmlns:p14="http://schemas.microsoft.com/office/powerpoint/2010/main" val="49656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25FDE-4171-7DF0-54CB-F75485FE8E63}"/>
              </a:ext>
            </a:extLst>
          </p:cNvPr>
          <p:cNvSpPr>
            <a:spLocks noGrp="1"/>
          </p:cNvSpPr>
          <p:nvPr>
            <p:ph idx="1"/>
          </p:nvPr>
        </p:nvSpPr>
        <p:spPr/>
        <p:txBody>
          <a:bodyPr>
            <a:normAutofit/>
          </a:bodyPr>
          <a:lstStyle/>
          <a:p>
            <a:pPr marL="514350" indent="-514350">
              <a:buFont typeface="+mj-lt"/>
              <a:buAutoNum type="arabicPeriod"/>
            </a:pPr>
            <a:r>
              <a:rPr lang="en-GB" dirty="0">
                <a:solidFill>
                  <a:srgbClr val="FF9057"/>
                </a:solidFill>
              </a:rPr>
              <a:t>Selecting the right performance measures</a:t>
            </a:r>
          </a:p>
          <a:p>
            <a:pPr marL="514350" indent="-514350">
              <a:buFont typeface="+mj-lt"/>
              <a:buAutoNum type="arabicPeriod"/>
            </a:pPr>
            <a:r>
              <a:rPr lang="en-GB" dirty="0">
                <a:solidFill>
                  <a:srgbClr val="FF9057"/>
                </a:solidFill>
              </a:rPr>
              <a:t>Setting the thresholds at which rewards are paid</a:t>
            </a:r>
          </a:p>
          <a:p>
            <a:pPr marL="514350" indent="-514350">
              <a:buFont typeface="+mj-lt"/>
              <a:buAutoNum type="arabicPeriod"/>
            </a:pPr>
            <a:r>
              <a:rPr lang="en-GB" dirty="0">
                <a:solidFill>
                  <a:srgbClr val="004BD3"/>
                </a:solidFill>
              </a:rPr>
              <a:t>Deciding whether to place a cap on any rewards under the incentive and determining the level of that cap</a:t>
            </a:r>
          </a:p>
          <a:p>
            <a:pPr marL="514350" indent="-514350">
              <a:buFont typeface="+mj-lt"/>
              <a:buAutoNum type="arabicPeriod"/>
            </a:pPr>
            <a:r>
              <a:rPr lang="en-GB" dirty="0">
                <a:solidFill>
                  <a:srgbClr val="FF9057"/>
                </a:solidFill>
              </a:rPr>
              <a:t>Ensuring that the targets used for short-term incentives like the annual bonus promote the long-term success of the company</a:t>
            </a:r>
          </a:p>
          <a:p>
            <a:pPr marL="514350" indent="-514350">
              <a:buFont typeface="+mj-lt"/>
              <a:buAutoNum type="arabicPeriod"/>
            </a:pPr>
            <a:r>
              <a:rPr lang="en-GB" dirty="0">
                <a:solidFill>
                  <a:srgbClr val="FF9057"/>
                </a:solidFill>
              </a:rPr>
              <a:t>Ensuring that the targets used for incentive schemes do not promote bad behaviour </a:t>
            </a:r>
          </a:p>
          <a:p>
            <a:pPr marL="514350" indent="-514350">
              <a:buFont typeface="+mj-lt"/>
              <a:buAutoNum type="arabicPeriod"/>
            </a:pPr>
            <a:r>
              <a:rPr lang="en-GB" dirty="0">
                <a:solidFill>
                  <a:srgbClr val="004BD3"/>
                </a:solidFill>
              </a:rPr>
              <a:t>Preventing executives who did not perform well from piggy-backing on the success of their colleagues</a:t>
            </a:r>
          </a:p>
          <a:p>
            <a:pPr marL="514350" indent="-514350">
              <a:buFont typeface="+mj-lt"/>
              <a:buAutoNum type="arabicPeriod"/>
            </a:pPr>
            <a:r>
              <a:rPr lang="en-GB" dirty="0">
                <a:solidFill>
                  <a:srgbClr val="FF9057"/>
                </a:solidFill>
              </a:rPr>
              <a:t>Preventing the ‘legacy effect’</a:t>
            </a:r>
          </a:p>
          <a:p>
            <a:pPr marL="514350" indent="-514350">
              <a:buFont typeface="+mj-lt"/>
              <a:buAutoNum type="arabicPeriod"/>
            </a:pPr>
            <a:r>
              <a:rPr lang="en-GB" dirty="0">
                <a:solidFill>
                  <a:srgbClr val="004BD3"/>
                </a:solidFill>
              </a:rPr>
              <a:t>Executives may develop an expectation that they should receive annual rewards regardless of the actual performance of the company</a:t>
            </a:r>
          </a:p>
          <a:p>
            <a:pPr marL="514350" indent="-514350">
              <a:buFont typeface="+mj-lt"/>
              <a:buAutoNum type="arabicPeriod"/>
            </a:pPr>
            <a:r>
              <a:rPr lang="en-GB" dirty="0">
                <a:solidFill>
                  <a:srgbClr val="FF9057"/>
                </a:solidFill>
              </a:rPr>
              <a:t>Designing a scheme that will be satisfactory to shareholders</a:t>
            </a:r>
          </a:p>
          <a:p>
            <a:endParaRPr lang="en-US" dirty="0"/>
          </a:p>
        </p:txBody>
      </p:sp>
      <p:sp>
        <p:nvSpPr>
          <p:cNvPr id="5" name="Title 4">
            <a:extLst>
              <a:ext uri="{FF2B5EF4-FFF2-40B4-BE49-F238E27FC236}">
                <a16:creationId xmlns:a16="http://schemas.microsoft.com/office/drawing/2014/main" id="{8F09D0FB-CD4B-4003-0D17-A6355C414E0D}"/>
              </a:ext>
            </a:extLst>
          </p:cNvPr>
          <p:cNvSpPr>
            <a:spLocks noGrp="1"/>
          </p:cNvSpPr>
          <p:nvPr>
            <p:ph type="title"/>
          </p:nvPr>
        </p:nvSpPr>
        <p:spPr/>
        <p:txBody>
          <a:bodyPr/>
          <a:lstStyle/>
          <a:p>
            <a:r>
              <a:rPr lang="en-US" b="1" dirty="0">
                <a:solidFill>
                  <a:srgbClr val="004BD3"/>
                </a:solidFill>
              </a:rPr>
              <a:t>Problems with linking rewards to performance</a:t>
            </a:r>
          </a:p>
        </p:txBody>
      </p:sp>
    </p:spTree>
    <p:extLst>
      <p:ext uri="{BB962C8B-B14F-4D97-AF65-F5344CB8AC3E}">
        <p14:creationId xmlns:p14="http://schemas.microsoft.com/office/powerpoint/2010/main" val="4130423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59F8F-8413-E6E0-6752-FA86221E582B}"/>
              </a:ext>
            </a:extLst>
          </p:cNvPr>
          <p:cNvSpPr>
            <a:spLocks noGrp="1"/>
          </p:cNvSpPr>
          <p:nvPr>
            <p:ph idx="1"/>
          </p:nvPr>
        </p:nvSpPr>
        <p:spPr/>
        <p:txBody>
          <a:bodyPr>
            <a:normAutofit/>
          </a:bodyPr>
          <a:lstStyle/>
          <a:p>
            <a:pPr marL="514350" indent="-514350">
              <a:buFont typeface="+mj-lt"/>
              <a:buAutoNum type="arabicPeriod"/>
            </a:pPr>
            <a:r>
              <a:rPr lang="en-GB" dirty="0">
                <a:solidFill>
                  <a:srgbClr val="FF9057"/>
                </a:solidFill>
              </a:rPr>
              <a:t>Share options reward holders for increases in the share price, when this may not always relate to the executives, or indeed the company’s performance (</a:t>
            </a:r>
            <a:r>
              <a:rPr lang="en-GB" dirty="0" err="1">
                <a:solidFill>
                  <a:srgbClr val="FF9057"/>
                </a:solidFill>
              </a:rPr>
              <a:t>ie</a:t>
            </a:r>
            <a:r>
              <a:rPr lang="en-GB" dirty="0">
                <a:solidFill>
                  <a:srgbClr val="FF9057"/>
                </a:solidFill>
              </a:rPr>
              <a:t> ‘Bull’ market )</a:t>
            </a:r>
          </a:p>
          <a:p>
            <a:pPr marL="514350" indent="-514350">
              <a:buFont typeface="+mj-lt"/>
              <a:buAutoNum type="arabicPeriod"/>
            </a:pPr>
            <a:r>
              <a:rPr lang="en-GB" dirty="0">
                <a:solidFill>
                  <a:srgbClr val="FF9057"/>
                </a:solidFill>
              </a:rPr>
              <a:t>When the stock markets are in a bear run and prices are declining, share options lose value, and may even become worthless, irrespective of executives or company’s performance. </a:t>
            </a:r>
          </a:p>
          <a:p>
            <a:pPr marL="514350" indent="-514350">
              <a:buFont typeface="+mj-lt"/>
              <a:buAutoNum type="arabicPeriod"/>
            </a:pPr>
            <a:r>
              <a:rPr lang="en-GB" dirty="0">
                <a:solidFill>
                  <a:srgbClr val="004BD3"/>
                </a:solidFill>
              </a:rPr>
              <a:t>Option holders do not benefit from dividend </a:t>
            </a:r>
            <a:r>
              <a:rPr lang="en-GB" dirty="0" err="1">
                <a:solidFill>
                  <a:srgbClr val="004BD3"/>
                </a:solidFill>
              </a:rPr>
              <a:t>payouts</a:t>
            </a:r>
            <a:r>
              <a:rPr lang="en-GB" dirty="0">
                <a:solidFill>
                  <a:srgbClr val="004BD3"/>
                </a:solidFill>
              </a:rPr>
              <a:t>. </a:t>
            </a:r>
          </a:p>
          <a:p>
            <a:pPr marL="514350" indent="-514350">
              <a:buFont typeface="+mj-lt"/>
              <a:buAutoNum type="arabicPeriod"/>
            </a:pPr>
            <a:r>
              <a:rPr lang="en-GB" dirty="0">
                <a:solidFill>
                  <a:srgbClr val="004BD3"/>
                </a:solidFill>
              </a:rPr>
              <a:t>Executive directors may prefer a long-term incentive scheme involving the </a:t>
            </a:r>
            <a:r>
              <a:rPr lang="en-GB" dirty="0">
                <a:solidFill>
                  <a:srgbClr val="FF9057"/>
                </a:solidFill>
              </a:rPr>
              <a:t>grant of shares</a:t>
            </a:r>
            <a:r>
              <a:rPr lang="en-GB" dirty="0">
                <a:solidFill>
                  <a:srgbClr val="004BD3"/>
                </a:solidFill>
              </a:rPr>
              <a:t>, since the shares will always have some value once they have vested. </a:t>
            </a:r>
          </a:p>
        </p:txBody>
      </p:sp>
      <p:sp>
        <p:nvSpPr>
          <p:cNvPr id="5" name="Title 4">
            <a:extLst>
              <a:ext uri="{FF2B5EF4-FFF2-40B4-BE49-F238E27FC236}">
                <a16:creationId xmlns:a16="http://schemas.microsoft.com/office/drawing/2014/main" id="{D4D94B0E-38C7-F397-63F6-86D3A0FF9A65}"/>
              </a:ext>
            </a:extLst>
          </p:cNvPr>
          <p:cNvSpPr>
            <a:spLocks noGrp="1"/>
          </p:cNvSpPr>
          <p:nvPr>
            <p:ph type="title"/>
          </p:nvPr>
        </p:nvSpPr>
        <p:spPr/>
        <p:txBody>
          <a:bodyPr/>
          <a:lstStyle/>
          <a:p>
            <a:r>
              <a:rPr lang="en-US" sz="3200" b="1" dirty="0">
                <a:solidFill>
                  <a:srgbClr val="004BD3"/>
                </a:solidFill>
              </a:rPr>
              <a:t>Drawbacks of share option schemes</a:t>
            </a:r>
          </a:p>
        </p:txBody>
      </p:sp>
    </p:spTree>
    <p:extLst>
      <p:ext uri="{BB962C8B-B14F-4D97-AF65-F5344CB8AC3E}">
        <p14:creationId xmlns:p14="http://schemas.microsoft.com/office/powerpoint/2010/main" val="408314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F986-7155-EE49-05D4-AE641B371BA5}"/>
              </a:ext>
            </a:extLst>
          </p:cNvPr>
          <p:cNvSpPr>
            <a:spLocks noGrp="1"/>
          </p:cNvSpPr>
          <p:nvPr>
            <p:ph type="title"/>
          </p:nvPr>
        </p:nvSpPr>
        <p:spPr/>
        <p:txBody>
          <a:bodyPr/>
          <a:lstStyle/>
          <a:p>
            <a:r>
              <a:rPr lang="en-US" sz="3200" b="1" dirty="0">
                <a:solidFill>
                  <a:srgbClr val="004BD3"/>
                </a:solidFill>
              </a:rPr>
              <a:t>UKCG Code and Remuneration</a:t>
            </a:r>
          </a:p>
        </p:txBody>
      </p:sp>
      <p:sp>
        <p:nvSpPr>
          <p:cNvPr id="3" name="Content Placeholder 2">
            <a:extLst>
              <a:ext uri="{FF2B5EF4-FFF2-40B4-BE49-F238E27FC236}">
                <a16:creationId xmlns:a16="http://schemas.microsoft.com/office/drawing/2014/main" id="{50EC8E7B-92FC-DB12-F0DE-80CC89BB55C4}"/>
              </a:ext>
            </a:extLst>
          </p:cNvPr>
          <p:cNvSpPr>
            <a:spLocks noGrp="1"/>
          </p:cNvSpPr>
          <p:nvPr>
            <p:ph idx="1"/>
          </p:nvPr>
        </p:nvSpPr>
        <p:spPr>
          <a:xfrm>
            <a:off x="431799" y="1593308"/>
            <a:ext cx="11328399" cy="5530848"/>
          </a:xfrm>
        </p:spPr>
        <p:txBody>
          <a:bodyPr>
            <a:normAutofit/>
          </a:bodyPr>
          <a:lstStyle/>
          <a:p>
            <a:r>
              <a:rPr lang="en-GB" sz="2000" dirty="0">
                <a:solidFill>
                  <a:srgbClr val="004BD3"/>
                </a:solidFill>
              </a:rPr>
              <a:t>Principles:</a:t>
            </a:r>
          </a:p>
          <a:p>
            <a:r>
              <a:rPr lang="en-GB" sz="2000" dirty="0">
                <a:solidFill>
                  <a:srgbClr val="004BD3"/>
                </a:solidFill>
              </a:rPr>
              <a:t>P. Remuneration policies and practices should be designed to support strategy and promote long-term sustainable success. Executive remuneration should be aligned to company purpose and values and be clearly linked to the successful delivery of the company’s long-term strategy. </a:t>
            </a:r>
          </a:p>
          <a:p>
            <a:r>
              <a:rPr lang="en-GB" sz="2000" dirty="0">
                <a:solidFill>
                  <a:srgbClr val="004BD3"/>
                </a:solidFill>
              </a:rPr>
              <a:t>Q. A formal and transparent procedure for developing policy on executive remuneration and determining director and senior management remuneration should be established. No director should be involved in deciding their own remuneration outcome. </a:t>
            </a:r>
          </a:p>
          <a:p>
            <a:r>
              <a:rPr lang="en-GB" sz="2000" dirty="0">
                <a:solidFill>
                  <a:srgbClr val="004BD3"/>
                </a:solidFill>
              </a:rPr>
              <a:t>R. Directors should exercise independent judgement and discretion when authorising remuneration outcomes, taking account of company and individual performance, and wider circumstances. </a:t>
            </a:r>
          </a:p>
          <a:p>
            <a:endParaRPr lang="en-US" dirty="0"/>
          </a:p>
        </p:txBody>
      </p:sp>
    </p:spTree>
    <p:extLst>
      <p:ext uri="{BB962C8B-B14F-4D97-AF65-F5344CB8AC3E}">
        <p14:creationId xmlns:p14="http://schemas.microsoft.com/office/powerpoint/2010/main" val="1781093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5358-2AEA-9F10-A557-7BA40DCBB201}"/>
              </a:ext>
            </a:extLst>
          </p:cNvPr>
          <p:cNvSpPr>
            <a:spLocks noGrp="1"/>
          </p:cNvSpPr>
          <p:nvPr>
            <p:ph type="title"/>
          </p:nvPr>
        </p:nvSpPr>
        <p:spPr/>
        <p:txBody>
          <a:bodyPr/>
          <a:lstStyle/>
          <a:p>
            <a:r>
              <a:rPr lang="en-US" sz="3200" b="1" dirty="0">
                <a:solidFill>
                  <a:srgbClr val="004BD3"/>
                </a:solidFill>
              </a:rPr>
              <a:t>Remuneration committee</a:t>
            </a:r>
          </a:p>
        </p:txBody>
      </p:sp>
      <p:sp>
        <p:nvSpPr>
          <p:cNvPr id="3" name="Content Placeholder 2">
            <a:extLst>
              <a:ext uri="{FF2B5EF4-FFF2-40B4-BE49-F238E27FC236}">
                <a16:creationId xmlns:a16="http://schemas.microsoft.com/office/drawing/2014/main" id="{C81B552D-E83A-B948-2CCE-D6EBA8CCF59F}"/>
              </a:ext>
            </a:extLst>
          </p:cNvPr>
          <p:cNvSpPr>
            <a:spLocks noGrp="1"/>
          </p:cNvSpPr>
          <p:nvPr>
            <p:ph idx="1"/>
          </p:nvPr>
        </p:nvSpPr>
        <p:spPr/>
        <p:txBody>
          <a:bodyPr>
            <a:normAutofit/>
          </a:bodyPr>
          <a:lstStyle/>
          <a:p>
            <a:r>
              <a:rPr lang="en-GB" sz="2400" dirty="0">
                <a:solidFill>
                  <a:srgbClr val="004BD3"/>
                </a:solidFill>
              </a:rPr>
              <a:t>The  board should establish a remuneration committee of </a:t>
            </a:r>
            <a:r>
              <a:rPr lang="en-GB" sz="2400" dirty="0">
                <a:solidFill>
                  <a:srgbClr val="FF9057"/>
                </a:solidFill>
              </a:rPr>
              <a:t>independent non-executive directors, with a minimum membership of three, or in the case of smaller companies, two. </a:t>
            </a:r>
            <a:r>
              <a:rPr lang="en-GB" sz="2400" dirty="0">
                <a:solidFill>
                  <a:srgbClr val="004BD3"/>
                </a:solidFill>
              </a:rPr>
              <a:t>In addition, the chair of the board can only be a member if they were independent on appointment and cannot chair the committee. Before appointment as chair of the remuneration committee, the appointee should have served on a remuneration committee for at least 12 months. </a:t>
            </a:r>
          </a:p>
          <a:p>
            <a:pPr algn="r"/>
            <a:r>
              <a:rPr lang="en-US" sz="2400" dirty="0">
                <a:solidFill>
                  <a:srgbClr val="004BD3"/>
                </a:solidFill>
              </a:rPr>
              <a:t>Provision 32, UKCG code</a:t>
            </a:r>
          </a:p>
        </p:txBody>
      </p:sp>
    </p:spTree>
    <p:extLst>
      <p:ext uri="{BB962C8B-B14F-4D97-AF65-F5344CB8AC3E}">
        <p14:creationId xmlns:p14="http://schemas.microsoft.com/office/powerpoint/2010/main" val="459385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5026F5-095F-51F5-52EE-CCD37D8BA87A}"/>
              </a:ext>
            </a:extLst>
          </p:cNvPr>
          <p:cNvSpPr>
            <a:spLocks noGrp="1"/>
          </p:cNvSpPr>
          <p:nvPr>
            <p:ph idx="1"/>
          </p:nvPr>
        </p:nvSpPr>
        <p:spPr/>
        <p:txBody>
          <a:bodyPr>
            <a:normAutofit/>
          </a:bodyPr>
          <a:lstStyle/>
          <a:p>
            <a:r>
              <a:rPr lang="en-GB" sz="2400" dirty="0">
                <a:solidFill>
                  <a:srgbClr val="004BD3"/>
                </a:solidFill>
              </a:rPr>
              <a:t>The remuneration committee should have delegated responsibility for </a:t>
            </a:r>
            <a:r>
              <a:rPr lang="en-GB" sz="2400" dirty="0">
                <a:solidFill>
                  <a:srgbClr val="FF9057"/>
                </a:solidFill>
              </a:rPr>
              <a:t>determining the policy for executive director remuneration</a:t>
            </a:r>
            <a:r>
              <a:rPr lang="en-GB" sz="2400" dirty="0">
                <a:solidFill>
                  <a:srgbClr val="BF1E26"/>
                </a:solidFill>
              </a:rPr>
              <a:t> </a:t>
            </a:r>
            <a:r>
              <a:rPr lang="en-GB" sz="2400" dirty="0">
                <a:solidFill>
                  <a:srgbClr val="004BD3"/>
                </a:solidFill>
              </a:rPr>
              <a:t>and</a:t>
            </a:r>
            <a:r>
              <a:rPr lang="en-GB" sz="2400" dirty="0">
                <a:solidFill>
                  <a:srgbClr val="002060"/>
                </a:solidFill>
              </a:rPr>
              <a:t> </a:t>
            </a:r>
            <a:r>
              <a:rPr lang="en-GB" sz="2400" dirty="0">
                <a:solidFill>
                  <a:srgbClr val="FF9057"/>
                </a:solidFill>
              </a:rPr>
              <a:t>setting remuneration for the chair, executive directors and senior management.</a:t>
            </a:r>
            <a:r>
              <a:rPr lang="en-GB" sz="2400" dirty="0">
                <a:solidFill>
                  <a:srgbClr val="002060"/>
                </a:solidFill>
              </a:rPr>
              <a:t> </a:t>
            </a:r>
            <a:r>
              <a:rPr lang="en-GB" sz="2400" dirty="0">
                <a:solidFill>
                  <a:srgbClr val="004BD3"/>
                </a:solidFill>
              </a:rPr>
              <a:t>It should review workforce remuneration and related policies and the alignment of incentives and rewards with culture, taking these into account when setting the policy for executive director remuneration. </a:t>
            </a:r>
          </a:p>
          <a:p>
            <a:pPr algn="r"/>
            <a:r>
              <a:rPr lang="en-GB" sz="2400" dirty="0">
                <a:solidFill>
                  <a:srgbClr val="004BD3"/>
                </a:solidFill>
              </a:rPr>
              <a:t>Provision 33, UKCG code</a:t>
            </a:r>
          </a:p>
          <a:p>
            <a:endParaRPr lang="en-US" dirty="0"/>
          </a:p>
        </p:txBody>
      </p:sp>
      <p:sp>
        <p:nvSpPr>
          <p:cNvPr id="5" name="Title 4">
            <a:extLst>
              <a:ext uri="{FF2B5EF4-FFF2-40B4-BE49-F238E27FC236}">
                <a16:creationId xmlns:a16="http://schemas.microsoft.com/office/drawing/2014/main" id="{78D0FC43-6AF2-83FF-303C-C495B6B3C03C}"/>
              </a:ext>
            </a:extLst>
          </p:cNvPr>
          <p:cNvSpPr>
            <a:spLocks noGrp="1"/>
          </p:cNvSpPr>
          <p:nvPr>
            <p:ph type="title"/>
          </p:nvPr>
        </p:nvSpPr>
        <p:spPr/>
        <p:txBody>
          <a:bodyPr/>
          <a:lstStyle/>
          <a:p>
            <a:r>
              <a:rPr lang="en-US" sz="3200" dirty="0">
                <a:solidFill>
                  <a:srgbClr val="004BD3"/>
                </a:solidFill>
              </a:rPr>
              <a:t>Duties of the remuneration committee</a:t>
            </a:r>
          </a:p>
        </p:txBody>
      </p:sp>
    </p:spTree>
    <p:extLst>
      <p:ext uri="{BB962C8B-B14F-4D97-AF65-F5344CB8AC3E}">
        <p14:creationId xmlns:p14="http://schemas.microsoft.com/office/powerpoint/2010/main" val="2367102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E433-51E7-FFBE-7F4B-A9B86BBBC030}"/>
              </a:ext>
            </a:extLst>
          </p:cNvPr>
          <p:cNvSpPr>
            <a:spLocks noGrp="1"/>
          </p:cNvSpPr>
          <p:nvPr>
            <p:ph type="title"/>
          </p:nvPr>
        </p:nvSpPr>
        <p:spPr/>
        <p:txBody>
          <a:bodyPr/>
          <a:lstStyle/>
          <a:p>
            <a:r>
              <a:rPr lang="en-US" sz="3200" b="1" dirty="0">
                <a:solidFill>
                  <a:srgbClr val="004BD3"/>
                </a:solidFill>
              </a:rPr>
              <a:t>Remuneration consultants</a:t>
            </a:r>
          </a:p>
        </p:txBody>
      </p:sp>
      <p:sp>
        <p:nvSpPr>
          <p:cNvPr id="3" name="Content Placeholder 2">
            <a:extLst>
              <a:ext uri="{FF2B5EF4-FFF2-40B4-BE49-F238E27FC236}">
                <a16:creationId xmlns:a16="http://schemas.microsoft.com/office/drawing/2014/main" id="{4C870DF1-0697-CF21-5601-E676EF675231}"/>
              </a:ext>
            </a:extLst>
          </p:cNvPr>
          <p:cNvSpPr>
            <a:spLocks noGrp="1"/>
          </p:cNvSpPr>
          <p:nvPr>
            <p:ph idx="1"/>
          </p:nvPr>
        </p:nvSpPr>
        <p:spPr/>
        <p:txBody>
          <a:bodyPr>
            <a:normAutofit/>
          </a:bodyPr>
          <a:lstStyle/>
          <a:p>
            <a:r>
              <a:rPr lang="en-GB" sz="2400" dirty="0">
                <a:solidFill>
                  <a:srgbClr val="004BD3"/>
                </a:solidFill>
              </a:rPr>
              <a:t>The remuneration consultants should be identified in the annual report alongside a statement about any other connection they have with the company or individual directors </a:t>
            </a:r>
          </a:p>
          <a:p>
            <a:r>
              <a:rPr lang="en-GB" sz="2400" dirty="0">
                <a:solidFill>
                  <a:srgbClr val="004BD3"/>
                </a:solidFill>
              </a:rPr>
              <a:t>Remuneration committee members should exercise independent judgement when evaluating the advice of external third parties and when receiving views from executive directors and senior management. </a:t>
            </a:r>
          </a:p>
          <a:p>
            <a:pPr algn="r"/>
            <a:r>
              <a:rPr lang="en-GB" sz="2400" dirty="0">
                <a:solidFill>
                  <a:srgbClr val="004BD3"/>
                </a:solidFill>
              </a:rPr>
              <a:t>Provision 35, UKCG code</a:t>
            </a:r>
          </a:p>
          <a:p>
            <a:endParaRPr lang="en-US" dirty="0"/>
          </a:p>
        </p:txBody>
      </p:sp>
    </p:spTree>
    <p:extLst>
      <p:ext uri="{BB962C8B-B14F-4D97-AF65-F5344CB8AC3E}">
        <p14:creationId xmlns:p14="http://schemas.microsoft.com/office/powerpoint/2010/main" val="17291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A160-D570-33DA-513F-E827718BBAB1}"/>
              </a:ext>
            </a:extLst>
          </p:cNvPr>
          <p:cNvSpPr>
            <a:spLocks noGrp="1"/>
          </p:cNvSpPr>
          <p:nvPr>
            <p:ph type="title"/>
          </p:nvPr>
        </p:nvSpPr>
        <p:spPr/>
        <p:txBody>
          <a:bodyPr/>
          <a:lstStyle/>
          <a:p>
            <a:r>
              <a:rPr lang="en-US" sz="3200" b="1" dirty="0">
                <a:solidFill>
                  <a:srgbClr val="004BD3"/>
                </a:solidFill>
              </a:rPr>
              <a:t>Remuneration consultants</a:t>
            </a:r>
          </a:p>
        </p:txBody>
      </p:sp>
      <p:sp>
        <p:nvSpPr>
          <p:cNvPr id="3" name="Content Placeholder 2">
            <a:extLst>
              <a:ext uri="{FF2B5EF4-FFF2-40B4-BE49-F238E27FC236}">
                <a16:creationId xmlns:a16="http://schemas.microsoft.com/office/drawing/2014/main" id="{BC9A0B99-4793-D834-445B-E61A64D9A2C6}"/>
              </a:ext>
            </a:extLst>
          </p:cNvPr>
          <p:cNvSpPr>
            <a:spLocks noGrp="1"/>
          </p:cNvSpPr>
          <p:nvPr>
            <p:ph idx="1"/>
          </p:nvPr>
        </p:nvSpPr>
        <p:spPr>
          <a:xfrm>
            <a:off x="431799" y="1692276"/>
            <a:ext cx="11328399" cy="5165724"/>
          </a:xfrm>
        </p:spPr>
        <p:txBody>
          <a:bodyPr>
            <a:normAutofit/>
          </a:bodyPr>
          <a:lstStyle/>
          <a:p>
            <a:r>
              <a:rPr lang="en-GB" dirty="0">
                <a:solidFill>
                  <a:srgbClr val="004BD3"/>
                </a:solidFill>
              </a:rPr>
              <a:t>Issues:</a:t>
            </a:r>
          </a:p>
          <a:p>
            <a:pPr marL="285750" indent="-285750">
              <a:buFont typeface="Arial" panose="020B0604020202020204" pitchFamily="34" charset="0"/>
              <a:buChar char="•"/>
            </a:pPr>
            <a:r>
              <a:rPr lang="en-GB" dirty="0">
                <a:solidFill>
                  <a:srgbClr val="FF9057"/>
                </a:solidFill>
              </a:rPr>
              <a:t>May have conflicts of interest </a:t>
            </a:r>
            <a:r>
              <a:rPr lang="en-GB" dirty="0">
                <a:solidFill>
                  <a:srgbClr val="004BD3"/>
                </a:solidFill>
              </a:rPr>
              <a:t>by virtue of the fact they are also engaged by the executives to advise the company on other aspects of remuneration or may have another connection with an individual director.</a:t>
            </a:r>
          </a:p>
          <a:p>
            <a:pPr marL="285750" indent="-285750">
              <a:buFont typeface="Arial" panose="020B0604020202020204" pitchFamily="34" charset="0"/>
              <a:buChar char="•"/>
            </a:pPr>
            <a:r>
              <a:rPr lang="en-GB" dirty="0">
                <a:solidFill>
                  <a:srgbClr val="004BD3"/>
                </a:solidFill>
              </a:rPr>
              <a:t>There is a </a:t>
            </a:r>
            <a:r>
              <a:rPr lang="en-GB" dirty="0">
                <a:solidFill>
                  <a:srgbClr val="FF9057"/>
                </a:solidFill>
              </a:rPr>
              <a:t>risk that they will make recommendations which favour the executive directors </a:t>
            </a:r>
            <a:r>
              <a:rPr lang="en-GB" dirty="0">
                <a:solidFill>
                  <a:srgbClr val="004BD3"/>
                </a:solidFill>
              </a:rPr>
              <a:t>and are not necessarily in the best interests of the company. </a:t>
            </a:r>
          </a:p>
          <a:p>
            <a:pPr marL="285750" indent="-285750">
              <a:buFont typeface="Arial" panose="020B0604020202020204" pitchFamily="34" charset="0"/>
              <a:buChar char="•"/>
            </a:pPr>
            <a:r>
              <a:rPr lang="en-GB" dirty="0">
                <a:solidFill>
                  <a:srgbClr val="FF9057"/>
                </a:solidFill>
              </a:rPr>
              <a:t>May be inclined to recommend complex remuneration schemes </a:t>
            </a:r>
            <a:r>
              <a:rPr lang="en-GB" dirty="0">
                <a:solidFill>
                  <a:srgbClr val="004BD3"/>
                </a:solidFill>
              </a:rPr>
              <a:t>in order to increase their fees and make it more difficult for the remuneration committee to dispense with their services in future years. </a:t>
            </a:r>
          </a:p>
          <a:p>
            <a:pPr marL="285750" indent="-285750">
              <a:buFont typeface="Arial" panose="020B0604020202020204" pitchFamily="34" charset="0"/>
              <a:buChar char="•"/>
            </a:pPr>
            <a:r>
              <a:rPr lang="en-GB" dirty="0">
                <a:solidFill>
                  <a:srgbClr val="004BD3"/>
                </a:solidFill>
              </a:rPr>
              <a:t>May put pressure on the remuneration committee to accept their advice</a:t>
            </a:r>
          </a:p>
          <a:p>
            <a:pPr marL="285750" indent="-285750">
              <a:buFont typeface="Arial" panose="020B0604020202020204" pitchFamily="34" charset="0"/>
              <a:buChar char="•"/>
            </a:pPr>
            <a:r>
              <a:rPr lang="en-GB" dirty="0">
                <a:solidFill>
                  <a:srgbClr val="004BD3"/>
                </a:solidFill>
              </a:rPr>
              <a:t>Executive directors and senior management may also put pressure on the remuneration committee </a:t>
            </a:r>
          </a:p>
          <a:p>
            <a:endParaRPr lang="en-US" dirty="0"/>
          </a:p>
        </p:txBody>
      </p:sp>
    </p:spTree>
    <p:extLst>
      <p:ext uri="{BB962C8B-B14F-4D97-AF65-F5344CB8AC3E}">
        <p14:creationId xmlns:p14="http://schemas.microsoft.com/office/powerpoint/2010/main" val="44103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2E4A-CA25-5AA7-061D-9A51DB6F5063}"/>
              </a:ext>
            </a:extLst>
          </p:cNvPr>
          <p:cNvSpPr>
            <a:spLocks noGrp="1"/>
          </p:cNvSpPr>
          <p:nvPr>
            <p:ph type="title"/>
          </p:nvPr>
        </p:nvSpPr>
        <p:spPr/>
        <p:txBody>
          <a:bodyPr/>
          <a:lstStyle/>
          <a:p>
            <a:r>
              <a:rPr lang="en-US" sz="3200" b="1" dirty="0" err="1">
                <a:solidFill>
                  <a:srgbClr val="004BD3"/>
                </a:solidFill>
              </a:rPr>
              <a:t>KCGglobal.net</a:t>
            </a:r>
            <a:endParaRPr lang="en-US" sz="3200" b="1" dirty="0">
              <a:solidFill>
                <a:srgbClr val="004BD3"/>
              </a:solidFill>
            </a:endParaRPr>
          </a:p>
        </p:txBody>
      </p:sp>
      <p:pic>
        <p:nvPicPr>
          <p:cNvPr id="5" name="Content Placeholder 4" descr="A screenshot of a web page&#10;&#10;Description automatically generated">
            <a:extLst>
              <a:ext uri="{FF2B5EF4-FFF2-40B4-BE49-F238E27FC236}">
                <a16:creationId xmlns:a16="http://schemas.microsoft.com/office/drawing/2014/main" id="{C1B82FD5-08F2-5FA4-BF44-518CE173F817}"/>
              </a:ext>
            </a:extLst>
          </p:cNvPr>
          <p:cNvPicPr>
            <a:picLocks noGrp="1" noChangeAspect="1"/>
          </p:cNvPicPr>
          <p:nvPr>
            <p:ph idx="1"/>
          </p:nvPr>
        </p:nvPicPr>
        <p:blipFill>
          <a:blip r:embed="rId2"/>
          <a:stretch>
            <a:fillRect/>
          </a:stretch>
        </p:blipFill>
        <p:spPr>
          <a:xfrm>
            <a:off x="1605118" y="1484358"/>
            <a:ext cx="8732758" cy="5040260"/>
          </a:xfrm>
        </p:spPr>
      </p:pic>
    </p:spTree>
    <p:extLst>
      <p:ext uri="{BB962C8B-B14F-4D97-AF65-F5344CB8AC3E}">
        <p14:creationId xmlns:p14="http://schemas.microsoft.com/office/powerpoint/2010/main" val="3003238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2713D-1EE2-F5F5-1B88-E6FA73767A35}"/>
              </a:ext>
            </a:extLst>
          </p:cNvPr>
          <p:cNvSpPr>
            <a:spLocks noGrp="1"/>
          </p:cNvSpPr>
          <p:nvPr>
            <p:ph idx="1"/>
          </p:nvPr>
        </p:nvSpPr>
        <p:spPr/>
        <p:txBody>
          <a:bodyPr>
            <a:normAutofit/>
          </a:bodyPr>
          <a:lstStyle/>
          <a:p>
            <a:r>
              <a:rPr lang="en-GB" sz="2400" dirty="0">
                <a:solidFill>
                  <a:srgbClr val="004BD3"/>
                </a:solidFill>
              </a:rPr>
              <a:t>The annual remuneration report of a quoted company is required, under the statutory disclosure regime, to include: </a:t>
            </a:r>
          </a:p>
          <a:p>
            <a:pPr lvl="1"/>
            <a:r>
              <a:rPr lang="en-GB" sz="2400" dirty="0">
                <a:solidFill>
                  <a:srgbClr val="004BD3"/>
                </a:solidFill>
              </a:rPr>
              <a:t>Details regarding the membership of the remuneration committee and any advisers. </a:t>
            </a:r>
          </a:p>
          <a:p>
            <a:pPr lvl="1"/>
            <a:r>
              <a:rPr lang="en-GB" sz="2400" dirty="0">
                <a:solidFill>
                  <a:srgbClr val="004BD3"/>
                </a:solidFill>
              </a:rPr>
              <a:t>A statement by the remuneration committee chair summarising the major decisions and changes made in relation to directors’ remuneration during the year (including the exercise of discretion), and the context in which those changes or decisions occurred. </a:t>
            </a:r>
          </a:p>
          <a:p>
            <a:endParaRPr lang="en-US" dirty="0"/>
          </a:p>
        </p:txBody>
      </p:sp>
      <p:sp>
        <p:nvSpPr>
          <p:cNvPr id="5" name="Title 4">
            <a:extLst>
              <a:ext uri="{FF2B5EF4-FFF2-40B4-BE49-F238E27FC236}">
                <a16:creationId xmlns:a16="http://schemas.microsoft.com/office/drawing/2014/main" id="{827724B2-35EE-1640-B476-44A60E97198F}"/>
              </a:ext>
            </a:extLst>
          </p:cNvPr>
          <p:cNvSpPr>
            <a:spLocks noGrp="1"/>
          </p:cNvSpPr>
          <p:nvPr>
            <p:ph type="title"/>
          </p:nvPr>
        </p:nvSpPr>
        <p:spPr/>
        <p:txBody>
          <a:bodyPr/>
          <a:lstStyle/>
          <a:p>
            <a:r>
              <a:rPr lang="en-US" sz="3200" b="1" dirty="0">
                <a:solidFill>
                  <a:srgbClr val="004BD3"/>
                </a:solidFill>
              </a:rPr>
              <a:t>Remuneration committee report</a:t>
            </a:r>
          </a:p>
        </p:txBody>
      </p:sp>
    </p:spTree>
    <p:extLst>
      <p:ext uri="{BB962C8B-B14F-4D97-AF65-F5344CB8AC3E}">
        <p14:creationId xmlns:p14="http://schemas.microsoft.com/office/powerpoint/2010/main" val="3564937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9B7C0-FEFA-6F5C-5BE3-3ED04FF483A3}"/>
              </a:ext>
            </a:extLst>
          </p:cNvPr>
          <p:cNvSpPr>
            <a:spLocks noGrp="1"/>
          </p:cNvSpPr>
          <p:nvPr>
            <p:ph idx="1"/>
          </p:nvPr>
        </p:nvSpPr>
        <p:spPr>
          <a:xfrm>
            <a:off x="431800" y="1692276"/>
            <a:ext cx="11237686" cy="5165724"/>
          </a:xfrm>
        </p:spPr>
        <p:txBody>
          <a:bodyPr>
            <a:normAutofit/>
          </a:bodyPr>
          <a:lstStyle/>
          <a:p>
            <a:pPr marL="285750" indent="-285750">
              <a:buFont typeface="Arial" panose="020B0604020202020204" pitchFamily="34" charset="0"/>
              <a:buChar char="•"/>
            </a:pPr>
            <a:r>
              <a:rPr lang="en-GB" dirty="0">
                <a:solidFill>
                  <a:srgbClr val="004BD3"/>
                </a:solidFill>
              </a:rPr>
              <a:t>An explanation of the strategic rationale for executive directors’ remuneration policies, structures and any performance metrics </a:t>
            </a:r>
          </a:p>
          <a:p>
            <a:pPr marL="285750" indent="-285750">
              <a:buFont typeface="Arial" panose="020B0604020202020204" pitchFamily="34" charset="0"/>
              <a:buChar char="•"/>
            </a:pPr>
            <a:r>
              <a:rPr lang="en-GB" dirty="0">
                <a:solidFill>
                  <a:srgbClr val="004BD3"/>
                </a:solidFill>
              </a:rPr>
              <a:t>Reasons why the remuneration is appropriate using internal and external measures, including pay ratios and pay gaps </a:t>
            </a:r>
          </a:p>
          <a:p>
            <a:pPr marL="285750" indent="-285750">
              <a:buFont typeface="Arial" panose="020B0604020202020204" pitchFamily="34" charset="0"/>
              <a:buChar char="•"/>
            </a:pPr>
            <a:r>
              <a:rPr lang="en-GB" dirty="0">
                <a:solidFill>
                  <a:srgbClr val="004BD3"/>
                </a:solidFill>
              </a:rPr>
              <a:t>A description, with examples, of how the remuneration committee has addressed the factors in Provision 40; </a:t>
            </a:r>
          </a:p>
          <a:p>
            <a:pPr marL="285750" indent="-285750">
              <a:buFont typeface="Arial" panose="020B0604020202020204" pitchFamily="34" charset="0"/>
              <a:buChar char="•"/>
            </a:pPr>
            <a:r>
              <a:rPr lang="en-GB" dirty="0">
                <a:solidFill>
                  <a:srgbClr val="004BD3"/>
                </a:solidFill>
              </a:rPr>
              <a:t>Whether the remuneration policy operated as intended in terms of company performance and quantum, and, if not, what changes are necessary</a:t>
            </a:r>
          </a:p>
          <a:p>
            <a:pPr marL="285750" indent="-285750">
              <a:buFont typeface="Arial" panose="020B0604020202020204" pitchFamily="34" charset="0"/>
              <a:buChar char="•"/>
            </a:pPr>
            <a:r>
              <a:rPr lang="en-GB" dirty="0">
                <a:solidFill>
                  <a:srgbClr val="004BD3"/>
                </a:solidFill>
              </a:rPr>
              <a:t>What engagement has taken place with shareholders and the impact this has had on remuneration policy and outcomes</a:t>
            </a:r>
          </a:p>
          <a:p>
            <a:pPr marL="285750" indent="-285750">
              <a:buFont typeface="Arial" panose="020B0604020202020204" pitchFamily="34" charset="0"/>
              <a:buChar char="•"/>
            </a:pPr>
            <a:r>
              <a:rPr lang="en-GB" dirty="0">
                <a:solidFill>
                  <a:srgbClr val="004BD3"/>
                </a:solidFill>
              </a:rPr>
              <a:t>What engagement with the workforce has taken place to explain how executive remuneration aligns with wider company pay policy  </a:t>
            </a:r>
          </a:p>
          <a:p>
            <a:pPr marL="285750" indent="-285750">
              <a:buFont typeface="Arial" panose="020B0604020202020204" pitchFamily="34" charset="0"/>
              <a:buChar char="•"/>
            </a:pPr>
            <a:r>
              <a:rPr lang="en-GB" dirty="0">
                <a:solidFill>
                  <a:srgbClr val="004BD3"/>
                </a:solidFill>
              </a:rPr>
              <a:t>To what extent discretion has been applied to remuneration outcomes and the reasons why. </a:t>
            </a:r>
          </a:p>
          <a:p>
            <a:pPr algn="r"/>
            <a:r>
              <a:rPr lang="en-US" dirty="0">
                <a:solidFill>
                  <a:srgbClr val="004BD3"/>
                </a:solidFill>
              </a:rPr>
              <a:t>Provision 41, UKCG code</a:t>
            </a:r>
          </a:p>
        </p:txBody>
      </p:sp>
      <p:sp>
        <p:nvSpPr>
          <p:cNvPr id="5" name="Title 4">
            <a:extLst>
              <a:ext uri="{FF2B5EF4-FFF2-40B4-BE49-F238E27FC236}">
                <a16:creationId xmlns:a16="http://schemas.microsoft.com/office/drawing/2014/main" id="{DDDB24AF-E866-E79E-5F44-7871108C4E78}"/>
              </a:ext>
            </a:extLst>
          </p:cNvPr>
          <p:cNvSpPr>
            <a:spLocks noGrp="1"/>
          </p:cNvSpPr>
          <p:nvPr>
            <p:ph type="title"/>
          </p:nvPr>
        </p:nvSpPr>
        <p:spPr/>
        <p:txBody>
          <a:bodyPr/>
          <a:lstStyle/>
          <a:p>
            <a:r>
              <a:rPr lang="en-US" b="1" dirty="0">
                <a:solidFill>
                  <a:srgbClr val="004BD3"/>
                </a:solidFill>
              </a:rPr>
              <a:t>Remuneration committee report</a:t>
            </a:r>
          </a:p>
        </p:txBody>
      </p:sp>
    </p:spTree>
    <p:extLst>
      <p:ext uri="{BB962C8B-B14F-4D97-AF65-F5344CB8AC3E}">
        <p14:creationId xmlns:p14="http://schemas.microsoft.com/office/powerpoint/2010/main" val="1217381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0FE2-3516-39C3-187E-BD373F7CD8ED}"/>
              </a:ext>
            </a:extLst>
          </p:cNvPr>
          <p:cNvSpPr>
            <a:spLocks noGrp="1"/>
          </p:cNvSpPr>
          <p:nvPr>
            <p:ph type="title"/>
          </p:nvPr>
        </p:nvSpPr>
        <p:spPr/>
        <p:txBody>
          <a:bodyPr/>
          <a:lstStyle/>
          <a:p>
            <a:r>
              <a:rPr lang="en-US" sz="3200" b="1" dirty="0">
                <a:solidFill>
                  <a:srgbClr val="004BD3"/>
                </a:solidFill>
              </a:rPr>
              <a:t>Directors’ remuneration report</a:t>
            </a:r>
          </a:p>
        </p:txBody>
      </p:sp>
      <p:sp>
        <p:nvSpPr>
          <p:cNvPr id="3" name="Content Placeholder 2">
            <a:extLst>
              <a:ext uri="{FF2B5EF4-FFF2-40B4-BE49-F238E27FC236}">
                <a16:creationId xmlns:a16="http://schemas.microsoft.com/office/drawing/2014/main" id="{365A043E-CC5D-6F44-E1EF-603FBA970A6C}"/>
              </a:ext>
            </a:extLst>
          </p:cNvPr>
          <p:cNvSpPr>
            <a:spLocks noGrp="1"/>
          </p:cNvSpPr>
          <p:nvPr>
            <p:ph idx="1"/>
          </p:nvPr>
        </p:nvSpPr>
        <p:spPr/>
        <p:txBody>
          <a:bodyPr>
            <a:normAutofit/>
          </a:bodyPr>
          <a:lstStyle/>
          <a:p>
            <a:r>
              <a:rPr lang="en-GB" sz="2400" dirty="0">
                <a:solidFill>
                  <a:srgbClr val="004BD3"/>
                </a:solidFill>
              </a:rPr>
              <a:t>Quoted companies are required under the CA2006 to make detailed disclosures regarding directors’ remuneration in a separate section of the annual report and accounts known as the directors’ remuneration report (s. 420). </a:t>
            </a:r>
          </a:p>
          <a:p>
            <a:pPr lvl="1"/>
            <a:r>
              <a:rPr lang="en-GB" sz="2400" dirty="0">
                <a:solidFill>
                  <a:srgbClr val="004BD3"/>
                </a:solidFill>
              </a:rPr>
              <a:t>the directors’ remuneration policy of the company if that policy is to be put to shareholders for approval at the accounts meeting (usually the AGM); and </a:t>
            </a:r>
          </a:p>
          <a:p>
            <a:pPr lvl="1"/>
            <a:r>
              <a:rPr lang="en-GB" sz="2400" dirty="0">
                <a:solidFill>
                  <a:srgbClr val="004BD3"/>
                </a:solidFill>
              </a:rPr>
              <a:t>an annual remuneration report giving details of remuneration payments (and any payments for loss of office) made to directors in the relevant financial year under the policies that applied during that year or previous years. </a:t>
            </a:r>
          </a:p>
          <a:p>
            <a:endParaRPr lang="en-US" dirty="0"/>
          </a:p>
        </p:txBody>
      </p:sp>
    </p:spTree>
    <p:extLst>
      <p:ext uri="{BB962C8B-B14F-4D97-AF65-F5344CB8AC3E}">
        <p14:creationId xmlns:p14="http://schemas.microsoft.com/office/powerpoint/2010/main" val="38805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BE1DA-A624-87AB-59E7-120903DB5000}"/>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dirty="0">
                <a:solidFill>
                  <a:srgbClr val="004BD3"/>
                </a:solidFill>
              </a:rPr>
              <a:t>The annual remuneration report of a quoted company must be put to an annual vote by shareholders at the general meeting at which its report and accounts are laid (usually the AGM) (CA2006, s. 439). </a:t>
            </a:r>
          </a:p>
          <a:p>
            <a:pPr marL="342900" indent="-342900">
              <a:buFont typeface="Arial" panose="020B0604020202020204" pitchFamily="34" charset="0"/>
              <a:buChar char="•"/>
            </a:pPr>
            <a:r>
              <a:rPr lang="en-GB" sz="2400" dirty="0">
                <a:solidFill>
                  <a:srgbClr val="004BD3"/>
                </a:solidFill>
              </a:rPr>
              <a:t>If the resolution is defeated, the directors must put the existing directors’ remuneration policy or a revised policy to a vote at the next meeting at which accounts are laid, if they have not already done so earlier (CA2006, s. 439A(2)). </a:t>
            </a:r>
          </a:p>
          <a:p>
            <a:endParaRPr lang="en-US" dirty="0"/>
          </a:p>
        </p:txBody>
      </p:sp>
      <p:sp>
        <p:nvSpPr>
          <p:cNvPr id="5" name="Title 4">
            <a:extLst>
              <a:ext uri="{FF2B5EF4-FFF2-40B4-BE49-F238E27FC236}">
                <a16:creationId xmlns:a16="http://schemas.microsoft.com/office/drawing/2014/main" id="{166708BD-5312-7E99-4F9D-5A0D32A093E7}"/>
              </a:ext>
            </a:extLst>
          </p:cNvPr>
          <p:cNvSpPr>
            <a:spLocks noGrp="1"/>
          </p:cNvSpPr>
          <p:nvPr>
            <p:ph type="title"/>
          </p:nvPr>
        </p:nvSpPr>
        <p:spPr/>
        <p:txBody>
          <a:bodyPr/>
          <a:lstStyle/>
          <a:p>
            <a:r>
              <a:rPr lang="en-US" sz="3200" b="1" dirty="0">
                <a:solidFill>
                  <a:srgbClr val="004BD3"/>
                </a:solidFill>
              </a:rPr>
              <a:t>Advisory vote on the annual remuneration report</a:t>
            </a:r>
          </a:p>
        </p:txBody>
      </p:sp>
    </p:spTree>
    <p:extLst>
      <p:ext uri="{BB962C8B-B14F-4D97-AF65-F5344CB8AC3E}">
        <p14:creationId xmlns:p14="http://schemas.microsoft.com/office/powerpoint/2010/main" val="2085480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FB88-05E7-A25E-245F-860D16CC5AE9}"/>
              </a:ext>
            </a:extLst>
          </p:cNvPr>
          <p:cNvSpPr>
            <a:spLocks noGrp="1"/>
          </p:cNvSpPr>
          <p:nvPr>
            <p:ph type="title"/>
          </p:nvPr>
        </p:nvSpPr>
        <p:spPr/>
        <p:txBody>
          <a:bodyPr/>
          <a:lstStyle/>
          <a:p>
            <a:r>
              <a:rPr lang="en-US" sz="3200" b="1" dirty="0">
                <a:solidFill>
                  <a:srgbClr val="004BD3"/>
                </a:solidFill>
              </a:rPr>
              <a:t>Directors’ remuneration policy</a:t>
            </a:r>
          </a:p>
        </p:txBody>
      </p:sp>
      <p:sp>
        <p:nvSpPr>
          <p:cNvPr id="3" name="Content Placeholder 2">
            <a:extLst>
              <a:ext uri="{FF2B5EF4-FFF2-40B4-BE49-F238E27FC236}">
                <a16:creationId xmlns:a16="http://schemas.microsoft.com/office/drawing/2014/main" id="{7C900300-13CC-E05E-0BFC-8CC68399ABC2}"/>
              </a:ext>
            </a:extLst>
          </p:cNvPr>
          <p:cNvSpPr>
            <a:spLocks noGrp="1"/>
          </p:cNvSpPr>
          <p:nvPr>
            <p:ph idx="1"/>
          </p:nvPr>
        </p:nvSpPr>
        <p:spPr>
          <a:xfrm>
            <a:off x="431799" y="1567543"/>
            <a:ext cx="11328399" cy="5383530"/>
          </a:xfrm>
        </p:spPr>
        <p:txBody>
          <a:bodyPr>
            <a:normAutofit fontScale="92500" lnSpcReduction="20000"/>
          </a:bodyPr>
          <a:lstStyle/>
          <a:p>
            <a:pPr marL="285750" indent="-285750">
              <a:buFont typeface="Arial" panose="020B0604020202020204" pitchFamily="34" charset="0"/>
              <a:buChar char="•"/>
            </a:pPr>
            <a:r>
              <a:rPr lang="en-GB" dirty="0">
                <a:solidFill>
                  <a:srgbClr val="FF9057"/>
                </a:solidFill>
              </a:rPr>
              <a:t>A table describing each component of the remuneration package </a:t>
            </a:r>
          </a:p>
          <a:p>
            <a:pPr marL="285750" indent="-285750">
              <a:buFont typeface="Arial" panose="020B0604020202020204" pitchFamily="34" charset="0"/>
              <a:buChar char="•"/>
            </a:pPr>
            <a:r>
              <a:rPr lang="en-GB" dirty="0">
                <a:solidFill>
                  <a:srgbClr val="FF9057"/>
                </a:solidFill>
              </a:rPr>
              <a:t>A statement of the principles </a:t>
            </a:r>
            <a:r>
              <a:rPr lang="en-GB" dirty="0">
                <a:solidFill>
                  <a:srgbClr val="004BD3"/>
                </a:solidFill>
              </a:rPr>
              <a:t>which would be applied by the company when agreeing the components of a remuneration package for a new director. </a:t>
            </a:r>
          </a:p>
          <a:p>
            <a:pPr marL="285750" indent="-285750">
              <a:buFont typeface="Arial" panose="020B0604020202020204" pitchFamily="34" charset="0"/>
              <a:buChar char="•"/>
            </a:pPr>
            <a:r>
              <a:rPr lang="en-GB" dirty="0">
                <a:solidFill>
                  <a:srgbClr val="004BD3"/>
                </a:solidFill>
              </a:rPr>
              <a:t>A description of any provisions contained in any director’s service contract or letter of appointment which could have an impact on remuneration payments or payments for loss of office available. </a:t>
            </a:r>
          </a:p>
          <a:p>
            <a:pPr marL="285750" indent="-285750">
              <a:buFont typeface="Arial" panose="020B0604020202020204" pitchFamily="34" charset="0"/>
              <a:buChar char="•"/>
            </a:pPr>
            <a:r>
              <a:rPr lang="en-GB" dirty="0">
                <a:solidFill>
                  <a:srgbClr val="FF9057"/>
                </a:solidFill>
              </a:rPr>
              <a:t>A bar chart which indicates the maximum and minimum amount</a:t>
            </a:r>
            <a:r>
              <a:rPr lang="en-GB" dirty="0">
                <a:solidFill>
                  <a:srgbClr val="004BD3"/>
                </a:solidFill>
              </a:rPr>
              <a:t> which would be payable to each executive director under the policy in the first year and the amount that would be payable to them for on-target performance in the first year. </a:t>
            </a:r>
          </a:p>
          <a:p>
            <a:pPr marL="285750" indent="-285750">
              <a:buFont typeface="Arial" panose="020B0604020202020204" pitchFamily="34" charset="0"/>
              <a:buChar char="•"/>
            </a:pPr>
            <a:r>
              <a:rPr lang="en-GB" dirty="0">
                <a:solidFill>
                  <a:srgbClr val="004BD3"/>
                </a:solidFill>
              </a:rPr>
              <a:t>An illustration, in relation to performance measures or targets, of the maximum remuneration of each executive director </a:t>
            </a:r>
          </a:p>
          <a:p>
            <a:pPr marL="285750" indent="-285750">
              <a:buFont typeface="Arial" panose="020B0604020202020204" pitchFamily="34" charset="0"/>
              <a:buChar char="•"/>
            </a:pPr>
            <a:r>
              <a:rPr lang="en-GB" dirty="0">
                <a:solidFill>
                  <a:srgbClr val="004BD3"/>
                </a:solidFill>
              </a:rPr>
              <a:t>The company’s policy on notice periods under directors’ service contracts and the principles on which exit payments will be made, including how they will be calculated, whether the company will distinguish between different </a:t>
            </a:r>
            <a:r>
              <a:rPr lang="en-GB" dirty="0" err="1">
                <a:solidFill>
                  <a:srgbClr val="004BD3"/>
                </a:solidFill>
              </a:rPr>
              <a:t>typesof</a:t>
            </a:r>
            <a:r>
              <a:rPr lang="en-GB" dirty="0">
                <a:solidFill>
                  <a:srgbClr val="004BD3"/>
                </a:solidFill>
              </a:rPr>
              <a:t> leaver (e.g. good leavers and bad leavers) or the circumstances of exit and how performance will be taken into account. </a:t>
            </a:r>
          </a:p>
          <a:p>
            <a:pPr marL="285750" indent="-285750">
              <a:buFont typeface="Arial" panose="020B0604020202020204" pitchFamily="34" charset="0"/>
              <a:buChar char="•"/>
            </a:pPr>
            <a:r>
              <a:rPr lang="en-GB" dirty="0">
                <a:solidFill>
                  <a:srgbClr val="004BD3"/>
                </a:solidFill>
              </a:rPr>
              <a:t>A statement on how pay and employment conditions of employees who are not directors was taken into account in setting the directors’ remuneration policy, </a:t>
            </a:r>
          </a:p>
          <a:p>
            <a:pPr marL="285750" indent="-285750">
              <a:buFont typeface="Arial" panose="020B0604020202020204" pitchFamily="34" charset="0"/>
              <a:buChar char="•"/>
            </a:pPr>
            <a:r>
              <a:rPr lang="en-GB" dirty="0">
                <a:solidFill>
                  <a:srgbClr val="004BD3"/>
                </a:solidFill>
              </a:rPr>
              <a:t>A statement on whether and, if so, how shareholders’ views expressed to the company were taken into account in formulating the directors’ remuneration policy. </a:t>
            </a:r>
          </a:p>
          <a:p>
            <a:endParaRPr lang="en-US" dirty="0"/>
          </a:p>
        </p:txBody>
      </p:sp>
    </p:spTree>
    <p:extLst>
      <p:ext uri="{BB962C8B-B14F-4D97-AF65-F5344CB8AC3E}">
        <p14:creationId xmlns:p14="http://schemas.microsoft.com/office/powerpoint/2010/main" val="924038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1CDFC-740F-8B2B-6CBC-A32D12C4382D}"/>
              </a:ext>
            </a:extLst>
          </p:cNvPr>
          <p:cNvSpPr>
            <a:spLocks noGrp="1"/>
          </p:cNvSpPr>
          <p:nvPr>
            <p:ph idx="1"/>
          </p:nvPr>
        </p:nvSpPr>
        <p:spPr/>
        <p:txBody>
          <a:bodyPr>
            <a:normAutofit/>
          </a:bodyPr>
          <a:lstStyle/>
          <a:p>
            <a:pPr marL="285750" indent="-285750">
              <a:buFont typeface="Arial" panose="020B0604020202020204" pitchFamily="34" charset="0"/>
              <a:buChar char="•"/>
            </a:pPr>
            <a:r>
              <a:rPr lang="en-GB" dirty="0">
                <a:solidFill>
                  <a:srgbClr val="004BD3"/>
                </a:solidFill>
              </a:rPr>
              <a:t>A quoted company cannot make any payments to a director unless they</a:t>
            </a:r>
            <a:br>
              <a:rPr lang="en-GB" dirty="0">
                <a:solidFill>
                  <a:srgbClr val="004BD3"/>
                </a:solidFill>
              </a:rPr>
            </a:br>
            <a:r>
              <a:rPr lang="en-GB" dirty="0">
                <a:solidFill>
                  <a:srgbClr val="004BD3"/>
                </a:solidFill>
              </a:rPr>
              <a:t>are consistent with the latest policy approved by shareholders or the payment has been specifically approved by shareholders (CA2006, ss. 226A and 226B). </a:t>
            </a:r>
          </a:p>
          <a:p>
            <a:pPr marL="285750" indent="-285750">
              <a:buFont typeface="Arial" panose="020B0604020202020204" pitchFamily="34" charset="0"/>
              <a:buChar char="•"/>
            </a:pPr>
            <a:r>
              <a:rPr lang="en-GB" dirty="0">
                <a:solidFill>
                  <a:srgbClr val="004BD3"/>
                </a:solidFill>
              </a:rPr>
              <a:t>The directors must invite shareholders to approve their policy at least once every three years whether or not it has been revised and must obtain shareholder approval for any revised policy before they can make any payments under that new policy. (CA2006, s. 439A)</a:t>
            </a:r>
          </a:p>
          <a:p>
            <a:pPr marL="285750" indent="-285750">
              <a:buFont typeface="Arial" panose="020B0604020202020204" pitchFamily="34" charset="0"/>
              <a:buChar char="•"/>
            </a:pPr>
            <a:r>
              <a:rPr lang="en-GB" dirty="0">
                <a:solidFill>
                  <a:srgbClr val="004BD3"/>
                </a:solidFill>
              </a:rPr>
              <a:t>If the annual advisory vote on the directors’ remuneration report is defeated, the directors must put the directors’ remuneration policy (which could be a new policy or the existing policy) to a vote either at the next meeting at which accounts are laid or an earlier meeting (CA2006, s. 439A). </a:t>
            </a:r>
          </a:p>
          <a:p>
            <a:pPr marL="285750" indent="-285750">
              <a:buFont typeface="Arial" panose="020B0604020202020204" pitchFamily="34" charset="0"/>
              <a:buChar char="•"/>
            </a:pPr>
            <a:r>
              <a:rPr lang="en-GB" dirty="0">
                <a:solidFill>
                  <a:srgbClr val="004BD3"/>
                </a:solidFill>
              </a:rPr>
              <a:t>The policy that shareholders are invited to approve must be a policy that has been approved by the directors either as part of the directors’ remuneration report or separately as a revised policy (CA2006, s. 422A). </a:t>
            </a:r>
          </a:p>
          <a:p>
            <a:endParaRPr lang="en-US" dirty="0"/>
          </a:p>
        </p:txBody>
      </p:sp>
      <p:sp>
        <p:nvSpPr>
          <p:cNvPr id="5" name="Title 4">
            <a:extLst>
              <a:ext uri="{FF2B5EF4-FFF2-40B4-BE49-F238E27FC236}">
                <a16:creationId xmlns:a16="http://schemas.microsoft.com/office/drawing/2014/main" id="{2639EBB9-A956-ADC2-03BB-40C4CB9AB7F0}"/>
              </a:ext>
            </a:extLst>
          </p:cNvPr>
          <p:cNvSpPr>
            <a:spLocks noGrp="1"/>
          </p:cNvSpPr>
          <p:nvPr>
            <p:ph type="title"/>
          </p:nvPr>
        </p:nvSpPr>
        <p:spPr/>
        <p:txBody>
          <a:bodyPr/>
          <a:lstStyle/>
          <a:p>
            <a:r>
              <a:rPr lang="en-US" sz="3200" b="1" dirty="0">
                <a:solidFill>
                  <a:srgbClr val="004BD3"/>
                </a:solidFill>
              </a:rPr>
              <a:t>Directors’ remuneration policy</a:t>
            </a:r>
          </a:p>
        </p:txBody>
      </p:sp>
    </p:spTree>
    <p:extLst>
      <p:ext uri="{BB962C8B-B14F-4D97-AF65-F5344CB8AC3E}">
        <p14:creationId xmlns:p14="http://schemas.microsoft.com/office/powerpoint/2010/main" val="713481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06D6-E1B5-7A5B-ACDA-5514769F583B}"/>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307C6081-7B78-CD96-A7AB-D97A86B4CE83}"/>
              </a:ext>
            </a:extLst>
          </p:cNvPr>
          <p:cNvSpPr txBox="1"/>
          <p:nvPr/>
        </p:nvSpPr>
        <p:spPr>
          <a:xfrm>
            <a:off x="2642507" y="3725499"/>
            <a:ext cx="1554480" cy="923330"/>
          </a:xfrm>
          <a:prstGeom prst="rect">
            <a:avLst/>
          </a:prstGeom>
          <a:solidFill>
            <a:srgbClr val="FF9057"/>
          </a:solidFill>
        </p:spPr>
        <p:txBody>
          <a:bodyPr wrap="square" rtlCol="0">
            <a:spAutoFit/>
          </a:bodyPr>
          <a:lstStyle/>
          <a:p>
            <a:endParaRPr lang="en-US" dirty="0">
              <a:solidFill>
                <a:srgbClr val="FF9057"/>
              </a:solidFill>
            </a:endParaRPr>
          </a:p>
          <a:p>
            <a:pPr algn="ctr"/>
            <a:r>
              <a:rPr lang="en-US" dirty="0">
                <a:solidFill>
                  <a:srgbClr val="004BD3"/>
                </a:solidFill>
              </a:rPr>
              <a:t>Board</a:t>
            </a:r>
          </a:p>
          <a:p>
            <a:endParaRPr lang="en-US" dirty="0">
              <a:solidFill>
                <a:srgbClr val="FF9057"/>
              </a:solidFill>
            </a:endParaRPr>
          </a:p>
        </p:txBody>
      </p:sp>
      <p:sp>
        <p:nvSpPr>
          <p:cNvPr id="10" name="TextBox 9">
            <a:extLst>
              <a:ext uri="{FF2B5EF4-FFF2-40B4-BE49-F238E27FC236}">
                <a16:creationId xmlns:a16="http://schemas.microsoft.com/office/drawing/2014/main" id="{6266270B-A169-A37F-BE78-999CB79B48A2}"/>
              </a:ext>
            </a:extLst>
          </p:cNvPr>
          <p:cNvSpPr txBox="1"/>
          <p:nvPr/>
        </p:nvSpPr>
        <p:spPr>
          <a:xfrm>
            <a:off x="4997087" y="5317523"/>
            <a:ext cx="1668780" cy="646331"/>
          </a:xfrm>
          <a:prstGeom prst="rect">
            <a:avLst/>
          </a:prstGeom>
          <a:solidFill>
            <a:srgbClr val="FF9057"/>
          </a:solidFill>
        </p:spPr>
        <p:txBody>
          <a:bodyPr wrap="square" rtlCol="0">
            <a:spAutoFit/>
          </a:bodyPr>
          <a:lstStyle/>
          <a:p>
            <a:pPr algn="ctr"/>
            <a:r>
              <a:rPr lang="en-US" dirty="0">
                <a:solidFill>
                  <a:srgbClr val="004BD3"/>
                </a:solidFill>
              </a:rPr>
              <a:t>Remuneration Committee</a:t>
            </a:r>
          </a:p>
        </p:txBody>
      </p:sp>
      <p:sp>
        <p:nvSpPr>
          <p:cNvPr id="11" name="TextBox 10">
            <a:extLst>
              <a:ext uri="{FF2B5EF4-FFF2-40B4-BE49-F238E27FC236}">
                <a16:creationId xmlns:a16="http://schemas.microsoft.com/office/drawing/2014/main" id="{7FCF30A9-F658-919F-99A1-19417B2D78C0}"/>
              </a:ext>
            </a:extLst>
          </p:cNvPr>
          <p:cNvSpPr txBox="1"/>
          <p:nvPr/>
        </p:nvSpPr>
        <p:spPr>
          <a:xfrm>
            <a:off x="7534547" y="2310998"/>
            <a:ext cx="1920240" cy="923330"/>
          </a:xfrm>
          <a:prstGeom prst="rect">
            <a:avLst/>
          </a:prstGeom>
          <a:solidFill>
            <a:srgbClr val="FF9057"/>
          </a:solidFill>
        </p:spPr>
        <p:txBody>
          <a:bodyPr wrap="square" rtlCol="0">
            <a:spAutoFit/>
          </a:bodyPr>
          <a:lstStyle/>
          <a:p>
            <a:pPr algn="ctr"/>
            <a:r>
              <a:rPr lang="en-US" dirty="0">
                <a:solidFill>
                  <a:srgbClr val="004BD3"/>
                </a:solidFill>
              </a:rPr>
              <a:t>Directors’ Remuneration Report</a:t>
            </a:r>
          </a:p>
        </p:txBody>
      </p:sp>
      <p:sp>
        <p:nvSpPr>
          <p:cNvPr id="12" name="TextBox 11">
            <a:extLst>
              <a:ext uri="{FF2B5EF4-FFF2-40B4-BE49-F238E27FC236}">
                <a16:creationId xmlns:a16="http://schemas.microsoft.com/office/drawing/2014/main" id="{967D6EA3-735F-4ABF-7E06-A39F47EE5D0E}"/>
              </a:ext>
            </a:extLst>
          </p:cNvPr>
          <p:cNvSpPr txBox="1"/>
          <p:nvPr/>
        </p:nvSpPr>
        <p:spPr>
          <a:xfrm>
            <a:off x="7545977" y="3587845"/>
            <a:ext cx="1920240" cy="1200329"/>
          </a:xfrm>
          <a:prstGeom prst="rect">
            <a:avLst/>
          </a:prstGeom>
          <a:solidFill>
            <a:srgbClr val="FF9057"/>
          </a:solidFill>
        </p:spPr>
        <p:txBody>
          <a:bodyPr wrap="square" rtlCol="0">
            <a:spAutoFit/>
          </a:bodyPr>
          <a:lstStyle/>
          <a:p>
            <a:pPr algn="ctr"/>
            <a:r>
              <a:rPr lang="en-US" dirty="0">
                <a:solidFill>
                  <a:srgbClr val="004BD3"/>
                </a:solidFill>
              </a:rPr>
              <a:t>Directors’ Remuneration Policy (Approved every 3 years)</a:t>
            </a:r>
          </a:p>
        </p:txBody>
      </p:sp>
      <p:sp>
        <p:nvSpPr>
          <p:cNvPr id="13" name="TextBox 12">
            <a:extLst>
              <a:ext uri="{FF2B5EF4-FFF2-40B4-BE49-F238E27FC236}">
                <a16:creationId xmlns:a16="http://schemas.microsoft.com/office/drawing/2014/main" id="{0B45F1EC-B4F8-B97A-4307-EA41D474D1B0}"/>
              </a:ext>
            </a:extLst>
          </p:cNvPr>
          <p:cNvSpPr txBox="1"/>
          <p:nvPr/>
        </p:nvSpPr>
        <p:spPr>
          <a:xfrm>
            <a:off x="7545977" y="5179025"/>
            <a:ext cx="1920240" cy="923330"/>
          </a:xfrm>
          <a:prstGeom prst="rect">
            <a:avLst/>
          </a:prstGeom>
          <a:solidFill>
            <a:srgbClr val="FF9057"/>
          </a:solidFill>
        </p:spPr>
        <p:txBody>
          <a:bodyPr wrap="square" rtlCol="0">
            <a:spAutoFit/>
          </a:bodyPr>
          <a:lstStyle/>
          <a:p>
            <a:r>
              <a:rPr lang="en-US" dirty="0">
                <a:solidFill>
                  <a:srgbClr val="004BD3"/>
                </a:solidFill>
              </a:rPr>
              <a:t> Remuneration Committee Report</a:t>
            </a:r>
          </a:p>
        </p:txBody>
      </p:sp>
      <p:cxnSp>
        <p:nvCxnSpPr>
          <p:cNvPr id="15" name="Straight Arrow Connector 14">
            <a:extLst>
              <a:ext uri="{FF2B5EF4-FFF2-40B4-BE49-F238E27FC236}">
                <a16:creationId xmlns:a16="http://schemas.microsoft.com/office/drawing/2014/main" id="{A23848FE-DF74-D26E-1CF6-B8CABB74E1B4}"/>
              </a:ext>
            </a:extLst>
          </p:cNvPr>
          <p:cNvCxnSpPr>
            <a:endCxn id="12" idx="0"/>
          </p:cNvCxnSpPr>
          <p:nvPr/>
        </p:nvCxnSpPr>
        <p:spPr>
          <a:xfrm>
            <a:off x="8506097" y="3237534"/>
            <a:ext cx="0" cy="350311"/>
          </a:xfrm>
          <a:prstGeom prst="straightConnector1">
            <a:avLst/>
          </a:prstGeom>
          <a:ln>
            <a:solidFill>
              <a:srgbClr val="004BD3"/>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4896450-C472-805D-3EFB-B92C825797E6}"/>
              </a:ext>
            </a:extLst>
          </p:cNvPr>
          <p:cNvCxnSpPr>
            <a:stCxn id="4" idx="3"/>
          </p:cNvCxnSpPr>
          <p:nvPr/>
        </p:nvCxnSpPr>
        <p:spPr>
          <a:xfrm>
            <a:off x="4196987" y="4187164"/>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CFBF78E-B21E-D509-E9F3-634334C9FBED}"/>
              </a:ext>
            </a:extLst>
          </p:cNvPr>
          <p:cNvCxnSpPr>
            <a:cxnSpLocks/>
          </p:cNvCxnSpPr>
          <p:nvPr/>
        </p:nvCxnSpPr>
        <p:spPr>
          <a:xfrm>
            <a:off x="4597037" y="2772664"/>
            <a:ext cx="0" cy="2868024"/>
          </a:xfrm>
          <a:prstGeom prst="line">
            <a:avLst/>
          </a:prstGeom>
          <a:ln>
            <a:solidFill>
              <a:srgbClr val="004BD3"/>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A856D36-6439-C7A5-20F0-05A436ADD10F}"/>
              </a:ext>
            </a:extLst>
          </p:cNvPr>
          <p:cNvCxnSpPr>
            <a:endCxn id="10" idx="1"/>
          </p:cNvCxnSpPr>
          <p:nvPr/>
        </p:nvCxnSpPr>
        <p:spPr>
          <a:xfrm>
            <a:off x="4597037" y="5640688"/>
            <a:ext cx="400050" cy="1"/>
          </a:xfrm>
          <a:prstGeom prst="straightConnector1">
            <a:avLst/>
          </a:prstGeom>
          <a:ln>
            <a:solidFill>
              <a:srgbClr val="004BD3"/>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FBDDFE7-3A70-7532-8444-20D42F82C0F2}"/>
              </a:ext>
            </a:extLst>
          </p:cNvPr>
          <p:cNvCxnSpPr>
            <a:cxnSpLocks/>
          </p:cNvCxnSpPr>
          <p:nvPr/>
        </p:nvCxnSpPr>
        <p:spPr>
          <a:xfrm flipV="1">
            <a:off x="6665867" y="5640689"/>
            <a:ext cx="868680" cy="1"/>
          </a:xfrm>
          <a:prstGeom prst="straightConnector1">
            <a:avLst/>
          </a:prstGeom>
          <a:ln>
            <a:solidFill>
              <a:srgbClr val="004BD3"/>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08E302F-B133-B0BF-34BA-8EEBF20314D9}"/>
              </a:ext>
            </a:extLst>
          </p:cNvPr>
          <p:cNvCxnSpPr>
            <a:endCxn id="11" idx="1"/>
          </p:cNvCxnSpPr>
          <p:nvPr/>
        </p:nvCxnSpPr>
        <p:spPr>
          <a:xfrm>
            <a:off x="4597037" y="2772663"/>
            <a:ext cx="2937510" cy="0"/>
          </a:xfrm>
          <a:prstGeom prst="straightConnector1">
            <a:avLst/>
          </a:prstGeom>
          <a:ln>
            <a:solidFill>
              <a:srgbClr val="004BD3"/>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DAC7AEE-3AF8-7265-F753-CBC2C3174D8E}"/>
              </a:ext>
            </a:extLst>
          </p:cNvPr>
          <p:cNvSpPr txBox="1"/>
          <p:nvPr/>
        </p:nvSpPr>
        <p:spPr>
          <a:xfrm>
            <a:off x="4505612" y="1557437"/>
            <a:ext cx="3714735" cy="1200329"/>
          </a:xfrm>
          <a:prstGeom prst="rect">
            <a:avLst/>
          </a:prstGeom>
          <a:noFill/>
        </p:spPr>
        <p:txBody>
          <a:bodyPr wrap="square" rtlCol="0">
            <a:spAutoFit/>
          </a:bodyPr>
          <a:lstStyle/>
          <a:p>
            <a:r>
              <a:rPr lang="en-US" dirty="0">
                <a:solidFill>
                  <a:srgbClr val="004BD3"/>
                </a:solidFill>
              </a:rPr>
              <a:t>Quoted Company - CA2006/statutory disclosure regime</a:t>
            </a:r>
          </a:p>
          <a:p>
            <a:endParaRPr lang="en-US" dirty="0"/>
          </a:p>
        </p:txBody>
      </p:sp>
      <p:sp>
        <p:nvSpPr>
          <p:cNvPr id="28" name="TextBox 27">
            <a:extLst>
              <a:ext uri="{FF2B5EF4-FFF2-40B4-BE49-F238E27FC236}">
                <a16:creationId xmlns:a16="http://schemas.microsoft.com/office/drawing/2014/main" id="{28A97C90-2033-FC31-5A05-12079A17AF27}"/>
              </a:ext>
            </a:extLst>
          </p:cNvPr>
          <p:cNvSpPr txBox="1"/>
          <p:nvPr/>
        </p:nvSpPr>
        <p:spPr>
          <a:xfrm>
            <a:off x="4547123" y="6162121"/>
            <a:ext cx="4467890" cy="369332"/>
          </a:xfrm>
          <a:prstGeom prst="rect">
            <a:avLst/>
          </a:prstGeom>
          <a:noFill/>
        </p:spPr>
        <p:txBody>
          <a:bodyPr wrap="none" rtlCol="0">
            <a:spAutoFit/>
          </a:bodyPr>
          <a:lstStyle/>
          <a:p>
            <a:r>
              <a:rPr lang="en-US" dirty="0">
                <a:solidFill>
                  <a:srgbClr val="004BD3"/>
                </a:solidFill>
              </a:rPr>
              <a:t>Premium Quoted Company - UKCG Code</a:t>
            </a:r>
          </a:p>
        </p:txBody>
      </p:sp>
    </p:spTree>
    <p:extLst>
      <p:ext uri="{BB962C8B-B14F-4D97-AF65-F5344CB8AC3E}">
        <p14:creationId xmlns:p14="http://schemas.microsoft.com/office/powerpoint/2010/main" val="2672849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166E-F315-5621-F5B0-E4505806C24E}"/>
              </a:ext>
            </a:extLst>
          </p:cNvPr>
          <p:cNvSpPr>
            <a:spLocks noGrp="1"/>
          </p:cNvSpPr>
          <p:nvPr>
            <p:ph type="title"/>
          </p:nvPr>
        </p:nvSpPr>
        <p:spPr>
          <a:xfrm>
            <a:off x="431800" y="0"/>
            <a:ext cx="8229600" cy="1143000"/>
          </a:xfrm>
        </p:spPr>
        <p:txBody>
          <a:bodyPr/>
          <a:lstStyle/>
          <a:p>
            <a:r>
              <a:rPr lang="en-US" sz="3200" b="1" dirty="0">
                <a:solidFill>
                  <a:srgbClr val="004BD3"/>
                </a:solidFill>
              </a:rPr>
              <a:t>Compensation for loss of office</a:t>
            </a:r>
          </a:p>
        </p:txBody>
      </p:sp>
      <p:sp>
        <p:nvSpPr>
          <p:cNvPr id="3" name="Content Placeholder 2">
            <a:extLst>
              <a:ext uri="{FF2B5EF4-FFF2-40B4-BE49-F238E27FC236}">
                <a16:creationId xmlns:a16="http://schemas.microsoft.com/office/drawing/2014/main" id="{9AB14206-EA15-C356-56D8-A67FBA831EA7}"/>
              </a:ext>
            </a:extLst>
          </p:cNvPr>
          <p:cNvSpPr>
            <a:spLocks noGrp="1"/>
          </p:cNvSpPr>
          <p:nvPr>
            <p:ph idx="1"/>
          </p:nvPr>
        </p:nvSpPr>
        <p:spPr/>
        <p:txBody>
          <a:bodyPr>
            <a:normAutofit/>
          </a:bodyPr>
          <a:lstStyle/>
          <a:p>
            <a:r>
              <a:rPr lang="en-GB" sz="2000" dirty="0">
                <a:solidFill>
                  <a:srgbClr val="004BD3"/>
                </a:solidFill>
              </a:rPr>
              <a:t>CA2006 introduced a new legal threshold for directors’ service contracts which now states that they must not exceed two years’ duration without shareholder approval, compared to five years before (s.188). </a:t>
            </a:r>
          </a:p>
          <a:p>
            <a:r>
              <a:rPr lang="en-GB" sz="2000" dirty="0">
                <a:solidFill>
                  <a:srgbClr val="004BD3"/>
                </a:solidFill>
              </a:rPr>
              <a:t>The UK Corporate Governance Code now provides in Code Provision 39 that: </a:t>
            </a:r>
          </a:p>
          <a:p>
            <a:pPr lvl="1"/>
            <a:r>
              <a:rPr lang="en-GB" sz="2000" dirty="0">
                <a:solidFill>
                  <a:srgbClr val="004BD3"/>
                </a:solidFill>
              </a:rPr>
              <a:t>Notice or contract periods should be one year or less. </a:t>
            </a:r>
          </a:p>
          <a:p>
            <a:pPr lvl="1"/>
            <a:r>
              <a:rPr lang="en-GB" sz="2000" dirty="0">
                <a:solidFill>
                  <a:srgbClr val="004BD3"/>
                </a:solidFill>
              </a:rPr>
              <a:t>If it is necessary to offer longer periods to new directors recruited from outside the company, such periods should reduce to one year or less after the initial period. </a:t>
            </a:r>
          </a:p>
          <a:p>
            <a:pPr lvl="1"/>
            <a:r>
              <a:rPr lang="en-GB" sz="2000" dirty="0">
                <a:solidFill>
                  <a:srgbClr val="004BD3"/>
                </a:solidFill>
              </a:rPr>
              <a:t>The remuneration committee should ensure compensation commitments in directors’ terms of appointment do not reward poor performance. </a:t>
            </a:r>
          </a:p>
          <a:p>
            <a:pPr lvl="1"/>
            <a:r>
              <a:rPr lang="en-GB" sz="2000" dirty="0">
                <a:solidFill>
                  <a:srgbClr val="004BD3"/>
                </a:solidFill>
              </a:rPr>
              <a:t>They should be robust in reducing compensation to reflect departing directors’ obligations to mitigate loss. </a:t>
            </a:r>
          </a:p>
          <a:p>
            <a:endParaRPr lang="en-US" dirty="0"/>
          </a:p>
        </p:txBody>
      </p:sp>
    </p:spTree>
    <p:extLst>
      <p:ext uri="{BB962C8B-B14F-4D97-AF65-F5344CB8AC3E}">
        <p14:creationId xmlns:p14="http://schemas.microsoft.com/office/powerpoint/2010/main" val="4190616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92F8-FB26-C296-FC43-7B96672104B9}"/>
              </a:ext>
            </a:extLst>
          </p:cNvPr>
          <p:cNvSpPr>
            <a:spLocks noGrp="1"/>
          </p:cNvSpPr>
          <p:nvPr>
            <p:ph type="title"/>
          </p:nvPr>
        </p:nvSpPr>
        <p:spPr/>
        <p:txBody>
          <a:bodyPr/>
          <a:lstStyle/>
          <a:p>
            <a:r>
              <a:rPr lang="en-US" sz="3200" b="1" dirty="0">
                <a:solidFill>
                  <a:srgbClr val="004BD3"/>
                </a:solidFill>
              </a:rPr>
              <a:t>Malus and </a:t>
            </a:r>
            <a:r>
              <a:rPr lang="en-US" sz="3200" b="1" dirty="0" err="1">
                <a:solidFill>
                  <a:srgbClr val="004BD3"/>
                </a:solidFill>
              </a:rPr>
              <a:t>clawback</a:t>
            </a:r>
            <a:endParaRPr lang="en-US" sz="3200" b="1" dirty="0">
              <a:solidFill>
                <a:srgbClr val="004BD3"/>
              </a:solidFill>
            </a:endParaRPr>
          </a:p>
        </p:txBody>
      </p:sp>
      <p:sp>
        <p:nvSpPr>
          <p:cNvPr id="3" name="Content Placeholder 2">
            <a:extLst>
              <a:ext uri="{FF2B5EF4-FFF2-40B4-BE49-F238E27FC236}">
                <a16:creationId xmlns:a16="http://schemas.microsoft.com/office/drawing/2014/main" id="{B94FB87B-C377-5ABA-AF96-C0407B2B92C4}"/>
              </a:ext>
            </a:extLst>
          </p:cNvPr>
          <p:cNvSpPr>
            <a:spLocks noGrp="1"/>
          </p:cNvSpPr>
          <p:nvPr>
            <p:ph idx="1"/>
          </p:nvPr>
        </p:nvSpPr>
        <p:spPr/>
        <p:txBody>
          <a:bodyPr>
            <a:normAutofit/>
          </a:bodyPr>
          <a:lstStyle/>
          <a:p>
            <a:r>
              <a:rPr lang="en-GB" sz="2000" dirty="0">
                <a:solidFill>
                  <a:srgbClr val="004BD3"/>
                </a:solidFill>
              </a:rPr>
              <a:t>Remuneration schemes and policies should enable the use of discretion to override formulaic outcomes. They should also include provisions that would enable the company to recover and/or with </a:t>
            </a:r>
            <a:r>
              <a:rPr lang="en-US" sz="2000" dirty="0">
                <a:solidFill>
                  <a:srgbClr val="004BD3"/>
                </a:solidFill>
              </a:rPr>
              <a:t>Malus and </a:t>
            </a:r>
            <a:r>
              <a:rPr lang="en-US" sz="2000" dirty="0" err="1">
                <a:solidFill>
                  <a:srgbClr val="004BD3"/>
                </a:solidFill>
              </a:rPr>
              <a:t>clawback</a:t>
            </a:r>
            <a:r>
              <a:rPr lang="en-US" sz="2000" dirty="0">
                <a:solidFill>
                  <a:srgbClr val="004BD3"/>
                </a:solidFill>
              </a:rPr>
              <a:t> provisions</a:t>
            </a:r>
          </a:p>
          <a:p>
            <a:r>
              <a:rPr lang="en-GB" sz="2000" dirty="0">
                <a:solidFill>
                  <a:srgbClr val="004BD3"/>
                </a:solidFill>
              </a:rPr>
              <a:t>old sums or share awards and specify the circumstances in which it would be appropriate to do so. </a:t>
            </a:r>
          </a:p>
          <a:p>
            <a:pPr algn="r"/>
            <a:r>
              <a:rPr lang="en-US" sz="2000" dirty="0">
                <a:solidFill>
                  <a:srgbClr val="004BD3"/>
                </a:solidFill>
              </a:rPr>
              <a:t>Provision 37, UKCG code</a:t>
            </a:r>
          </a:p>
          <a:p>
            <a:pPr marL="342900" indent="-342900">
              <a:buFont typeface="Arial" panose="020B0604020202020204" pitchFamily="34" charset="0"/>
              <a:buChar char="•"/>
            </a:pPr>
            <a:r>
              <a:rPr lang="en-GB" sz="2000" dirty="0">
                <a:solidFill>
                  <a:srgbClr val="004BD3"/>
                </a:solidFill>
              </a:rPr>
              <a:t>‘malus’ provisions allow the company, in specified circumstances, to forfeit all or part of a bonus or long-term incentive award before it has vested and been paid (also known as ‘performance adjustment’); and </a:t>
            </a:r>
          </a:p>
          <a:p>
            <a:pPr marL="342900" indent="-342900">
              <a:buFont typeface="Arial" panose="020B0604020202020204" pitchFamily="34" charset="0"/>
              <a:buChar char="•"/>
            </a:pPr>
            <a:r>
              <a:rPr lang="en-GB" sz="2000" dirty="0">
                <a:solidFill>
                  <a:srgbClr val="004BD3"/>
                </a:solidFill>
              </a:rPr>
              <a:t>‘clawback’ provisions allow the company to recover sums already paid. </a:t>
            </a:r>
          </a:p>
          <a:p>
            <a:pPr marL="342900" indent="-342900">
              <a:buFont typeface="Arial" panose="020B0604020202020204" pitchFamily="34" charset="0"/>
              <a:buChar char="•"/>
            </a:pPr>
            <a:r>
              <a:rPr lang="en-GB" sz="2000" dirty="0">
                <a:solidFill>
                  <a:srgbClr val="004BD3"/>
                </a:solidFill>
              </a:rPr>
              <a:t>the current market standard triggers for malus and clawback are gross misconduct or misstatement of results (Investment Association’s Principles, Nov 2020)</a:t>
            </a:r>
          </a:p>
          <a:p>
            <a:pPr marL="342900" indent="-342900">
              <a:buFont typeface="Arial" panose="020B0604020202020204" pitchFamily="34" charset="0"/>
              <a:buChar char="•"/>
            </a:pPr>
            <a:endParaRPr lang="en-GB" sz="2000" dirty="0">
              <a:solidFill>
                <a:srgbClr val="004BD3"/>
              </a:solidFill>
            </a:endParaRPr>
          </a:p>
          <a:p>
            <a:endParaRPr lang="en-US" dirty="0"/>
          </a:p>
        </p:txBody>
      </p:sp>
    </p:spTree>
    <p:extLst>
      <p:ext uri="{BB962C8B-B14F-4D97-AF65-F5344CB8AC3E}">
        <p14:creationId xmlns:p14="http://schemas.microsoft.com/office/powerpoint/2010/main" val="335438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EF88-0C05-A465-0927-1F13EE71D8E9}"/>
              </a:ext>
            </a:extLst>
          </p:cNvPr>
          <p:cNvSpPr>
            <a:spLocks noGrp="1"/>
          </p:cNvSpPr>
          <p:nvPr>
            <p:ph type="title"/>
          </p:nvPr>
        </p:nvSpPr>
        <p:spPr/>
        <p:txBody>
          <a:bodyPr/>
          <a:lstStyle/>
          <a:p>
            <a:r>
              <a:rPr lang="en-US" sz="3200" b="1" dirty="0">
                <a:solidFill>
                  <a:srgbClr val="004BD3"/>
                </a:solidFill>
              </a:rPr>
              <a:t>NED remuneration</a:t>
            </a:r>
          </a:p>
        </p:txBody>
      </p:sp>
      <p:sp>
        <p:nvSpPr>
          <p:cNvPr id="3" name="Content Placeholder 2">
            <a:extLst>
              <a:ext uri="{FF2B5EF4-FFF2-40B4-BE49-F238E27FC236}">
                <a16:creationId xmlns:a16="http://schemas.microsoft.com/office/drawing/2014/main" id="{CEB03FB0-A445-7B8B-8DC3-EE63F62C811E}"/>
              </a:ext>
            </a:extLst>
          </p:cNvPr>
          <p:cNvSpPr>
            <a:spLocks noGrp="1"/>
          </p:cNvSpPr>
          <p:nvPr>
            <p:ph idx="1"/>
          </p:nvPr>
        </p:nvSpPr>
        <p:spPr/>
        <p:txBody>
          <a:bodyPr>
            <a:normAutofit/>
          </a:bodyPr>
          <a:lstStyle/>
          <a:p>
            <a:r>
              <a:rPr lang="en-GB" sz="2400" dirty="0">
                <a:solidFill>
                  <a:srgbClr val="004BD3"/>
                </a:solidFill>
              </a:rPr>
              <a:t>The remuneration of non-executive directors should be determined in accordance with the Articles of Association or, alternatively, by the board. Levels of remuneration for the chair and all non-executive directors should reflect the time commitment and responsibilities of the role. Remuneration for all non-executive directors should not include share options or other performance-related elements. </a:t>
            </a:r>
          </a:p>
          <a:p>
            <a:pPr algn="r"/>
            <a:r>
              <a:rPr lang="en-GB" sz="2400" dirty="0">
                <a:solidFill>
                  <a:srgbClr val="004BD3"/>
                </a:solidFill>
              </a:rPr>
              <a:t>Provision 34, UKCG Code</a:t>
            </a:r>
          </a:p>
          <a:p>
            <a:endParaRPr lang="en-US" dirty="0"/>
          </a:p>
        </p:txBody>
      </p:sp>
    </p:spTree>
    <p:extLst>
      <p:ext uri="{BB962C8B-B14F-4D97-AF65-F5344CB8AC3E}">
        <p14:creationId xmlns:p14="http://schemas.microsoft.com/office/powerpoint/2010/main" val="20959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A6C-6B9C-D7E8-C7D5-3551FEDE27CE}"/>
              </a:ext>
            </a:extLst>
          </p:cNvPr>
          <p:cNvSpPr>
            <a:spLocks noGrp="1"/>
          </p:cNvSpPr>
          <p:nvPr>
            <p:ph type="title"/>
          </p:nvPr>
        </p:nvSpPr>
        <p:spPr/>
        <p:txBody>
          <a:bodyPr/>
          <a:lstStyle/>
          <a:p>
            <a:r>
              <a:rPr lang="en-US" sz="3200" b="1" dirty="0">
                <a:solidFill>
                  <a:srgbClr val="004BD3"/>
                </a:solidFill>
              </a:rPr>
              <a:t>Agenda</a:t>
            </a:r>
          </a:p>
        </p:txBody>
      </p:sp>
      <p:sp>
        <p:nvSpPr>
          <p:cNvPr id="3" name="Content Placeholder 2">
            <a:extLst>
              <a:ext uri="{FF2B5EF4-FFF2-40B4-BE49-F238E27FC236}">
                <a16:creationId xmlns:a16="http://schemas.microsoft.com/office/drawing/2014/main" id="{94F6D006-D1A2-F812-E6C5-87FBB4829C22}"/>
              </a:ext>
            </a:extLst>
          </p:cNvPr>
          <p:cNvSpPr>
            <a:spLocks noGrp="1"/>
          </p:cNvSpPr>
          <p:nvPr>
            <p:ph idx="1"/>
          </p:nvPr>
        </p:nvSpPr>
        <p:spPr/>
        <p:txBody>
          <a:bodyPr/>
          <a:lstStyle/>
          <a:p>
            <a:r>
              <a:rPr lang="en-US" sz="2400" dirty="0">
                <a:solidFill>
                  <a:srgbClr val="004BD3"/>
                </a:solidFill>
              </a:rPr>
              <a:t>Directors’ duties and powers</a:t>
            </a:r>
          </a:p>
          <a:p>
            <a:pPr marL="285750" indent="-285750">
              <a:buFont typeface="Arial" panose="020B0604020202020204" pitchFamily="34" charset="0"/>
              <a:buChar char="•"/>
            </a:pPr>
            <a:r>
              <a:rPr lang="en-US" dirty="0">
                <a:solidFill>
                  <a:srgbClr val="004BD3"/>
                </a:solidFill>
              </a:rPr>
              <a:t>Overview of knowledge</a:t>
            </a:r>
          </a:p>
          <a:p>
            <a:pPr marL="285750" indent="-285750">
              <a:buFont typeface="Arial" panose="020B0604020202020204" pitchFamily="34" charset="0"/>
              <a:buChar char="•"/>
            </a:pPr>
            <a:r>
              <a:rPr lang="en-US" dirty="0">
                <a:solidFill>
                  <a:srgbClr val="004BD3"/>
                </a:solidFill>
              </a:rPr>
              <a:t>Examination practice</a:t>
            </a:r>
          </a:p>
          <a:p>
            <a:endParaRPr lang="en-US" dirty="0">
              <a:solidFill>
                <a:srgbClr val="004BD3"/>
              </a:solidFill>
            </a:endParaRPr>
          </a:p>
          <a:p>
            <a:r>
              <a:rPr lang="en-US" sz="2400" dirty="0">
                <a:solidFill>
                  <a:srgbClr val="004BD3"/>
                </a:solidFill>
              </a:rPr>
              <a:t>Remuneration of directors and senior executives</a:t>
            </a:r>
          </a:p>
          <a:p>
            <a:pPr marL="285750" indent="-285750">
              <a:buFont typeface="Arial" panose="020B0604020202020204" pitchFamily="34" charset="0"/>
              <a:buChar char="•"/>
            </a:pPr>
            <a:r>
              <a:rPr lang="en-US" dirty="0">
                <a:solidFill>
                  <a:srgbClr val="004BD3"/>
                </a:solidFill>
              </a:rPr>
              <a:t>Overview of knowledge</a:t>
            </a:r>
          </a:p>
          <a:p>
            <a:pPr marL="285750" indent="-285750">
              <a:buFont typeface="Arial" panose="020B0604020202020204" pitchFamily="34" charset="0"/>
              <a:buChar char="•"/>
            </a:pPr>
            <a:r>
              <a:rPr lang="en-US" dirty="0">
                <a:solidFill>
                  <a:srgbClr val="004BD3"/>
                </a:solidFill>
              </a:rPr>
              <a:t>Examination practice</a:t>
            </a:r>
          </a:p>
          <a:p>
            <a:endParaRPr lang="en-US" b="1" dirty="0">
              <a:solidFill>
                <a:srgbClr val="004BD3"/>
              </a:solidFill>
            </a:endParaRPr>
          </a:p>
        </p:txBody>
      </p:sp>
    </p:spTree>
    <p:extLst>
      <p:ext uri="{BB962C8B-B14F-4D97-AF65-F5344CB8AC3E}">
        <p14:creationId xmlns:p14="http://schemas.microsoft.com/office/powerpoint/2010/main" val="3835984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B7BCA88D-9C0E-B0C0-2CCD-A26342DC7CC3}"/>
              </a:ext>
            </a:extLst>
          </p:cNvPr>
          <p:cNvPicPr>
            <a:picLocks noChangeAspect="1"/>
          </p:cNvPicPr>
          <p:nvPr/>
        </p:nvPicPr>
        <p:blipFill>
          <a:blip r:embed="rId2"/>
          <a:stretch>
            <a:fillRect/>
          </a:stretch>
        </p:blipFill>
        <p:spPr>
          <a:xfrm>
            <a:off x="2662528" y="1631239"/>
            <a:ext cx="3433472" cy="4480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109A0DD7-CD53-0113-C168-6B52E36EA673}"/>
              </a:ext>
            </a:extLst>
          </p:cNvPr>
          <p:cNvPicPr>
            <a:picLocks noChangeAspect="1"/>
          </p:cNvPicPr>
          <p:nvPr/>
        </p:nvPicPr>
        <p:blipFill rotWithShape="1">
          <a:blip r:embed="rId3"/>
          <a:srcRect t="47419" b="22773"/>
          <a:stretch/>
        </p:blipFill>
        <p:spPr>
          <a:xfrm>
            <a:off x="5566960" y="1912998"/>
            <a:ext cx="4746710" cy="4716402"/>
          </a:xfrm>
          <a:prstGeom prst="rect">
            <a:avLst/>
          </a:prstGeom>
        </p:spPr>
      </p:pic>
    </p:spTree>
    <p:extLst>
      <p:ext uri="{BB962C8B-B14F-4D97-AF65-F5344CB8AC3E}">
        <p14:creationId xmlns:p14="http://schemas.microsoft.com/office/powerpoint/2010/main" val="3289399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2C0D5AC-C458-DF72-FCB4-1B239CA39180}"/>
              </a:ext>
            </a:extLst>
          </p:cNvPr>
          <p:cNvPicPr>
            <a:picLocks noChangeAspect="1"/>
          </p:cNvPicPr>
          <p:nvPr/>
        </p:nvPicPr>
        <p:blipFill>
          <a:blip r:embed="rId2"/>
          <a:stretch>
            <a:fillRect/>
          </a:stretch>
        </p:blipFill>
        <p:spPr>
          <a:xfrm>
            <a:off x="4199598" y="1463040"/>
            <a:ext cx="3792804" cy="5296500"/>
          </a:xfrm>
          <a:prstGeom prst="rect">
            <a:avLst/>
          </a:prstGeom>
          <a:ln>
            <a:solidFill>
              <a:schemeClr val="tx1"/>
            </a:solidFill>
          </a:ln>
        </p:spPr>
      </p:pic>
      <p:sp>
        <p:nvSpPr>
          <p:cNvPr id="4" name="Title 3">
            <a:extLst>
              <a:ext uri="{FF2B5EF4-FFF2-40B4-BE49-F238E27FC236}">
                <a16:creationId xmlns:a16="http://schemas.microsoft.com/office/drawing/2014/main" id="{D0D3C624-20D7-7637-6B8F-81C193C9DC06}"/>
              </a:ext>
            </a:extLst>
          </p:cNvPr>
          <p:cNvSpPr>
            <a:spLocks noGrp="1"/>
          </p:cNvSpPr>
          <p:nvPr>
            <p:ph type="title"/>
          </p:nvPr>
        </p:nvSpPr>
        <p:spPr/>
        <p:txBody>
          <a:bodyPr/>
          <a:lstStyle/>
          <a:p>
            <a:r>
              <a:rPr lang="en-US" sz="3200" b="1" dirty="0">
                <a:solidFill>
                  <a:srgbClr val="004BD3"/>
                </a:solidFill>
              </a:rPr>
              <a:t>Other guidance on remuneration</a:t>
            </a:r>
          </a:p>
        </p:txBody>
      </p:sp>
    </p:spTree>
    <p:extLst>
      <p:ext uri="{BB962C8B-B14F-4D97-AF65-F5344CB8AC3E}">
        <p14:creationId xmlns:p14="http://schemas.microsoft.com/office/powerpoint/2010/main" val="3189024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251D-4C90-FAE3-D9B9-6B9FFD658E18}"/>
              </a:ext>
            </a:extLst>
          </p:cNvPr>
          <p:cNvSpPr>
            <a:spLocks noGrp="1"/>
          </p:cNvSpPr>
          <p:nvPr>
            <p:ph type="title"/>
          </p:nvPr>
        </p:nvSpPr>
        <p:spPr/>
        <p:txBody>
          <a:bodyPr/>
          <a:lstStyle/>
          <a:p>
            <a:r>
              <a:rPr lang="en-US" sz="2800" b="1" dirty="0"/>
              <a:t>Examination Questions from previous papers</a:t>
            </a:r>
            <a:endParaRPr lang="en-US" dirty="0">
              <a:solidFill>
                <a:srgbClr val="002060"/>
              </a:solidFill>
            </a:endParaRPr>
          </a:p>
        </p:txBody>
      </p:sp>
      <p:sp>
        <p:nvSpPr>
          <p:cNvPr id="3" name="Content Placeholder 2">
            <a:extLst>
              <a:ext uri="{FF2B5EF4-FFF2-40B4-BE49-F238E27FC236}">
                <a16:creationId xmlns:a16="http://schemas.microsoft.com/office/drawing/2014/main" id="{D67A88BB-02BF-A320-88D1-918FA1071CDD}"/>
              </a:ext>
            </a:extLst>
          </p:cNvPr>
          <p:cNvSpPr>
            <a:spLocks noGrp="1"/>
          </p:cNvSpPr>
          <p:nvPr>
            <p:ph idx="1"/>
          </p:nvPr>
        </p:nvSpPr>
        <p:spPr/>
        <p:txBody>
          <a:bodyPr>
            <a:normAutofit fontScale="92500" lnSpcReduction="20000"/>
          </a:bodyPr>
          <a:lstStyle/>
          <a:p>
            <a:pPr algn="r"/>
            <a:endParaRPr lang="en-US" dirty="0">
              <a:solidFill>
                <a:srgbClr val="004BD3"/>
              </a:solidFill>
            </a:endParaRPr>
          </a:p>
          <a:p>
            <a:r>
              <a:rPr lang="en-GB" sz="1800" i="1" dirty="0">
                <a:solidFill>
                  <a:srgbClr val="004BD3"/>
                </a:solidFill>
                <a:effectLst/>
                <a:latin typeface="ArialMT"/>
              </a:rPr>
              <a:t>Analyse the statutory and Code provisions that the Remuneration Committee will need to consider when agreeing the LTIP share awards for Robert as the proposed new CEO of Tyler. (14 marks) </a:t>
            </a:r>
          </a:p>
          <a:p>
            <a:pPr algn="r"/>
            <a:r>
              <a:rPr lang="en-GB" i="1" dirty="0">
                <a:solidFill>
                  <a:srgbClr val="004BD3"/>
                </a:solidFill>
              </a:rPr>
              <a:t>Q6a, Jun23</a:t>
            </a:r>
          </a:p>
          <a:p>
            <a:endParaRPr lang="en-GB" i="1" dirty="0">
              <a:solidFill>
                <a:srgbClr val="004BD3"/>
              </a:solidFill>
            </a:endParaRPr>
          </a:p>
          <a:p>
            <a:r>
              <a:rPr lang="en-GB" i="1" dirty="0">
                <a:solidFill>
                  <a:srgbClr val="004BD3"/>
                </a:solidFill>
              </a:rPr>
              <a:t>Explain how a long-term incentive plan can link executive director pay to long-term performance. Discuss the ways in which the remuneration committee should approach revising the </a:t>
            </a:r>
            <a:r>
              <a:rPr lang="en-GB" i="1" dirty="0" err="1">
                <a:solidFill>
                  <a:srgbClr val="004BD3"/>
                </a:solidFill>
              </a:rPr>
              <a:t>Mealmix</a:t>
            </a:r>
            <a:r>
              <a:rPr lang="en-GB" i="1" dirty="0">
                <a:solidFill>
                  <a:srgbClr val="004BD3"/>
                </a:solidFill>
              </a:rPr>
              <a:t> long-term incentive plan in order to meet the shareholders’ concerns and to better link the executive directors’ pay to their performance, including preventing ‘rewards for failure’. (16 marks)</a:t>
            </a:r>
          </a:p>
          <a:p>
            <a:pPr algn="r"/>
            <a:r>
              <a:rPr lang="en-GB" dirty="0">
                <a:solidFill>
                  <a:srgbClr val="004BD3"/>
                </a:solidFill>
              </a:rPr>
              <a:t>Q7a, Nov21</a:t>
            </a:r>
            <a:endParaRPr lang="en-US" dirty="0">
              <a:solidFill>
                <a:srgbClr val="004BD3"/>
              </a:solidFill>
            </a:endParaRPr>
          </a:p>
          <a:p>
            <a:endParaRPr lang="en-US" dirty="0">
              <a:solidFill>
                <a:srgbClr val="004BD3"/>
              </a:solidFill>
            </a:endParaRPr>
          </a:p>
          <a:p>
            <a:r>
              <a:rPr lang="en-US" i="1" dirty="0">
                <a:solidFill>
                  <a:srgbClr val="004BD3"/>
                </a:solidFill>
              </a:rPr>
              <a:t>Taking into account the provisions in the Code, explain how Sunshine should decide on the remuneration of its NEDs and the Chair, and what issues should be considered in order to determine the level and type of remuneration that they each receive (10 marks)</a:t>
            </a:r>
          </a:p>
          <a:p>
            <a:pPr algn="r"/>
            <a:r>
              <a:rPr lang="en-US" dirty="0">
                <a:solidFill>
                  <a:srgbClr val="004BD3"/>
                </a:solidFill>
              </a:rPr>
              <a:t>Q7b, Jun2021</a:t>
            </a:r>
          </a:p>
          <a:p>
            <a:pPr algn="r"/>
            <a:endParaRPr lang="en-US" dirty="0">
              <a:solidFill>
                <a:srgbClr val="002060"/>
              </a:solidFill>
            </a:endParaRPr>
          </a:p>
        </p:txBody>
      </p:sp>
    </p:spTree>
    <p:extLst>
      <p:ext uri="{BB962C8B-B14F-4D97-AF65-F5344CB8AC3E}">
        <p14:creationId xmlns:p14="http://schemas.microsoft.com/office/powerpoint/2010/main" val="2761682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0AF8-92C2-CA77-C599-3993C4B2AB56}"/>
              </a:ext>
            </a:extLst>
          </p:cNvPr>
          <p:cNvSpPr>
            <a:spLocks noGrp="1"/>
          </p:cNvSpPr>
          <p:nvPr>
            <p:ph type="title"/>
          </p:nvPr>
        </p:nvSpPr>
        <p:spPr/>
        <p:txBody>
          <a:bodyPr/>
          <a:lstStyle/>
          <a:p>
            <a:r>
              <a:rPr lang="en-US" sz="2800" b="1" dirty="0"/>
              <a:t>Examination Questions from previous papers</a:t>
            </a:r>
            <a:endParaRPr lang="en-US" dirty="0"/>
          </a:p>
        </p:txBody>
      </p:sp>
      <p:sp>
        <p:nvSpPr>
          <p:cNvPr id="3" name="Content Placeholder 2">
            <a:extLst>
              <a:ext uri="{FF2B5EF4-FFF2-40B4-BE49-F238E27FC236}">
                <a16:creationId xmlns:a16="http://schemas.microsoft.com/office/drawing/2014/main" id="{C745837A-0F11-94E0-552B-1466B1866A7D}"/>
              </a:ext>
            </a:extLst>
          </p:cNvPr>
          <p:cNvSpPr>
            <a:spLocks noGrp="1"/>
          </p:cNvSpPr>
          <p:nvPr>
            <p:ph idx="1"/>
          </p:nvPr>
        </p:nvSpPr>
        <p:spPr/>
        <p:txBody>
          <a:bodyPr/>
          <a:lstStyle/>
          <a:p>
            <a:r>
              <a:rPr lang="en-GB" i="1" dirty="0">
                <a:solidFill>
                  <a:srgbClr val="004BD3"/>
                </a:solidFill>
              </a:rPr>
              <a:t>Describe why a directors’ remuneration policy must be approved by the shareholders of a UK incorporated quoted company, and in what three circumstances the company would need to put its directors’ remuneration policy to shareholders for approval at its next Annual General Meeting. (5 marks)</a:t>
            </a:r>
          </a:p>
          <a:p>
            <a:pPr algn="r"/>
            <a:r>
              <a:rPr lang="en-GB" i="1" dirty="0">
                <a:solidFill>
                  <a:srgbClr val="004BD3"/>
                </a:solidFill>
              </a:rPr>
              <a:t>Q4, Jun21</a:t>
            </a:r>
          </a:p>
          <a:p>
            <a:endParaRPr lang="en-GB" i="1" dirty="0">
              <a:solidFill>
                <a:srgbClr val="004BD3"/>
              </a:solidFill>
            </a:endParaRPr>
          </a:p>
          <a:p>
            <a:r>
              <a:rPr lang="en-GB" i="1" dirty="0">
                <a:solidFill>
                  <a:srgbClr val="004BD3"/>
                </a:solidFill>
              </a:rPr>
              <a:t>Explain the difference between malus and clawback provisions in relation to executive directors’ remuneration and how they can prevent rewards for failure. (5 marks) </a:t>
            </a:r>
          </a:p>
          <a:p>
            <a:pPr algn="r"/>
            <a:r>
              <a:rPr lang="en-GB" i="1" dirty="0">
                <a:solidFill>
                  <a:srgbClr val="004BD3"/>
                </a:solidFill>
              </a:rPr>
              <a:t>Q2, Nov20</a:t>
            </a:r>
            <a:endParaRPr lang="en-US" i="1" dirty="0">
              <a:solidFill>
                <a:srgbClr val="004BD3"/>
              </a:solidFill>
            </a:endParaRPr>
          </a:p>
        </p:txBody>
      </p:sp>
    </p:spTree>
    <p:extLst>
      <p:ext uri="{BB962C8B-B14F-4D97-AF65-F5344CB8AC3E}">
        <p14:creationId xmlns:p14="http://schemas.microsoft.com/office/powerpoint/2010/main" val="119180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A8EDA-35DC-4B66-E483-A0810947DB5A}"/>
              </a:ext>
            </a:extLst>
          </p:cNvPr>
          <p:cNvSpPr>
            <a:spLocks noGrp="1"/>
          </p:cNvSpPr>
          <p:nvPr>
            <p:ph type="title"/>
          </p:nvPr>
        </p:nvSpPr>
        <p:spPr/>
        <p:txBody>
          <a:bodyPr/>
          <a:lstStyle/>
          <a:p>
            <a:r>
              <a:rPr lang="en-US" sz="3200" b="1" dirty="0">
                <a:solidFill>
                  <a:srgbClr val="004BD3"/>
                </a:solidFill>
              </a:rPr>
              <a:t>Examination Practice</a:t>
            </a:r>
          </a:p>
        </p:txBody>
      </p:sp>
      <p:sp>
        <p:nvSpPr>
          <p:cNvPr id="3" name="Content Placeholder 2">
            <a:extLst>
              <a:ext uri="{FF2B5EF4-FFF2-40B4-BE49-F238E27FC236}">
                <a16:creationId xmlns:a16="http://schemas.microsoft.com/office/drawing/2014/main" id="{ED3BB134-7971-EF27-EEA4-2BFCBEF209CF}"/>
              </a:ext>
            </a:extLst>
          </p:cNvPr>
          <p:cNvSpPr>
            <a:spLocks noGrp="1"/>
          </p:cNvSpPr>
          <p:nvPr>
            <p:ph idx="1"/>
          </p:nvPr>
        </p:nvSpPr>
        <p:spPr/>
        <p:txBody>
          <a:bodyPr/>
          <a:lstStyle/>
          <a:p>
            <a:r>
              <a:rPr lang="en-GB" dirty="0" err="1">
                <a:solidFill>
                  <a:srgbClr val="004BD3"/>
                </a:solidFill>
              </a:rPr>
              <a:t>Mealmix</a:t>
            </a:r>
            <a:r>
              <a:rPr lang="en-GB" dirty="0">
                <a:solidFill>
                  <a:srgbClr val="004BD3"/>
                </a:solidFill>
              </a:rPr>
              <a:t> plc (</a:t>
            </a:r>
            <a:r>
              <a:rPr lang="en-GB" dirty="0" err="1">
                <a:solidFill>
                  <a:srgbClr val="004BD3"/>
                </a:solidFill>
              </a:rPr>
              <a:t>Mealmix</a:t>
            </a:r>
            <a:r>
              <a:rPr lang="en-GB" dirty="0">
                <a:solidFill>
                  <a:srgbClr val="004BD3"/>
                </a:solidFill>
              </a:rPr>
              <a:t>) is a FTSE 350 company in the food delivery business with its shares listed on the Main Market of the London Stock Exchange. The Board of </a:t>
            </a:r>
            <a:r>
              <a:rPr lang="en-GB" dirty="0" err="1">
                <a:solidFill>
                  <a:srgbClr val="004BD3"/>
                </a:solidFill>
              </a:rPr>
              <a:t>Mealmix</a:t>
            </a:r>
            <a:r>
              <a:rPr lang="en-GB" dirty="0">
                <a:solidFill>
                  <a:srgbClr val="004BD3"/>
                </a:solidFill>
              </a:rPr>
              <a:t> consists of six directors: a non-executive Chair, three independent non-executive directors, a Chief Executive and a Finance Director. The remuneration committee of </a:t>
            </a:r>
            <a:r>
              <a:rPr lang="en-GB" dirty="0" err="1">
                <a:solidFill>
                  <a:srgbClr val="004BD3"/>
                </a:solidFill>
              </a:rPr>
              <a:t>Mealmix</a:t>
            </a:r>
            <a:r>
              <a:rPr lang="en-GB" dirty="0">
                <a:solidFill>
                  <a:srgbClr val="004BD3"/>
                </a:solidFill>
              </a:rPr>
              <a:t> is currently reviewing the company’s remuneration policy and in particular its long-term incentive plan for the executive directors. At </a:t>
            </a:r>
            <a:r>
              <a:rPr lang="en-GB" dirty="0" err="1">
                <a:solidFill>
                  <a:srgbClr val="004BD3"/>
                </a:solidFill>
              </a:rPr>
              <a:t>Mealmix’s</a:t>
            </a:r>
            <a:r>
              <a:rPr lang="en-GB" dirty="0">
                <a:solidFill>
                  <a:srgbClr val="004BD3"/>
                </a:solidFill>
              </a:rPr>
              <a:t> last Annual General Meeting (AGM), 25% of the votes cast by shareholders were against the approval of the remuneration report. The shareholder discontent at the AGM was focused on three aspects of the performance targets in </a:t>
            </a:r>
            <a:r>
              <a:rPr lang="en-GB" dirty="0" err="1">
                <a:solidFill>
                  <a:srgbClr val="004BD3"/>
                </a:solidFill>
              </a:rPr>
              <a:t>Mealmix’s</a:t>
            </a:r>
            <a:r>
              <a:rPr lang="en-GB" dirty="0">
                <a:solidFill>
                  <a:srgbClr val="004BD3"/>
                </a:solidFill>
              </a:rPr>
              <a:t> long-term incentive plan. Firstly, the targets were linked to the </a:t>
            </a:r>
            <a:r>
              <a:rPr lang="en-GB" dirty="0" err="1">
                <a:solidFill>
                  <a:srgbClr val="004BD3"/>
                </a:solidFill>
              </a:rPr>
              <a:t>Mealmix</a:t>
            </a:r>
            <a:r>
              <a:rPr lang="en-GB" dirty="0">
                <a:solidFill>
                  <a:srgbClr val="004BD3"/>
                </a:solidFill>
              </a:rPr>
              <a:t> share price, which has increased significantly over the last few years, but those rises are still well behind the share price rises seen by other food industry companies. Secondly, some of the performance targets were met as a result of an increase in the size of the business following the acquisition of another food delivery business rather than by growth in the existing businesses. Thirdly, the targets were focused on financial performance and not on non-financial factors such as employee retention, environmental protection and customer satisfaction. </a:t>
            </a:r>
          </a:p>
          <a:p>
            <a:pPr algn="r"/>
            <a:r>
              <a:rPr lang="en-GB" dirty="0">
                <a:solidFill>
                  <a:srgbClr val="004BD3"/>
                </a:solidFill>
              </a:rPr>
              <a:t>Q7a, Nov21</a:t>
            </a:r>
            <a:endParaRPr lang="en-US" dirty="0">
              <a:solidFill>
                <a:srgbClr val="004BD3"/>
              </a:solidFill>
            </a:endParaRPr>
          </a:p>
          <a:p>
            <a:pPr algn="r"/>
            <a:endParaRPr lang="en-US" dirty="0">
              <a:solidFill>
                <a:srgbClr val="004BD3"/>
              </a:solidFill>
            </a:endParaRPr>
          </a:p>
        </p:txBody>
      </p:sp>
    </p:spTree>
    <p:extLst>
      <p:ext uri="{BB962C8B-B14F-4D97-AF65-F5344CB8AC3E}">
        <p14:creationId xmlns:p14="http://schemas.microsoft.com/office/powerpoint/2010/main" val="561538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7A81-4335-7FB9-535F-251145A173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97AF7C-471D-5448-D6F2-F4BF4B058E7E}"/>
              </a:ext>
            </a:extLst>
          </p:cNvPr>
          <p:cNvSpPr>
            <a:spLocks noGrp="1"/>
          </p:cNvSpPr>
          <p:nvPr>
            <p:ph idx="1"/>
          </p:nvPr>
        </p:nvSpPr>
        <p:spPr/>
        <p:txBody>
          <a:bodyPr/>
          <a:lstStyle/>
          <a:p>
            <a:r>
              <a:rPr lang="en-GB" sz="2400" i="1" dirty="0">
                <a:solidFill>
                  <a:srgbClr val="FF0000"/>
                </a:solidFill>
              </a:rPr>
              <a:t>Explain how a long-term incentive plan can link executive director pay to long-term performance. </a:t>
            </a:r>
            <a:r>
              <a:rPr lang="en-GB" sz="2400" i="1" dirty="0">
                <a:solidFill>
                  <a:srgbClr val="00B050"/>
                </a:solidFill>
              </a:rPr>
              <a:t>Discuss the ways in which the remuneration committee should approach revising the </a:t>
            </a:r>
            <a:r>
              <a:rPr lang="en-GB" sz="2400" i="1" dirty="0" err="1">
                <a:solidFill>
                  <a:srgbClr val="00B050"/>
                </a:solidFill>
              </a:rPr>
              <a:t>Mealmix</a:t>
            </a:r>
            <a:r>
              <a:rPr lang="en-GB" sz="2400" i="1" dirty="0">
                <a:solidFill>
                  <a:srgbClr val="00B050"/>
                </a:solidFill>
              </a:rPr>
              <a:t> long-term incentive plan in order to meet the shareholders’ concerns </a:t>
            </a:r>
            <a:r>
              <a:rPr lang="en-GB" sz="2400" i="1" dirty="0">
                <a:solidFill>
                  <a:srgbClr val="004BD3"/>
                </a:solidFill>
              </a:rPr>
              <a:t>and </a:t>
            </a:r>
            <a:r>
              <a:rPr lang="en-GB" sz="2400" i="1" dirty="0">
                <a:solidFill>
                  <a:srgbClr val="7030A0"/>
                </a:solidFill>
              </a:rPr>
              <a:t>to better link the executive directors’ pay to their performance, including preventing ‘rewards for failure’.</a:t>
            </a:r>
            <a:r>
              <a:rPr lang="en-GB" sz="2400" i="1" dirty="0">
                <a:solidFill>
                  <a:srgbClr val="004BD3"/>
                </a:solidFill>
              </a:rPr>
              <a:t> (16 marks)</a:t>
            </a:r>
          </a:p>
          <a:p>
            <a:endParaRPr lang="en-US" dirty="0"/>
          </a:p>
        </p:txBody>
      </p:sp>
    </p:spTree>
    <p:extLst>
      <p:ext uri="{BB962C8B-B14F-4D97-AF65-F5344CB8AC3E}">
        <p14:creationId xmlns:p14="http://schemas.microsoft.com/office/powerpoint/2010/main" val="3805485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5AC2-4066-4232-7B82-7615F8FB55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9854F-F1F5-5A82-7B85-F621D2917032}"/>
              </a:ext>
            </a:extLst>
          </p:cNvPr>
          <p:cNvSpPr>
            <a:spLocks noGrp="1"/>
          </p:cNvSpPr>
          <p:nvPr>
            <p:ph idx="1"/>
          </p:nvPr>
        </p:nvSpPr>
        <p:spPr>
          <a:xfrm>
            <a:off x="431800" y="1629948"/>
            <a:ext cx="10845800" cy="4751387"/>
          </a:xfrm>
        </p:spPr>
        <p:txBody>
          <a:bodyPr/>
          <a:lstStyle/>
          <a:p>
            <a:r>
              <a:rPr lang="en-GB" b="1" dirty="0">
                <a:solidFill>
                  <a:srgbClr val="004BD3"/>
                </a:solidFill>
              </a:rPr>
              <a:t>Nature of a long-term incentive plan </a:t>
            </a:r>
          </a:p>
          <a:p>
            <a:r>
              <a:rPr lang="en-GB" dirty="0">
                <a:solidFill>
                  <a:srgbClr val="004BD3"/>
                </a:solidFill>
              </a:rPr>
              <a:t>A long-term incentive plan (LTIP) is a scheme under which executive directors are rewarded by the grant of shares in the company. The shares that they are granted are not delivered to them, that is are not vested, until usually three years after the grant. This is followed by a further period, usually two years, during which the directors are required to hold the shares before any sale. The vesting of the shares is subject to the achievement of performance targets and will also be conditional on the director still being employed by the company on the vesting date.</a:t>
            </a:r>
            <a:endParaRPr lang="en-US" dirty="0">
              <a:solidFill>
                <a:srgbClr val="004BD3"/>
              </a:solidFill>
            </a:endParaRPr>
          </a:p>
        </p:txBody>
      </p:sp>
      <p:pic>
        <p:nvPicPr>
          <p:cNvPr id="4" name="Graphic 3" descr="Tick with solid fill">
            <a:extLst>
              <a:ext uri="{FF2B5EF4-FFF2-40B4-BE49-F238E27FC236}">
                <a16:creationId xmlns:a16="http://schemas.microsoft.com/office/drawing/2014/main" id="{366F1CD5-BB89-17BD-7839-2170DA0ED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3429000"/>
            <a:ext cx="342900" cy="342900"/>
          </a:xfrm>
          <a:prstGeom prst="rect">
            <a:avLst/>
          </a:prstGeom>
        </p:spPr>
      </p:pic>
      <p:pic>
        <p:nvPicPr>
          <p:cNvPr id="5" name="Graphic 4" descr="Tick with solid fill">
            <a:extLst>
              <a:ext uri="{FF2B5EF4-FFF2-40B4-BE49-F238E27FC236}">
                <a16:creationId xmlns:a16="http://schemas.microsoft.com/office/drawing/2014/main" id="{7AEB217C-4D82-A35A-AB16-9768B35708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2375506"/>
            <a:ext cx="342900" cy="342900"/>
          </a:xfrm>
          <a:prstGeom prst="rect">
            <a:avLst/>
          </a:prstGeom>
        </p:spPr>
      </p:pic>
      <p:pic>
        <p:nvPicPr>
          <p:cNvPr id="6" name="Graphic 5" descr="Tick with solid fill">
            <a:extLst>
              <a:ext uri="{FF2B5EF4-FFF2-40B4-BE49-F238E27FC236}">
                <a16:creationId xmlns:a16="http://schemas.microsoft.com/office/drawing/2014/main" id="{E5F2A5A4-F50D-BF4E-918C-BB57700B5B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2902253"/>
            <a:ext cx="342900" cy="342900"/>
          </a:xfrm>
          <a:prstGeom prst="rect">
            <a:avLst/>
          </a:prstGeom>
        </p:spPr>
      </p:pic>
    </p:spTree>
    <p:extLst>
      <p:ext uri="{BB962C8B-B14F-4D97-AF65-F5344CB8AC3E}">
        <p14:creationId xmlns:p14="http://schemas.microsoft.com/office/powerpoint/2010/main" val="600777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D0B0-3EA2-2A46-D7E7-CEC587E5A9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4F0B6-C5CC-1C6C-E177-623EC49E3715}"/>
              </a:ext>
            </a:extLst>
          </p:cNvPr>
          <p:cNvSpPr>
            <a:spLocks noGrp="1"/>
          </p:cNvSpPr>
          <p:nvPr>
            <p:ph idx="1"/>
          </p:nvPr>
        </p:nvSpPr>
        <p:spPr>
          <a:xfrm>
            <a:off x="431800" y="1629948"/>
            <a:ext cx="10780486" cy="4751387"/>
          </a:xfrm>
        </p:spPr>
        <p:txBody>
          <a:bodyPr/>
          <a:lstStyle/>
          <a:p>
            <a:r>
              <a:rPr lang="en-GB" b="1" dirty="0">
                <a:solidFill>
                  <a:srgbClr val="FF0000"/>
                </a:solidFill>
              </a:rPr>
              <a:t>Alignment with long-term performance </a:t>
            </a:r>
          </a:p>
          <a:p>
            <a:r>
              <a:rPr lang="en-GB" dirty="0">
                <a:solidFill>
                  <a:srgbClr val="FF0000"/>
                </a:solidFill>
              </a:rPr>
              <a:t>An LTIP can better align executive director pay with shareholder interests by looking at performance over a longer period, rather than a short term incentive plan such as a bonus scheme. </a:t>
            </a:r>
          </a:p>
          <a:p>
            <a:r>
              <a:rPr lang="en-GB" dirty="0">
                <a:solidFill>
                  <a:srgbClr val="FF0000"/>
                </a:solidFill>
              </a:rPr>
              <a:t>The performance targets should be sufficiently stretching to drive the right behaviour but not so challenging that the directors would consider them to be unachievable. Corporate Governance Code provisions The Corporate Governance Code (UK Code) states (Principle P) that remuneration policies should be designed to support strategy and promote long-term sustainable success. </a:t>
            </a:r>
          </a:p>
          <a:p>
            <a:r>
              <a:rPr lang="en-GB" dirty="0">
                <a:solidFill>
                  <a:srgbClr val="FF0000"/>
                </a:solidFill>
              </a:rPr>
              <a:t>The Provisions in the UK Code relating to remuneration include a requirement for remuneration schemes to support alignment with long-term shareholder interests and for there to be total vesting and holding periods of at least 5 years. </a:t>
            </a:r>
          </a:p>
          <a:p>
            <a:r>
              <a:rPr lang="en-GB" dirty="0">
                <a:solidFill>
                  <a:srgbClr val="FF0000"/>
                </a:solidFill>
              </a:rPr>
              <a:t>The UK Code (Provision 40) also calls for a range of issues to be considered when considering the design of performance related pay including clarity, risk, predictability and proportionality. </a:t>
            </a:r>
          </a:p>
          <a:p>
            <a:endParaRPr lang="en-GB" dirty="0"/>
          </a:p>
        </p:txBody>
      </p:sp>
      <p:pic>
        <p:nvPicPr>
          <p:cNvPr id="4" name="Graphic 3" descr="Tick with solid fill">
            <a:extLst>
              <a:ext uri="{FF2B5EF4-FFF2-40B4-BE49-F238E27FC236}">
                <a16:creationId xmlns:a16="http://schemas.microsoft.com/office/drawing/2014/main" id="{191803CC-8D28-7119-66FC-8F2D14AA4A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1361" y="2277534"/>
            <a:ext cx="342900" cy="342900"/>
          </a:xfrm>
          <a:prstGeom prst="rect">
            <a:avLst/>
          </a:prstGeom>
        </p:spPr>
      </p:pic>
      <p:pic>
        <p:nvPicPr>
          <p:cNvPr id="5" name="Graphic 4" descr="Tick with solid fill">
            <a:extLst>
              <a:ext uri="{FF2B5EF4-FFF2-40B4-BE49-F238E27FC236}">
                <a16:creationId xmlns:a16="http://schemas.microsoft.com/office/drawing/2014/main" id="{8E6919A2-ABA4-7F38-BC6A-3D4B28F634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6868" y="3651554"/>
            <a:ext cx="342900" cy="342900"/>
          </a:xfrm>
          <a:prstGeom prst="rect">
            <a:avLst/>
          </a:prstGeom>
        </p:spPr>
      </p:pic>
      <p:pic>
        <p:nvPicPr>
          <p:cNvPr id="6" name="Graphic 5" descr="Tick with solid fill">
            <a:extLst>
              <a:ext uri="{FF2B5EF4-FFF2-40B4-BE49-F238E27FC236}">
                <a16:creationId xmlns:a16="http://schemas.microsoft.com/office/drawing/2014/main" id="{4DB5A2C1-6EDE-AE72-F406-A8D71CB540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682674"/>
            <a:ext cx="342900" cy="342900"/>
          </a:xfrm>
          <a:prstGeom prst="rect">
            <a:avLst/>
          </a:prstGeom>
        </p:spPr>
      </p:pic>
      <p:pic>
        <p:nvPicPr>
          <p:cNvPr id="7" name="Graphic 6" descr="Tick with solid fill">
            <a:extLst>
              <a:ext uri="{FF2B5EF4-FFF2-40B4-BE49-F238E27FC236}">
                <a16:creationId xmlns:a16="http://schemas.microsoft.com/office/drawing/2014/main" id="{71E51375-FAAE-BF42-6A69-1DD11B161D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1361" y="5542344"/>
            <a:ext cx="342900" cy="342900"/>
          </a:xfrm>
          <a:prstGeom prst="rect">
            <a:avLst/>
          </a:prstGeom>
        </p:spPr>
      </p:pic>
    </p:spTree>
    <p:extLst>
      <p:ext uri="{BB962C8B-B14F-4D97-AF65-F5344CB8AC3E}">
        <p14:creationId xmlns:p14="http://schemas.microsoft.com/office/powerpoint/2010/main" val="3580544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E158-4FF9-68EA-F831-910A4803DA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17A3A5-F346-1C66-B97C-4279FA90C520}"/>
              </a:ext>
            </a:extLst>
          </p:cNvPr>
          <p:cNvSpPr>
            <a:spLocks noGrp="1"/>
          </p:cNvSpPr>
          <p:nvPr>
            <p:ph idx="1"/>
          </p:nvPr>
        </p:nvSpPr>
        <p:spPr>
          <a:xfrm>
            <a:off x="431800" y="1629948"/>
            <a:ext cx="10824029" cy="4751387"/>
          </a:xfrm>
        </p:spPr>
        <p:txBody>
          <a:bodyPr/>
          <a:lstStyle/>
          <a:p>
            <a:r>
              <a:rPr lang="en-GB" b="1" dirty="0">
                <a:solidFill>
                  <a:srgbClr val="00B050"/>
                </a:solidFill>
              </a:rPr>
              <a:t>How the Remuneration Committee might structure the LTIP</a:t>
            </a:r>
          </a:p>
          <a:p>
            <a:r>
              <a:rPr lang="en-GB" dirty="0">
                <a:solidFill>
                  <a:srgbClr val="00B050"/>
                </a:solidFill>
              </a:rPr>
              <a:t>It is important that the </a:t>
            </a:r>
            <a:r>
              <a:rPr lang="en-GB" dirty="0" err="1">
                <a:solidFill>
                  <a:srgbClr val="00B050"/>
                </a:solidFill>
              </a:rPr>
              <a:t>Mealmix</a:t>
            </a:r>
            <a:r>
              <a:rPr lang="en-GB" dirty="0">
                <a:solidFill>
                  <a:srgbClr val="00B050"/>
                </a:solidFill>
              </a:rPr>
              <a:t> remuneration committee ensures the right performance measures are selected. This should include non-financial as well as financial measures. We are told that the shareholders are concerned that the current policy places too much emphasis on the share price and does not take non-financial performance measures properly into account, and so the remuneration committee should seek to remedy this in the new policy by redesigning the LTIP to improve the performance measures that are used, for example by including targets relating to employee retention, environmental targets and customer satisfaction. </a:t>
            </a:r>
          </a:p>
          <a:p>
            <a:r>
              <a:rPr lang="en-GB" dirty="0">
                <a:solidFill>
                  <a:srgbClr val="00B050"/>
                </a:solidFill>
              </a:rPr>
              <a:t>The remuneration committee could use remuneration consultants to assist them in designing the performance targets. </a:t>
            </a:r>
          </a:p>
          <a:p>
            <a:endParaRPr lang="en-US" dirty="0"/>
          </a:p>
        </p:txBody>
      </p:sp>
      <p:pic>
        <p:nvPicPr>
          <p:cNvPr id="4" name="Graphic 3" descr="Tick with solid fill">
            <a:extLst>
              <a:ext uri="{FF2B5EF4-FFF2-40B4-BE49-F238E27FC236}">
                <a16:creationId xmlns:a16="http://schemas.microsoft.com/office/drawing/2014/main" id="{E759DAAC-5DF2-D335-D8E7-05D6D3FA44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3834191"/>
            <a:ext cx="342900" cy="342900"/>
          </a:xfrm>
          <a:prstGeom prst="rect">
            <a:avLst/>
          </a:prstGeom>
        </p:spPr>
      </p:pic>
      <p:pic>
        <p:nvPicPr>
          <p:cNvPr id="5" name="Graphic 4" descr="Tick with solid fill">
            <a:extLst>
              <a:ext uri="{FF2B5EF4-FFF2-40B4-BE49-F238E27FC236}">
                <a16:creationId xmlns:a16="http://schemas.microsoft.com/office/drawing/2014/main" id="{2FAA66E4-9E01-ED56-804D-11DC547F03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4574420"/>
            <a:ext cx="342900" cy="342900"/>
          </a:xfrm>
          <a:prstGeom prst="rect">
            <a:avLst/>
          </a:prstGeom>
        </p:spPr>
      </p:pic>
    </p:spTree>
    <p:extLst>
      <p:ext uri="{BB962C8B-B14F-4D97-AF65-F5344CB8AC3E}">
        <p14:creationId xmlns:p14="http://schemas.microsoft.com/office/powerpoint/2010/main" val="1850814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4BF2-0C99-57AD-808A-E8657DA25F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838F13-7207-1118-AB84-2040A39254A9}"/>
              </a:ext>
            </a:extLst>
          </p:cNvPr>
          <p:cNvSpPr>
            <a:spLocks noGrp="1"/>
          </p:cNvSpPr>
          <p:nvPr>
            <p:ph idx="1"/>
          </p:nvPr>
        </p:nvSpPr>
        <p:spPr>
          <a:xfrm>
            <a:off x="431800" y="1629948"/>
            <a:ext cx="10704286" cy="4751387"/>
          </a:xfrm>
        </p:spPr>
        <p:txBody>
          <a:bodyPr/>
          <a:lstStyle/>
          <a:p>
            <a:r>
              <a:rPr lang="en-GB" b="1" dirty="0">
                <a:solidFill>
                  <a:srgbClr val="00B050"/>
                </a:solidFill>
              </a:rPr>
              <a:t>Consulting with shareholders </a:t>
            </a:r>
          </a:p>
          <a:p>
            <a:r>
              <a:rPr lang="en-GB" dirty="0">
                <a:solidFill>
                  <a:srgbClr val="00B050"/>
                </a:solidFill>
              </a:rPr>
              <a:t>The remuneration committee should consult with its shareholders before finalising the revised LTIP, including its performance measures. This is particularly important given that a significant proportion of shareholders voted against the last remuneration report because of their concerns about the current LTIP. The UK Code (Provision 4) requires that the company should, if more than 20% of shareholders vote against a resolution at a general meeting, announce what action it is taking to understand the reasons behind the result and provide a summary in the next annual report of what action it has taken as a result. </a:t>
            </a:r>
            <a:endParaRPr lang="en-US" dirty="0">
              <a:solidFill>
                <a:srgbClr val="00B050"/>
              </a:solidFill>
            </a:endParaRPr>
          </a:p>
          <a:p>
            <a:endParaRPr lang="en-US" dirty="0"/>
          </a:p>
        </p:txBody>
      </p:sp>
      <p:pic>
        <p:nvPicPr>
          <p:cNvPr id="4" name="Graphic 3" descr="Tick with solid fill">
            <a:extLst>
              <a:ext uri="{FF2B5EF4-FFF2-40B4-BE49-F238E27FC236}">
                <a16:creationId xmlns:a16="http://schemas.microsoft.com/office/drawing/2014/main" id="{5DAFC218-49AF-A34E-A023-A3AC289D9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3662741"/>
            <a:ext cx="342900" cy="342900"/>
          </a:xfrm>
          <a:prstGeom prst="rect">
            <a:avLst/>
          </a:prstGeom>
        </p:spPr>
      </p:pic>
      <p:pic>
        <p:nvPicPr>
          <p:cNvPr id="5" name="Graphic 4" descr="Tick with solid fill">
            <a:extLst>
              <a:ext uri="{FF2B5EF4-FFF2-40B4-BE49-F238E27FC236}">
                <a16:creationId xmlns:a16="http://schemas.microsoft.com/office/drawing/2014/main" id="{717A3777-2C9E-669B-C679-18EEC504EC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8750" y="2571448"/>
            <a:ext cx="342900" cy="342900"/>
          </a:xfrm>
          <a:prstGeom prst="rect">
            <a:avLst/>
          </a:prstGeom>
        </p:spPr>
      </p:pic>
    </p:spTree>
    <p:extLst>
      <p:ext uri="{BB962C8B-B14F-4D97-AF65-F5344CB8AC3E}">
        <p14:creationId xmlns:p14="http://schemas.microsoft.com/office/powerpoint/2010/main" val="374413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22914" y="-167893"/>
            <a:ext cx="7600951" cy="1279524"/>
          </a:xfrm>
        </p:spPr>
        <p:txBody>
          <a:bodyPr>
            <a:normAutofit/>
          </a:bodyPr>
          <a:lstStyle/>
          <a:p>
            <a:r>
              <a:rPr lang="en-US" b="1" dirty="0">
                <a:solidFill>
                  <a:srgbClr val="004BD2"/>
                </a:solidFill>
              </a:rPr>
              <a:t>Examination Question Matrix</a:t>
            </a:r>
          </a:p>
        </p:txBody>
      </p:sp>
      <p:pic>
        <p:nvPicPr>
          <p:cNvPr id="8" name="Content Placeholder 7" descr="A white calendar with black text&#10;&#10;Description automatically generated">
            <a:extLst>
              <a:ext uri="{FF2B5EF4-FFF2-40B4-BE49-F238E27FC236}">
                <a16:creationId xmlns:a16="http://schemas.microsoft.com/office/drawing/2014/main" id="{BFA757C8-E170-52A4-EDCE-881231A4B5D3}"/>
              </a:ext>
            </a:extLst>
          </p:cNvPr>
          <p:cNvPicPr>
            <a:picLocks noGrp="1" noChangeAspect="1"/>
          </p:cNvPicPr>
          <p:nvPr>
            <p:ph idx="1"/>
          </p:nvPr>
        </p:nvPicPr>
        <p:blipFill>
          <a:blip r:embed="rId2"/>
          <a:stretch>
            <a:fillRect/>
          </a:stretch>
        </p:blipFill>
        <p:spPr>
          <a:xfrm>
            <a:off x="451560" y="1576326"/>
            <a:ext cx="11288879" cy="4751387"/>
          </a:xfrm>
        </p:spPr>
      </p:pic>
      <p:sp>
        <p:nvSpPr>
          <p:cNvPr id="2" name="Rectangle 1">
            <a:extLst>
              <a:ext uri="{FF2B5EF4-FFF2-40B4-BE49-F238E27FC236}">
                <a16:creationId xmlns:a16="http://schemas.microsoft.com/office/drawing/2014/main" id="{297DC786-4BD9-E37C-4688-760D8374EA04}"/>
              </a:ext>
            </a:extLst>
          </p:cNvPr>
          <p:cNvSpPr/>
          <p:nvPr/>
        </p:nvSpPr>
        <p:spPr>
          <a:xfrm>
            <a:off x="422913" y="4847422"/>
            <a:ext cx="11317525" cy="627961"/>
          </a:xfrm>
          <a:prstGeom prst="rect">
            <a:avLst/>
          </a:prstGeom>
          <a:noFill/>
          <a:ln w="28575">
            <a:solidFill>
              <a:srgbClr val="FF9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228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286C-3DD7-AA4B-4DD2-11C5D17DE3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BFEF2D-384F-FFAB-F0F2-0991C97C41B3}"/>
              </a:ext>
            </a:extLst>
          </p:cNvPr>
          <p:cNvSpPr>
            <a:spLocks noGrp="1"/>
          </p:cNvSpPr>
          <p:nvPr>
            <p:ph idx="1"/>
          </p:nvPr>
        </p:nvSpPr>
        <p:spPr>
          <a:xfrm>
            <a:off x="431800" y="1629948"/>
            <a:ext cx="10584543" cy="4751387"/>
          </a:xfrm>
        </p:spPr>
        <p:txBody>
          <a:bodyPr/>
          <a:lstStyle/>
          <a:p>
            <a:r>
              <a:rPr lang="en-GB" b="1" dirty="0">
                <a:solidFill>
                  <a:srgbClr val="7030A0"/>
                </a:solidFill>
              </a:rPr>
              <a:t>Preventing rewards for failure </a:t>
            </a:r>
          </a:p>
          <a:p>
            <a:r>
              <a:rPr lang="en-GB" dirty="0">
                <a:solidFill>
                  <a:srgbClr val="7030A0"/>
                </a:solidFill>
              </a:rPr>
              <a:t>The remuneration committee should ensure that provisions are included in the revised LTIP which are designed to prevent rewards for failure. The UK Code (in Provision 37) states that, in order to seek to prevent rewards for failure: </a:t>
            </a:r>
          </a:p>
          <a:p>
            <a:r>
              <a:rPr lang="en-GB" dirty="0">
                <a:solidFill>
                  <a:srgbClr val="7030A0"/>
                </a:solidFill>
              </a:rPr>
              <a:t>• remuneration schemes should enable the use of discretion to override formulaic outcomes; and </a:t>
            </a:r>
          </a:p>
          <a:p>
            <a:r>
              <a:rPr lang="en-GB" dirty="0">
                <a:solidFill>
                  <a:srgbClr val="7030A0"/>
                </a:solidFill>
              </a:rPr>
              <a:t>• remuneration schemes should include provisions that would enable the company to recover or withhold sums or share awards and set out the circumstances in which it would be appropriate to do so. </a:t>
            </a:r>
          </a:p>
          <a:p>
            <a:r>
              <a:rPr lang="en-GB" dirty="0">
                <a:solidFill>
                  <a:srgbClr val="7030A0"/>
                </a:solidFill>
              </a:rPr>
              <a:t>The remuneration committee should ensure that it has sufficient discretion in relation to awards under the LTIP scheme. For example, in this case we are told that the share price has increased significantly in line with other businesses in the sector, but that the underlying performance of the </a:t>
            </a:r>
            <a:r>
              <a:rPr lang="en-GB" dirty="0" err="1">
                <a:solidFill>
                  <a:srgbClr val="7030A0"/>
                </a:solidFill>
              </a:rPr>
              <a:t>Mealmix</a:t>
            </a:r>
            <a:r>
              <a:rPr lang="en-GB" dirty="0">
                <a:solidFill>
                  <a:srgbClr val="7030A0"/>
                </a:solidFill>
              </a:rPr>
              <a:t> business is still causing concern. The remuneration committee should be able to exercise discretion to reduce awards in those circumstances.</a:t>
            </a:r>
          </a:p>
          <a:p>
            <a:r>
              <a:rPr lang="en-GB" dirty="0"/>
              <a:t> </a:t>
            </a:r>
            <a:endParaRPr lang="en-US" dirty="0"/>
          </a:p>
        </p:txBody>
      </p:sp>
      <p:pic>
        <p:nvPicPr>
          <p:cNvPr id="4" name="Graphic 3" descr="Tick with solid fill">
            <a:extLst>
              <a:ext uri="{FF2B5EF4-FFF2-40B4-BE49-F238E27FC236}">
                <a16:creationId xmlns:a16="http://schemas.microsoft.com/office/drawing/2014/main" id="{4A811A9E-4FC1-AE44-88D4-BA7C8DD121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50650" y="3942747"/>
            <a:ext cx="342900" cy="342900"/>
          </a:xfrm>
          <a:prstGeom prst="rect">
            <a:avLst/>
          </a:prstGeom>
        </p:spPr>
      </p:pic>
      <p:pic>
        <p:nvPicPr>
          <p:cNvPr id="5" name="Graphic 4" descr="Tick with solid fill">
            <a:extLst>
              <a:ext uri="{FF2B5EF4-FFF2-40B4-BE49-F238E27FC236}">
                <a16:creationId xmlns:a16="http://schemas.microsoft.com/office/drawing/2014/main" id="{615EFA42-BDD2-3DCC-CF61-34BB2AA5C8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32507" y="5249334"/>
            <a:ext cx="342900" cy="342900"/>
          </a:xfrm>
          <a:prstGeom prst="rect">
            <a:avLst/>
          </a:prstGeom>
        </p:spPr>
      </p:pic>
    </p:spTree>
    <p:extLst>
      <p:ext uri="{BB962C8B-B14F-4D97-AF65-F5344CB8AC3E}">
        <p14:creationId xmlns:p14="http://schemas.microsoft.com/office/powerpoint/2010/main" val="3096080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DE39-9118-2F02-09E4-B5B141BEC1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8756D-3414-FD9F-4DCD-ADE03A2FD6F4}"/>
              </a:ext>
            </a:extLst>
          </p:cNvPr>
          <p:cNvSpPr>
            <a:spLocks noGrp="1"/>
          </p:cNvSpPr>
          <p:nvPr>
            <p:ph idx="1"/>
          </p:nvPr>
        </p:nvSpPr>
        <p:spPr>
          <a:xfrm>
            <a:off x="431800" y="1629948"/>
            <a:ext cx="10813143" cy="4751387"/>
          </a:xfrm>
        </p:spPr>
        <p:txBody>
          <a:bodyPr/>
          <a:lstStyle/>
          <a:p>
            <a:r>
              <a:rPr lang="en-GB" dirty="0">
                <a:solidFill>
                  <a:srgbClr val="7030A0"/>
                </a:solidFill>
              </a:rPr>
              <a:t>Another example is that the acquisition has resulted in performance targets being met because of the increase in size of the business which the remuneration policy did not cater for. The committee should be able to exercise discretion to adjust the awards to take the acquisition into account if it has distorted the award outcome. </a:t>
            </a:r>
          </a:p>
          <a:p>
            <a:r>
              <a:rPr lang="en-GB" dirty="0">
                <a:solidFill>
                  <a:srgbClr val="7030A0"/>
                </a:solidFill>
              </a:rPr>
              <a:t>The UK Code provides for a malus and claw back provision to deal with such situations. A malus provision gives a company the right, in certain specified circumstances, to forfeit all or part of a bonus or long-term incentive award for an executive director before it has vested or been paid. A clawback provision gives the company the right to recover sums already paid to an executive director.. Examples of situations in which malus or clawback provisions should be triggered are when previous performance figures have been found to have been mis-stated. Also, in other circumstances in which performance targets have been met but subsequently it is found that the award was inappropriate.</a:t>
            </a:r>
            <a:endParaRPr lang="en-US" dirty="0">
              <a:solidFill>
                <a:srgbClr val="7030A0"/>
              </a:solidFill>
            </a:endParaRPr>
          </a:p>
        </p:txBody>
      </p:sp>
      <p:pic>
        <p:nvPicPr>
          <p:cNvPr id="4" name="Graphic 3" descr="Tick with solid fill">
            <a:extLst>
              <a:ext uri="{FF2B5EF4-FFF2-40B4-BE49-F238E27FC236}">
                <a16:creationId xmlns:a16="http://schemas.microsoft.com/office/drawing/2014/main" id="{5BC9D1E2-9D42-411E-8671-5A749C86C1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17300" y="1881567"/>
            <a:ext cx="342900" cy="342900"/>
          </a:xfrm>
          <a:prstGeom prst="rect">
            <a:avLst/>
          </a:prstGeom>
        </p:spPr>
      </p:pic>
      <p:pic>
        <p:nvPicPr>
          <p:cNvPr id="5" name="Graphic 4" descr="Tick with solid fill">
            <a:extLst>
              <a:ext uri="{FF2B5EF4-FFF2-40B4-BE49-F238E27FC236}">
                <a16:creationId xmlns:a16="http://schemas.microsoft.com/office/drawing/2014/main" id="{2FF66471-9DC6-9567-A891-C05A833654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88964" y="3653123"/>
            <a:ext cx="342900" cy="342900"/>
          </a:xfrm>
          <a:prstGeom prst="rect">
            <a:avLst/>
          </a:prstGeom>
        </p:spPr>
      </p:pic>
      <p:pic>
        <p:nvPicPr>
          <p:cNvPr id="6" name="Graphic 5" descr="Tick with solid fill">
            <a:extLst>
              <a:ext uri="{FF2B5EF4-FFF2-40B4-BE49-F238E27FC236}">
                <a16:creationId xmlns:a16="http://schemas.microsoft.com/office/drawing/2014/main" id="{6526F117-A7F0-3179-CB10-85135F92E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88964" y="4824604"/>
            <a:ext cx="342900" cy="342900"/>
          </a:xfrm>
          <a:prstGeom prst="rect">
            <a:avLst/>
          </a:prstGeom>
        </p:spPr>
      </p:pic>
      <p:pic>
        <p:nvPicPr>
          <p:cNvPr id="7" name="Graphic 6" descr="Tick with solid fill">
            <a:extLst>
              <a:ext uri="{FF2B5EF4-FFF2-40B4-BE49-F238E27FC236}">
                <a16:creationId xmlns:a16="http://schemas.microsoft.com/office/drawing/2014/main" id="{0CD7FBA7-0C7E-F5D4-6611-9EEAD694FF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4536" y="2881598"/>
            <a:ext cx="342900" cy="342900"/>
          </a:xfrm>
          <a:prstGeom prst="rect">
            <a:avLst/>
          </a:prstGeom>
        </p:spPr>
      </p:pic>
    </p:spTree>
    <p:extLst>
      <p:ext uri="{BB962C8B-B14F-4D97-AF65-F5344CB8AC3E}">
        <p14:creationId xmlns:p14="http://schemas.microsoft.com/office/powerpoint/2010/main" val="3477720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85D-6CCB-262D-3269-85BE195E6383}"/>
              </a:ext>
            </a:extLst>
          </p:cNvPr>
          <p:cNvSpPr>
            <a:spLocks noGrp="1"/>
          </p:cNvSpPr>
          <p:nvPr>
            <p:ph type="title"/>
          </p:nvPr>
        </p:nvSpPr>
        <p:spPr/>
        <p:txBody>
          <a:bodyPr/>
          <a:lstStyle/>
          <a:p>
            <a:r>
              <a:rPr lang="en-US" sz="3200" b="1" dirty="0">
                <a:solidFill>
                  <a:srgbClr val="004BD3"/>
                </a:solidFill>
              </a:rPr>
              <a:t>Test</a:t>
            </a:r>
          </a:p>
        </p:txBody>
      </p:sp>
      <p:sp>
        <p:nvSpPr>
          <p:cNvPr id="3" name="Content Placeholder 2">
            <a:extLst>
              <a:ext uri="{FF2B5EF4-FFF2-40B4-BE49-F238E27FC236}">
                <a16:creationId xmlns:a16="http://schemas.microsoft.com/office/drawing/2014/main" id="{E23B3C74-F6C5-88E8-D5C0-9963FE436970}"/>
              </a:ext>
            </a:extLst>
          </p:cNvPr>
          <p:cNvSpPr>
            <a:spLocks noGrp="1"/>
          </p:cNvSpPr>
          <p:nvPr>
            <p:ph idx="1"/>
          </p:nvPr>
        </p:nvSpPr>
        <p:spPr>
          <a:xfrm>
            <a:off x="431800" y="1600200"/>
            <a:ext cx="11328400" cy="5257800"/>
          </a:xfrm>
        </p:spPr>
        <p:txBody>
          <a:bodyPr>
            <a:normAutofit lnSpcReduction="10000"/>
          </a:bodyPr>
          <a:lstStyle/>
          <a:p>
            <a:r>
              <a:rPr lang="en-GB" dirty="0">
                <a:solidFill>
                  <a:srgbClr val="004BD3"/>
                </a:solidFill>
              </a:rPr>
              <a:t>Q1. List the 7 directors’ duties under the CA2006 (7 marks)</a:t>
            </a:r>
          </a:p>
          <a:p>
            <a:r>
              <a:rPr lang="en-GB" dirty="0">
                <a:solidFill>
                  <a:srgbClr val="004BD3"/>
                </a:solidFill>
              </a:rPr>
              <a:t>Q2. List 3 factors likely to be considered when adhering to s172 of the Act (3 marks)</a:t>
            </a:r>
          </a:p>
          <a:p>
            <a:r>
              <a:rPr lang="en-GB" dirty="0">
                <a:solidFill>
                  <a:srgbClr val="004BD3"/>
                </a:solidFill>
              </a:rPr>
              <a:t>Q3. What is the purpose of directors’ and officers’ insurance? (2 marks)</a:t>
            </a:r>
          </a:p>
          <a:p>
            <a:r>
              <a:rPr lang="en-GB" dirty="0">
                <a:solidFill>
                  <a:srgbClr val="004BD3"/>
                </a:solidFill>
              </a:rPr>
              <a:t>Q4. Provide 4 reasons why remuneration is a CG issue? (4 marks)</a:t>
            </a:r>
          </a:p>
          <a:p>
            <a:r>
              <a:rPr lang="en-GB" dirty="0">
                <a:solidFill>
                  <a:srgbClr val="004BD3"/>
                </a:solidFill>
              </a:rPr>
              <a:t>Q5. List 5 reasons that might arise when linking reward to performance (5 marks)</a:t>
            </a:r>
          </a:p>
          <a:p>
            <a:r>
              <a:rPr lang="en-GB" dirty="0">
                <a:solidFill>
                  <a:srgbClr val="004BD3"/>
                </a:solidFill>
              </a:rPr>
              <a:t>Q6. Provide 3 drawbacks of using a share option scheme as part of a remuneration package (3 marks)</a:t>
            </a:r>
          </a:p>
          <a:p>
            <a:r>
              <a:rPr lang="en-GB" dirty="0">
                <a:solidFill>
                  <a:srgbClr val="004BD3"/>
                </a:solidFill>
              </a:rPr>
              <a:t>Q7. What does the UKCG Code state in relation to the establishment of a remuneration committee? (3 marks)</a:t>
            </a:r>
          </a:p>
          <a:p>
            <a:r>
              <a:rPr lang="en-US" dirty="0">
                <a:solidFill>
                  <a:srgbClr val="004BD3"/>
                </a:solidFill>
              </a:rPr>
              <a:t>Q8. List 5 items should be included in the remuneration committee report? (5 marks)</a:t>
            </a:r>
            <a:endParaRPr lang="en-GB" dirty="0">
              <a:solidFill>
                <a:srgbClr val="004BD3"/>
              </a:solidFill>
            </a:endParaRPr>
          </a:p>
          <a:p>
            <a:r>
              <a:rPr lang="en-GB" dirty="0">
                <a:solidFill>
                  <a:srgbClr val="004BD3"/>
                </a:solidFill>
              </a:rPr>
              <a:t>Q9. What are the rules relating to the remuneration policy of a quoted company? (5 marks)</a:t>
            </a:r>
          </a:p>
          <a:p>
            <a:r>
              <a:rPr lang="en-GB" dirty="0">
                <a:solidFill>
                  <a:srgbClr val="004BD3"/>
                </a:solidFill>
              </a:rPr>
              <a:t>Q10. Explain the principles of malus and clawback (3 marks)</a:t>
            </a:r>
          </a:p>
          <a:p>
            <a:endParaRPr lang="en-GB" dirty="0">
              <a:solidFill>
                <a:srgbClr val="004BD3"/>
              </a:solidFill>
            </a:endParaRPr>
          </a:p>
          <a:p>
            <a:pPr algn="r"/>
            <a:r>
              <a:rPr lang="en-GB" dirty="0">
                <a:solidFill>
                  <a:srgbClr val="004BD3"/>
                </a:solidFill>
              </a:rPr>
              <a:t>40 Marks</a:t>
            </a:r>
          </a:p>
          <a:p>
            <a:endParaRPr lang="en-US" dirty="0"/>
          </a:p>
        </p:txBody>
      </p:sp>
    </p:spTree>
    <p:extLst>
      <p:ext uri="{BB962C8B-B14F-4D97-AF65-F5344CB8AC3E}">
        <p14:creationId xmlns:p14="http://schemas.microsoft.com/office/powerpoint/2010/main" val="1164759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811486" y="5589002"/>
            <a:ext cx="6096000" cy="923330"/>
          </a:xfrm>
          <a:prstGeom prst="rect">
            <a:avLst/>
          </a:prstGeom>
          <a:noFill/>
        </p:spPr>
        <p:txBody>
          <a:bodyPr wrap="square">
            <a:spAutoFit/>
          </a:bodyPr>
          <a:lstStyle/>
          <a:p>
            <a:r>
              <a:rPr lang="en-US" sz="1800" dirty="0">
                <a:solidFill>
                  <a:schemeClr val="bg1"/>
                </a:solidFill>
                <a:hlinkClick r:id="rId2">
                  <a:extLst>
                    <a:ext uri="{A12FA001-AC4F-418D-AE19-62706E023703}">
                      <ahyp:hlinkClr xmlns:ahyp="http://schemas.microsoft.com/office/drawing/2018/hyperlinkcolor" val="tx"/>
                    </a:ext>
                  </a:extLst>
                </a:hlinkClick>
              </a:rPr>
              <a:t>neill@kcb.ac.uk</a:t>
            </a:r>
            <a:endParaRPr lang="en-US" sz="1800" dirty="0">
              <a:solidFill>
                <a:schemeClr val="bg1"/>
              </a:solidFill>
            </a:endParaRPr>
          </a:p>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3"/>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244323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3D528-666D-69F2-1726-A4CED92111CD}"/>
              </a:ext>
            </a:extLst>
          </p:cNvPr>
          <p:cNvSpPr>
            <a:spLocks noGrp="1"/>
          </p:cNvSpPr>
          <p:nvPr>
            <p:ph idx="1"/>
          </p:nvPr>
        </p:nvSpPr>
        <p:spPr/>
        <p:txBody>
          <a:bodyPr/>
          <a:lstStyle/>
          <a:p>
            <a:r>
              <a:rPr lang="en-US" sz="2400" dirty="0">
                <a:solidFill>
                  <a:srgbClr val="004BD3"/>
                </a:solidFill>
              </a:rPr>
              <a:t>Derived from the Articles of Association, the </a:t>
            </a:r>
            <a:r>
              <a:rPr lang="en-GB" sz="2400" dirty="0">
                <a:solidFill>
                  <a:srgbClr val="004BD3"/>
                </a:solidFill>
              </a:rPr>
              <a:t>written rules about running the company agreed by the shareholders and directors.</a:t>
            </a:r>
          </a:p>
          <a:p>
            <a:endParaRPr lang="en-US" dirty="0"/>
          </a:p>
        </p:txBody>
      </p:sp>
      <p:sp>
        <p:nvSpPr>
          <p:cNvPr id="5" name="Title 4">
            <a:extLst>
              <a:ext uri="{FF2B5EF4-FFF2-40B4-BE49-F238E27FC236}">
                <a16:creationId xmlns:a16="http://schemas.microsoft.com/office/drawing/2014/main" id="{BD6B09C3-3202-7CB2-0557-6921429CC9A0}"/>
              </a:ext>
            </a:extLst>
          </p:cNvPr>
          <p:cNvSpPr>
            <a:spLocks noGrp="1"/>
          </p:cNvSpPr>
          <p:nvPr>
            <p:ph type="title"/>
          </p:nvPr>
        </p:nvSpPr>
        <p:spPr/>
        <p:txBody>
          <a:bodyPr/>
          <a:lstStyle/>
          <a:p>
            <a:r>
              <a:rPr lang="en-US" sz="3200" b="1" dirty="0">
                <a:solidFill>
                  <a:srgbClr val="004BD3"/>
                </a:solidFill>
              </a:rPr>
              <a:t>Powers of the directors</a:t>
            </a:r>
          </a:p>
        </p:txBody>
      </p:sp>
    </p:spTree>
    <p:extLst>
      <p:ext uri="{BB962C8B-B14F-4D97-AF65-F5344CB8AC3E}">
        <p14:creationId xmlns:p14="http://schemas.microsoft.com/office/powerpoint/2010/main" val="239786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69B6-3532-8F76-07C8-1315F2123569}"/>
              </a:ext>
            </a:extLst>
          </p:cNvPr>
          <p:cNvSpPr>
            <a:spLocks noGrp="1"/>
          </p:cNvSpPr>
          <p:nvPr>
            <p:ph type="title"/>
          </p:nvPr>
        </p:nvSpPr>
        <p:spPr/>
        <p:txBody>
          <a:bodyPr/>
          <a:lstStyle/>
          <a:p>
            <a:r>
              <a:rPr lang="en-US" sz="3200" b="1" dirty="0">
                <a:solidFill>
                  <a:srgbClr val="004BD3"/>
                </a:solidFill>
              </a:rPr>
              <a:t>Directors’ duties</a:t>
            </a:r>
          </a:p>
        </p:txBody>
      </p:sp>
      <p:sp>
        <p:nvSpPr>
          <p:cNvPr id="3" name="Content Placeholder 2">
            <a:extLst>
              <a:ext uri="{FF2B5EF4-FFF2-40B4-BE49-F238E27FC236}">
                <a16:creationId xmlns:a16="http://schemas.microsoft.com/office/drawing/2014/main" id="{3AE51C2A-AB21-41F4-D8E9-6491215E1DC5}"/>
              </a:ext>
            </a:extLst>
          </p:cNvPr>
          <p:cNvSpPr>
            <a:spLocks noGrp="1"/>
          </p:cNvSpPr>
          <p:nvPr>
            <p:ph idx="1"/>
          </p:nvPr>
        </p:nvSpPr>
        <p:spPr/>
        <p:txBody>
          <a:bodyPr>
            <a:normAutofit/>
          </a:bodyPr>
          <a:lstStyle/>
          <a:p>
            <a:pPr marL="360363" lvl="1" indent="-350838">
              <a:buSzPct val="100000"/>
              <a:buFont typeface="+mj-lt"/>
              <a:buAutoNum type="arabicPeriod"/>
            </a:pPr>
            <a:r>
              <a:rPr lang="en-GB" dirty="0">
                <a:solidFill>
                  <a:srgbClr val="004BD3"/>
                </a:solidFill>
              </a:rPr>
              <a:t>To act within their powers in accordance with the company’s constitution (and to use those powers for proper purposes) (s. 171) </a:t>
            </a:r>
          </a:p>
          <a:p>
            <a:pPr marL="360363" lvl="1" indent="-350838">
              <a:buSzPct val="100000"/>
              <a:buFont typeface="+mj-lt"/>
              <a:buAutoNum type="arabicPeriod"/>
            </a:pPr>
            <a:r>
              <a:rPr lang="en-GB" dirty="0">
                <a:solidFill>
                  <a:srgbClr val="004BD3"/>
                </a:solidFill>
              </a:rPr>
              <a:t>To promote the success of the company (s. 172) </a:t>
            </a:r>
          </a:p>
          <a:p>
            <a:pPr marL="360363" lvl="1" indent="-350838">
              <a:buSzPct val="100000"/>
              <a:buFont typeface="+mj-lt"/>
              <a:buAutoNum type="arabicPeriod"/>
            </a:pPr>
            <a:r>
              <a:rPr lang="en-GB" dirty="0">
                <a:solidFill>
                  <a:srgbClr val="004BD3"/>
                </a:solidFill>
              </a:rPr>
              <a:t>To exercise independent judgement (s. 173) </a:t>
            </a:r>
          </a:p>
          <a:p>
            <a:pPr marL="360363" lvl="1" indent="-350838">
              <a:buSzPct val="100000"/>
              <a:buFont typeface="+mj-lt"/>
              <a:buAutoNum type="arabicPeriod"/>
            </a:pPr>
            <a:r>
              <a:rPr lang="en-GB" dirty="0">
                <a:solidFill>
                  <a:srgbClr val="004BD3"/>
                </a:solidFill>
              </a:rPr>
              <a:t>To exercise reasonable care, skill and diligence (s. 174) </a:t>
            </a:r>
          </a:p>
          <a:p>
            <a:pPr marL="360363" lvl="1" indent="-350838">
              <a:buSzPct val="100000"/>
              <a:buFont typeface="+mj-lt"/>
              <a:buAutoNum type="arabicPeriod"/>
            </a:pPr>
            <a:r>
              <a:rPr lang="en-GB" dirty="0">
                <a:solidFill>
                  <a:srgbClr val="004BD3"/>
                </a:solidFill>
              </a:rPr>
              <a:t>To avoid conflicts of interest (s. 175) </a:t>
            </a:r>
          </a:p>
          <a:p>
            <a:pPr marL="360363" lvl="1" indent="-350838">
              <a:buSzPct val="100000"/>
              <a:buFont typeface="+mj-lt"/>
              <a:buAutoNum type="arabicPeriod"/>
            </a:pPr>
            <a:r>
              <a:rPr lang="en-GB" dirty="0">
                <a:solidFill>
                  <a:srgbClr val="004BD3"/>
                </a:solidFill>
              </a:rPr>
              <a:t>Not to accept benefits from third parties (s. 176)</a:t>
            </a:r>
          </a:p>
          <a:p>
            <a:pPr marL="360363" lvl="1" indent="-350838">
              <a:buSzPct val="100000"/>
              <a:buFont typeface="+mj-lt"/>
              <a:buAutoNum type="arabicPeriod"/>
            </a:pPr>
            <a:r>
              <a:rPr lang="en-GB" dirty="0">
                <a:solidFill>
                  <a:srgbClr val="004BD3"/>
                </a:solidFill>
              </a:rPr>
              <a:t>To declare any interest in proposed transactions or arrangements (s. 177)</a:t>
            </a:r>
          </a:p>
          <a:p>
            <a:pPr marL="857250" lvl="2" indent="0" algn="r">
              <a:buNone/>
            </a:pPr>
            <a:r>
              <a:rPr lang="en-GB" dirty="0">
                <a:solidFill>
                  <a:srgbClr val="004BD3"/>
                </a:solidFill>
              </a:rPr>
              <a:t>ss. 171–177 CA2006</a:t>
            </a:r>
          </a:p>
          <a:p>
            <a:endParaRPr lang="en-US" dirty="0"/>
          </a:p>
        </p:txBody>
      </p:sp>
    </p:spTree>
    <p:extLst>
      <p:ext uri="{BB962C8B-B14F-4D97-AF65-F5344CB8AC3E}">
        <p14:creationId xmlns:p14="http://schemas.microsoft.com/office/powerpoint/2010/main" val="139293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3150-B2E9-96D3-D871-966AD19FE2A2}"/>
              </a:ext>
            </a:extLst>
          </p:cNvPr>
          <p:cNvSpPr>
            <a:spLocks noGrp="1"/>
          </p:cNvSpPr>
          <p:nvPr>
            <p:ph type="title"/>
          </p:nvPr>
        </p:nvSpPr>
        <p:spPr/>
        <p:txBody>
          <a:bodyPr/>
          <a:lstStyle/>
          <a:p>
            <a:r>
              <a:rPr lang="en-US" sz="3200" b="1" dirty="0">
                <a:solidFill>
                  <a:srgbClr val="004BD3"/>
                </a:solidFill>
              </a:rPr>
              <a:t>Directors’ duties</a:t>
            </a:r>
            <a:endParaRPr lang="en-US" sz="3200" dirty="0"/>
          </a:p>
        </p:txBody>
      </p:sp>
      <p:sp>
        <p:nvSpPr>
          <p:cNvPr id="3" name="Content Placeholder 2">
            <a:extLst>
              <a:ext uri="{FF2B5EF4-FFF2-40B4-BE49-F238E27FC236}">
                <a16:creationId xmlns:a16="http://schemas.microsoft.com/office/drawing/2014/main" id="{E1E433FC-0D1F-0970-9252-32BAF702838D}"/>
              </a:ext>
            </a:extLst>
          </p:cNvPr>
          <p:cNvSpPr>
            <a:spLocks noGrp="1"/>
          </p:cNvSpPr>
          <p:nvPr>
            <p:ph idx="1"/>
          </p:nvPr>
        </p:nvSpPr>
        <p:spPr/>
        <p:txBody>
          <a:bodyPr>
            <a:normAutofit/>
          </a:bodyPr>
          <a:lstStyle/>
          <a:p>
            <a:pPr algn="ctr"/>
            <a:r>
              <a:rPr lang="en-GB" sz="3600" dirty="0">
                <a:solidFill>
                  <a:srgbClr val="FF9057"/>
                </a:solidFill>
                <a:ea typeface="Tahoma" charset="0"/>
                <a:cs typeface="Tahoma" charset="0"/>
              </a:rPr>
              <a:t>To act within their powers</a:t>
            </a:r>
          </a:p>
          <a:p>
            <a:pPr algn="ctr"/>
            <a:r>
              <a:rPr lang="en-GB" sz="2800" dirty="0">
                <a:solidFill>
                  <a:srgbClr val="FF9057"/>
                </a:solidFill>
                <a:ea typeface="Tahoma" charset="0"/>
                <a:cs typeface="Tahoma" charset="0"/>
              </a:rPr>
              <a:t>(s171)</a:t>
            </a:r>
          </a:p>
          <a:p>
            <a:pPr algn="ctr"/>
            <a:endParaRPr lang="en-GB" sz="2400" dirty="0">
              <a:solidFill>
                <a:srgbClr val="004BD3"/>
              </a:solidFill>
              <a:ea typeface="Tahoma" charset="0"/>
              <a:cs typeface="Tahoma" charset="0"/>
            </a:endParaRPr>
          </a:p>
          <a:p>
            <a:pPr marL="285750" indent="-285750">
              <a:buFont typeface="Arial" panose="020B0604020202020204" pitchFamily="34" charset="0"/>
              <a:buChar char="•"/>
            </a:pPr>
            <a:r>
              <a:rPr lang="en-GB" sz="2400" dirty="0">
                <a:solidFill>
                  <a:srgbClr val="004BD3"/>
                </a:solidFill>
                <a:ea typeface="Tahoma" charset="0"/>
                <a:cs typeface="Tahoma" charset="0"/>
              </a:rPr>
              <a:t>A director must act in accordance with the company’s constitution</a:t>
            </a:r>
          </a:p>
          <a:p>
            <a:pPr marL="285750" indent="-285750">
              <a:buFont typeface="Arial" panose="020B0604020202020204" pitchFamily="34" charset="0"/>
              <a:buChar char="•"/>
            </a:pPr>
            <a:endParaRPr lang="en-GB" sz="2400" dirty="0">
              <a:solidFill>
                <a:srgbClr val="004BD3"/>
              </a:solidFill>
              <a:ea typeface="Tahoma" charset="0"/>
              <a:cs typeface="Tahoma" charset="0"/>
            </a:endParaRPr>
          </a:p>
          <a:p>
            <a:r>
              <a:rPr lang="en-US" sz="1800" b="1" dirty="0">
                <a:solidFill>
                  <a:srgbClr val="004BD3"/>
                </a:solidFill>
                <a:effectLst/>
                <a:ea typeface="Times New Roman" panose="02020603050405020304" pitchFamily="18" charset="0"/>
              </a:rPr>
              <a:t>‘Directors’ general authority</a:t>
            </a:r>
            <a:endParaRPr lang="en-GB" sz="1800" dirty="0">
              <a:solidFill>
                <a:srgbClr val="004BD3"/>
              </a:solidFill>
              <a:effectLst/>
              <a:ea typeface="Times New Roman" panose="02020603050405020304" pitchFamily="18" charset="0"/>
            </a:endParaRPr>
          </a:p>
          <a:p>
            <a:r>
              <a:rPr lang="en-US" sz="1800" b="1" dirty="0">
                <a:solidFill>
                  <a:srgbClr val="004BD3"/>
                </a:solidFill>
                <a:effectLst/>
                <a:ea typeface="Times New Roman" panose="02020603050405020304" pitchFamily="18" charset="0"/>
              </a:rPr>
              <a:t>3. </a:t>
            </a:r>
            <a:r>
              <a:rPr lang="en-US" sz="1800" dirty="0">
                <a:solidFill>
                  <a:srgbClr val="004BD3"/>
                </a:solidFill>
                <a:effectLst/>
                <a:ea typeface="Times New Roman" panose="02020603050405020304" pitchFamily="18" charset="0"/>
              </a:rPr>
              <a:t>Subject to the articles, the directors are responsible for the management of the company’s business, for which purpose they may exercise all the powers of the company.’</a:t>
            </a:r>
          </a:p>
          <a:p>
            <a:pPr algn="r"/>
            <a:r>
              <a:rPr lang="en-US" sz="1800" dirty="0">
                <a:solidFill>
                  <a:srgbClr val="004BD3"/>
                </a:solidFill>
                <a:effectLst/>
                <a:ea typeface="Times New Roman" panose="02020603050405020304" pitchFamily="18" charset="0"/>
              </a:rPr>
              <a:t>Model Articles for </a:t>
            </a:r>
            <a:r>
              <a:rPr lang="en-US" dirty="0">
                <a:solidFill>
                  <a:srgbClr val="004BD3"/>
                </a:solidFill>
                <a:ea typeface="Times New Roman" panose="02020603050405020304" pitchFamily="18" charset="0"/>
              </a:rPr>
              <a:t>public companies</a:t>
            </a:r>
            <a:endParaRPr lang="en-US" sz="1800" dirty="0">
              <a:solidFill>
                <a:srgbClr val="004BD3"/>
              </a:solidFill>
              <a:effectLst/>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b="1" dirty="0">
              <a:solidFill>
                <a:schemeClr val="accent5">
                  <a:lumMod val="50000"/>
                </a:schemeClr>
              </a:solidFill>
              <a:latin typeface="Tahoma" charset="0"/>
              <a:ea typeface="Tahoma" charset="0"/>
              <a:cs typeface="Tahoma" charset="0"/>
            </a:endParaRPr>
          </a:p>
          <a:p>
            <a:endParaRPr lang="en-US" dirty="0"/>
          </a:p>
        </p:txBody>
      </p:sp>
    </p:spTree>
    <p:extLst>
      <p:ext uri="{BB962C8B-B14F-4D97-AF65-F5344CB8AC3E}">
        <p14:creationId xmlns:p14="http://schemas.microsoft.com/office/powerpoint/2010/main" val="1841745450"/>
      </p:ext>
    </p:extLst>
  </p:cSld>
  <p:clrMapOvr>
    <a:masterClrMapping/>
  </p:clrMapOvr>
</p:sld>
</file>

<file path=ppt/theme/theme1.xml><?xml version="1.0" encoding="utf-8"?>
<a:theme xmlns:a="http://schemas.openxmlformats.org/drawingml/2006/main" name="ICSA presentation">
  <a:themeElements>
    <a:clrScheme name="ICSA">
      <a:dk1>
        <a:srgbClr val="000000"/>
      </a:dk1>
      <a:lt1>
        <a:srgbClr val="FFFFFF"/>
      </a:lt1>
      <a:dk2>
        <a:srgbClr val="141B4D"/>
      </a:dk2>
      <a:lt2>
        <a:srgbClr val="97999B"/>
      </a:lt2>
      <a:accent1>
        <a:srgbClr val="0077C8"/>
      </a:accent1>
      <a:accent2>
        <a:srgbClr val="75787B"/>
      </a:accent2>
      <a:accent3>
        <a:srgbClr val="007FA3"/>
      </a:accent3>
      <a:accent4>
        <a:srgbClr val="4F758B"/>
      </a:accent4>
      <a:accent5>
        <a:srgbClr val="A3C7D2"/>
      </a:accent5>
      <a:accent6>
        <a:srgbClr val="BA0C2F"/>
      </a:accent6>
      <a:hlink>
        <a:srgbClr val="000000"/>
      </a:hlink>
      <a:folHlink>
        <a:srgbClr val="000000"/>
      </a:folHlink>
    </a:clrScheme>
    <a:fontScheme name="IC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5169</TotalTime>
  <Words>6338</Words>
  <Application>Microsoft Macintosh PowerPoint</Application>
  <PresentationFormat>Widescreen</PresentationFormat>
  <Paragraphs>347</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ArialMT</vt:lpstr>
      <vt:lpstr>Calibri</vt:lpstr>
      <vt:lpstr>Helvetica</vt:lpstr>
      <vt:lpstr>Tahoma</vt:lpstr>
      <vt:lpstr>Times New Roman</vt:lpstr>
      <vt:lpstr>ICSA presentation</vt:lpstr>
      <vt:lpstr>Corporate Governance Examination Revision – Session 2</vt:lpstr>
      <vt:lpstr>Schedule of Sessions</vt:lpstr>
      <vt:lpstr>MyCG</vt:lpstr>
      <vt:lpstr>KCGglobal.net</vt:lpstr>
      <vt:lpstr>Agenda</vt:lpstr>
      <vt:lpstr>Examination Question Matrix</vt:lpstr>
      <vt:lpstr>Powers of the directors</vt:lpstr>
      <vt:lpstr>Directors’ duties</vt:lpstr>
      <vt:lpstr>Directors’ duties</vt:lpstr>
      <vt:lpstr>Directors’ duties</vt:lpstr>
      <vt:lpstr>Directors’ duties</vt:lpstr>
      <vt:lpstr>Directors’ duties</vt:lpstr>
      <vt:lpstr>Directors’ duties</vt:lpstr>
      <vt:lpstr>Directors’ duties</vt:lpstr>
      <vt:lpstr>Directors’ duties</vt:lpstr>
      <vt:lpstr>Actions against directors</vt:lpstr>
      <vt:lpstr>Directors’ and officers’ insurance</vt:lpstr>
      <vt:lpstr>Examination Questions from previous papers</vt:lpstr>
      <vt:lpstr>Examination Questions from previous papers</vt:lpstr>
      <vt:lpstr>Exam Question</vt:lpstr>
      <vt:lpstr>Examination Question</vt:lpstr>
      <vt:lpstr>PowerPoint Presentation</vt:lpstr>
      <vt:lpstr>PowerPoint Presentation</vt:lpstr>
      <vt:lpstr>PowerPoint Presentation</vt:lpstr>
      <vt:lpstr>PowerPoint Presentation</vt:lpstr>
      <vt:lpstr>PowerPoint Presentation</vt:lpstr>
      <vt:lpstr>Questions?</vt:lpstr>
      <vt:lpstr>Remuneration of directors and senior executives</vt:lpstr>
      <vt:lpstr>Examination Question Matrix</vt:lpstr>
      <vt:lpstr>Remuneration as a CG Issue</vt:lpstr>
      <vt:lpstr>Elements of remuneration</vt:lpstr>
      <vt:lpstr>Measurements of performance</vt:lpstr>
      <vt:lpstr>Problems with linking rewards to performance</vt:lpstr>
      <vt:lpstr>Drawbacks of share option schemes</vt:lpstr>
      <vt:lpstr>UKCG Code and Remuneration</vt:lpstr>
      <vt:lpstr>Remuneration committee</vt:lpstr>
      <vt:lpstr>Duties of the remuneration committee</vt:lpstr>
      <vt:lpstr>Remuneration consultants</vt:lpstr>
      <vt:lpstr>Remuneration consultants</vt:lpstr>
      <vt:lpstr>Remuneration committee report</vt:lpstr>
      <vt:lpstr>Remuneration committee report</vt:lpstr>
      <vt:lpstr>Directors’ remuneration report</vt:lpstr>
      <vt:lpstr>Advisory vote on the annual remuneration report</vt:lpstr>
      <vt:lpstr>Directors’ remuneration policy</vt:lpstr>
      <vt:lpstr>Directors’ remuneration policy</vt:lpstr>
      <vt:lpstr>PowerPoint Presentation</vt:lpstr>
      <vt:lpstr>Compensation for loss of office</vt:lpstr>
      <vt:lpstr>Malus and clawback</vt:lpstr>
      <vt:lpstr>NED remuneration</vt:lpstr>
      <vt:lpstr>PowerPoint Presentation</vt:lpstr>
      <vt:lpstr>Other guidance on remuneration</vt:lpstr>
      <vt:lpstr>Examination Questions from previous papers</vt:lpstr>
      <vt:lpstr>Examination Questions from previous papers</vt:lpstr>
      <vt:lpstr>Examination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chartered</dc:title>
  <dc:creator>Neill McWilliams</dc:creator>
  <cp:lastModifiedBy>Neill McWilliams</cp:lastModifiedBy>
  <cp:revision>18</cp:revision>
  <dcterms:created xsi:type="dcterms:W3CDTF">2022-10-20T12:20:49Z</dcterms:created>
  <dcterms:modified xsi:type="dcterms:W3CDTF">2023-10-17T17:30:18Z</dcterms:modified>
</cp:coreProperties>
</file>