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0"/>
  </p:notesMasterIdLst>
  <p:sldIdLst>
    <p:sldId id="345" r:id="rId2"/>
    <p:sldId id="358" r:id="rId3"/>
    <p:sldId id="389" r:id="rId4"/>
    <p:sldId id="294" r:id="rId5"/>
    <p:sldId id="367" r:id="rId6"/>
    <p:sldId id="397" r:id="rId7"/>
    <p:sldId id="303" r:id="rId8"/>
    <p:sldId id="306" r:id="rId9"/>
    <p:sldId id="307" r:id="rId10"/>
    <p:sldId id="369" r:id="rId11"/>
    <p:sldId id="360" r:id="rId12"/>
    <p:sldId id="261" r:id="rId13"/>
    <p:sldId id="302" r:id="rId14"/>
    <p:sldId id="298" r:id="rId15"/>
    <p:sldId id="299" r:id="rId16"/>
    <p:sldId id="308" r:id="rId17"/>
    <p:sldId id="304" r:id="rId18"/>
    <p:sldId id="309" r:id="rId19"/>
    <p:sldId id="305" r:id="rId20"/>
    <p:sldId id="310" r:id="rId21"/>
    <p:sldId id="311" r:id="rId22"/>
    <p:sldId id="313" r:id="rId23"/>
    <p:sldId id="314" r:id="rId24"/>
    <p:sldId id="315" r:id="rId25"/>
    <p:sldId id="316" r:id="rId26"/>
    <p:sldId id="398" r:id="rId27"/>
    <p:sldId id="363" r:id="rId28"/>
    <p:sldId id="378" r:id="rId29"/>
    <p:sldId id="356" r:id="rId30"/>
    <p:sldId id="357" r:id="rId31"/>
    <p:sldId id="373" r:id="rId32"/>
    <p:sldId id="374" r:id="rId33"/>
    <p:sldId id="392" r:id="rId34"/>
    <p:sldId id="390" r:id="rId35"/>
    <p:sldId id="391" r:id="rId36"/>
    <p:sldId id="361" r:id="rId37"/>
    <p:sldId id="319" r:id="rId38"/>
    <p:sldId id="320" r:id="rId39"/>
    <p:sldId id="321" r:id="rId40"/>
    <p:sldId id="362" r:id="rId41"/>
    <p:sldId id="322" r:id="rId42"/>
    <p:sldId id="323" r:id="rId43"/>
    <p:sldId id="324" r:id="rId44"/>
    <p:sldId id="326" r:id="rId45"/>
    <p:sldId id="325" r:id="rId46"/>
    <p:sldId id="328" r:id="rId47"/>
    <p:sldId id="329" r:id="rId48"/>
    <p:sldId id="330" r:id="rId49"/>
    <p:sldId id="331" r:id="rId50"/>
    <p:sldId id="332" r:id="rId51"/>
    <p:sldId id="333" r:id="rId52"/>
    <p:sldId id="334" r:id="rId53"/>
    <p:sldId id="335" r:id="rId54"/>
    <p:sldId id="336" r:id="rId55"/>
    <p:sldId id="342" r:id="rId56"/>
    <p:sldId id="337" r:id="rId57"/>
    <p:sldId id="327" r:id="rId58"/>
    <p:sldId id="339" r:id="rId59"/>
    <p:sldId id="380" r:id="rId60"/>
    <p:sldId id="381" r:id="rId61"/>
    <p:sldId id="383" r:id="rId62"/>
    <p:sldId id="384" r:id="rId63"/>
    <p:sldId id="388" r:id="rId64"/>
    <p:sldId id="385" r:id="rId65"/>
    <p:sldId id="386" r:id="rId66"/>
    <p:sldId id="387" r:id="rId67"/>
    <p:sldId id="344" r:id="rId68"/>
    <p:sldId id="40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D3"/>
    <a:srgbClr val="FF9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9"/>
    <p:restoredTop sz="96197"/>
  </p:normalViewPr>
  <p:slideViewPr>
    <p:cSldViewPr snapToGrid="0">
      <p:cViewPr varScale="1">
        <p:scale>
          <a:sx n="118" d="100"/>
          <a:sy n="118" d="100"/>
        </p:scale>
        <p:origin x="2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C04C2-585F-614F-A58A-D7A35B7C7A1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0678A75A-75B9-4A49-8868-3616ABA0EDD2}">
      <dgm:prSet phldrT="[Text]" custT="1"/>
      <dgm:spPr>
        <a:solidFill>
          <a:srgbClr val="004BD2"/>
        </a:solidFill>
      </dgm:spPr>
      <dgm:t>
        <a:bodyPr/>
        <a:lstStyle/>
        <a:p>
          <a:pPr>
            <a:lnSpc>
              <a:spcPct val="90000"/>
            </a:lnSpc>
          </a:pPr>
          <a:endParaRPr lang="en-GB" sz="1600" b="1" dirty="0"/>
        </a:p>
        <a:p>
          <a:pPr>
            <a:lnSpc>
              <a:spcPct val="100000"/>
            </a:lnSpc>
          </a:pPr>
          <a:r>
            <a:rPr lang="en-GB" sz="1600" b="1" dirty="0"/>
            <a:t>Knowledge</a:t>
          </a:r>
        </a:p>
        <a:p>
          <a:pPr>
            <a:lnSpc>
              <a:spcPct val="100000"/>
            </a:lnSpc>
          </a:pPr>
          <a:r>
            <a:rPr lang="en-GB" sz="1600" b="1" dirty="0"/>
            <a:t>40%</a:t>
          </a:r>
        </a:p>
      </dgm:t>
    </dgm:pt>
    <dgm:pt modelId="{82A0B609-C584-7A49-A819-B062944E8D56}" type="parTrans" cxnId="{CBFAC940-2E48-4845-8AF5-578622A018FF}">
      <dgm:prSet/>
      <dgm:spPr/>
      <dgm:t>
        <a:bodyPr/>
        <a:lstStyle/>
        <a:p>
          <a:endParaRPr lang="en-GB"/>
        </a:p>
      </dgm:t>
    </dgm:pt>
    <dgm:pt modelId="{1FF84C8B-657F-8243-BE2A-EA8226A6035A}" type="sibTrans" cxnId="{CBFAC940-2E48-4845-8AF5-578622A018FF}">
      <dgm:prSet/>
      <dgm:spPr/>
      <dgm:t>
        <a:bodyPr/>
        <a:lstStyle/>
        <a:p>
          <a:endParaRPr lang="en-GB"/>
        </a:p>
      </dgm:t>
    </dgm:pt>
    <dgm:pt modelId="{5784F687-50B2-8C49-9FB1-4EBF65FFD81B}">
      <dgm:prSet phldrT="[Text]"/>
      <dgm:spPr>
        <a:ln w="44450">
          <a:solidFill>
            <a:schemeClr val="accent2"/>
          </a:solidFill>
        </a:ln>
      </dgm:spPr>
      <dgm:t>
        <a:bodyPr/>
        <a:lstStyle/>
        <a:p>
          <a:r>
            <a:rPr lang="en-GB" dirty="0">
              <a:solidFill>
                <a:srgbClr val="004BD2"/>
              </a:solidFill>
            </a:rPr>
            <a:t>Building</a:t>
          </a:r>
          <a:r>
            <a:rPr lang="en-GB" baseline="0" dirty="0">
              <a:solidFill>
                <a:srgbClr val="004BD2"/>
              </a:solidFill>
            </a:rPr>
            <a:t> &amp; Testing Knowledge</a:t>
          </a:r>
          <a:endParaRPr lang="en-GB" dirty="0">
            <a:solidFill>
              <a:srgbClr val="004BD2"/>
            </a:solidFill>
          </a:endParaRPr>
        </a:p>
      </dgm:t>
    </dgm:pt>
    <dgm:pt modelId="{52F55442-DE24-5C46-BE0D-56A06D0A874B}" type="parTrans" cxnId="{2C3514A0-C1D2-074B-BF85-C18A2EDFB9C0}">
      <dgm:prSet/>
      <dgm:spPr/>
      <dgm:t>
        <a:bodyPr/>
        <a:lstStyle/>
        <a:p>
          <a:endParaRPr lang="en-GB"/>
        </a:p>
      </dgm:t>
    </dgm:pt>
    <dgm:pt modelId="{352A1404-D5B7-9C42-9B29-80531F7B220D}" type="sibTrans" cxnId="{2C3514A0-C1D2-074B-BF85-C18A2EDFB9C0}">
      <dgm:prSet/>
      <dgm:spPr/>
      <dgm:t>
        <a:bodyPr/>
        <a:lstStyle/>
        <a:p>
          <a:endParaRPr lang="en-GB"/>
        </a:p>
      </dgm:t>
    </dgm:pt>
    <dgm:pt modelId="{5B201419-8101-D149-A7F6-4B66A826363F}">
      <dgm:prSet phldrT="[Text]" custT="1"/>
      <dgm:spPr>
        <a:solidFill>
          <a:srgbClr val="004BD2"/>
        </a:solidFill>
      </dgm:spPr>
      <dgm:t>
        <a:bodyPr/>
        <a:lstStyle/>
        <a:p>
          <a:endParaRPr lang="en-GB" sz="1600" b="1" dirty="0"/>
        </a:p>
        <a:p>
          <a:r>
            <a:rPr lang="en-GB" sz="1600" b="1" dirty="0"/>
            <a:t>Exploring</a:t>
          </a:r>
        </a:p>
        <a:p>
          <a:r>
            <a:rPr lang="en-GB" sz="1600" b="1" dirty="0"/>
            <a:t>20%</a:t>
          </a:r>
        </a:p>
      </dgm:t>
    </dgm:pt>
    <dgm:pt modelId="{92D1C19C-A879-6143-B1F9-BE0313F6C57D}" type="parTrans" cxnId="{7DF4B550-9D5B-B748-B6B6-9C39795015DF}">
      <dgm:prSet/>
      <dgm:spPr/>
      <dgm:t>
        <a:bodyPr/>
        <a:lstStyle/>
        <a:p>
          <a:endParaRPr lang="en-GB"/>
        </a:p>
      </dgm:t>
    </dgm:pt>
    <dgm:pt modelId="{A68E211C-97DE-F54C-91D3-B30DEC7A66F9}" type="sibTrans" cxnId="{7DF4B550-9D5B-B748-B6B6-9C39795015DF}">
      <dgm:prSet/>
      <dgm:spPr/>
      <dgm:t>
        <a:bodyPr/>
        <a:lstStyle/>
        <a:p>
          <a:endParaRPr lang="en-GB"/>
        </a:p>
      </dgm:t>
    </dgm:pt>
    <dgm:pt modelId="{F288C5B6-A620-D547-B699-1EDC9B0F9A31}">
      <dgm:prSet phldrT="[Text]"/>
      <dgm:spPr>
        <a:ln w="44450">
          <a:solidFill>
            <a:schemeClr val="accent2"/>
          </a:solidFill>
        </a:ln>
      </dgm:spPr>
      <dgm:t>
        <a:bodyPr/>
        <a:lstStyle/>
        <a:p>
          <a:r>
            <a:rPr lang="en-GB" dirty="0">
              <a:solidFill>
                <a:srgbClr val="004BD2"/>
              </a:solidFill>
            </a:rPr>
            <a:t>Understanding how the knowledge links with other areas of the syllabus and the context in which it will appear in examination questions.</a:t>
          </a:r>
        </a:p>
      </dgm:t>
    </dgm:pt>
    <dgm:pt modelId="{54B2A3F2-EA5D-9242-8972-189CEF6A3A1A}" type="parTrans" cxnId="{EAAF7D5B-DC27-7D4F-813E-CF36E1C305B3}">
      <dgm:prSet/>
      <dgm:spPr/>
      <dgm:t>
        <a:bodyPr/>
        <a:lstStyle/>
        <a:p>
          <a:endParaRPr lang="en-GB"/>
        </a:p>
      </dgm:t>
    </dgm:pt>
    <dgm:pt modelId="{401E6199-FC35-1441-BA02-D72032A3D887}" type="sibTrans" cxnId="{EAAF7D5B-DC27-7D4F-813E-CF36E1C305B3}">
      <dgm:prSet/>
      <dgm:spPr/>
      <dgm:t>
        <a:bodyPr/>
        <a:lstStyle/>
        <a:p>
          <a:endParaRPr lang="en-GB"/>
        </a:p>
      </dgm:t>
    </dgm:pt>
    <dgm:pt modelId="{42CD5527-2AE3-8543-8688-EC3CB406B542}">
      <dgm:prSet phldrT="[Text]" custT="1"/>
      <dgm:spPr>
        <a:solidFill>
          <a:srgbClr val="004BD2"/>
        </a:solidFill>
      </dgm:spPr>
      <dgm:t>
        <a:bodyPr/>
        <a:lstStyle/>
        <a:p>
          <a:endParaRPr lang="en-GB" sz="1600" b="1" dirty="0"/>
        </a:p>
        <a:p>
          <a:r>
            <a:rPr lang="en-GB" sz="1600" b="1" dirty="0"/>
            <a:t>Practice</a:t>
          </a:r>
        </a:p>
        <a:p>
          <a:r>
            <a:rPr lang="en-GB" sz="1600" b="1" dirty="0"/>
            <a:t>40%</a:t>
          </a:r>
        </a:p>
      </dgm:t>
    </dgm:pt>
    <dgm:pt modelId="{9A514458-A7BF-E641-AF74-3CD9F9057879}" type="parTrans" cxnId="{78257900-83C9-B24A-A5B4-6805253448E8}">
      <dgm:prSet/>
      <dgm:spPr/>
      <dgm:t>
        <a:bodyPr/>
        <a:lstStyle/>
        <a:p>
          <a:endParaRPr lang="en-GB"/>
        </a:p>
      </dgm:t>
    </dgm:pt>
    <dgm:pt modelId="{96C54FE5-F1FB-C044-A038-504C33DB8959}" type="sibTrans" cxnId="{78257900-83C9-B24A-A5B4-6805253448E8}">
      <dgm:prSet/>
      <dgm:spPr/>
      <dgm:t>
        <a:bodyPr/>
        <a:lstStyle/>
        <a:p>
          <a:endParaRPr lang="en-GB"/>
        </a:p>
      </dgm:t>
    </dgm:pt>
    <dgm:pt modelId="{E6CDAA58-B18D-FA40-A4EA-23BC5090667A}">
      <dgm:prSet phldrT="[Text]"/>
      <dgm:spPr>
        <a:ln w="44450">
          <a:solidFill>
            <a:schemeClr val="accent2"/>
          </a:solidFill>
        </a:ln>
      </dgm:spPr>
      <dgm:t>
        <a:bodyPr/>
        <a:lstStyle/>
        <a:p>
          <a:r>
            <a:rPr lang="en-GB" dirty="0">
              <a:solidFill>
                <a:srgbClr val="004BD2"/>
              </a:solidFill>
            </a:rPr>
            <a:t>Practising examination questions</a:t>
          </a:r>
        </a:p>
      </dgm:t>
    </dgm:pt>
    <dgm:pt modelId="{B9021E2D-967B-EA4B-9BC7-D7AE6ACFA93C}" type="parTrans" cxnId="{B9C9B39D-DBF3-574F-B408-965825B982B2}">
      <dgm:prSet/>
      <dgm:spPr/>
      <dgm:t>
        <a:bodyPr/>
        <a:lstStyle/>
        <a:p>
          <a:endParaRPr lang="en-GB"/>
        </a:p>
      </dgm:t>
    </dgm:pt>
    <dgm:pt modelId="{5898CA28-8D6B-BE4C-A8A1-065D3A474112}" type="sibTrans" cxnId="{B9C9B39D-DBF3-574F-B408-965825B982B2}">
      <dgm:prSet/>
      <dgm:spPr/>
      <dgm:t>
        <a:bodyPr/>
        <a:lstStyle/>
        <a:p>
          <a:endParaRPr lang="en-GB"/>
        </a:p>
      </dgm:t>
    </dgm:pt>
    <dgm:pt modelId="{71D031F2-C52C-1141-A55A-4B86B665A682}" type="pres">
      <dgm:prSet presAssocID="{17DC04C2-585F-614F-A58A-D7A35B7C7A11}" presName="linearFlow" presStyleCnt="0">
        <dgm:presLayoutVars>
          <dgm:dir/>
          <dgm:animLvl val="lvl"/>
          <dgm:resizeHandles val="exact"/>
        </dgm:presLayoutVars>
      </dgm:prSet>
      <dgm:spPr/>
    </dgm:pt>
    <dgm:pt modelId="{437FD68C-EACE-4F43-93C2-463618ED6FC0}" type="pres">
      <dgm:prSet presAssocID="{0678A75A-75B9-4A49-8868-3616ABA0EDD2}" presName="composite" presStyleCnt="0"/>
      <dgm:spPr/>
    </dgm:pt>
    <dgm:pt modelId="{FE153495-7DEB-5E41-8E96-645C3A44FD32}" type="pres">
      <dgm:prSet presAssocID="{0678A75A-75B9-4A49-8868-3616ABA0EDD2}" presName="parentText" presStyleLbl="alignNode1" presStyleIdx="0" presStyleCnt="3" custScaleX="132573" custLinFactNeighborX="-1049" custLinFactNeighborY="2737">
        <dgm:presLayoutVars>
          <dgm:chMax val="1"/>
          <dgm:bulletEnabled val="1"/>
        </dgm:presLayoutVars>
      </dgm:prSet>
      <dgm:spPr/>
    </dgm:pt>
    <dgm:pt modelId="{F6574DBA-E104-074F-9E34-0F92D47A84D6}" type="pres">
      <dgm:prSet presAssocID="{0678A75A-75B9-4A49-8868-3616ABA0EDD2}" presName="descendantText" presStyleLbl="alignAcc1" presStyleIdx="0" presStyleCnt="3" custScaleX="91892">
        <dgm:presLayoutVars>
          <dgm:bulletEnabled val="1"/>
        </dgm:presLayoutVars>
      </dgm:prSet>
      <dgm:spPr/>
    </dgm:pt>
    <dgm:pt modelId="{90C4CB51-014B-6345-B88F-A6E8A55A8325}" type="pres">
      <dgm:prSet presAssocID="{1FF84C8B-657F-8243-BE2A-EA8226A6035A}" presName="sp" presStyleCnt="0"/>
      <dgm:spPr/>
    </dgm:pt>
    <dgm:pt modelId="{EF4C607D-D333-7140-AFE9-C488B06350FA}" type="pres">
      <dgm:prSet presAssocID="{5B201419-8101-D149-A7F6-4B66A826363F}" presName="composite" presStyleCnt="0"/>
      <dgm:spPr/>
    </dgm:pt>
    <dgm:pt modelId="{35D13E4D-D535-DA4B-AE84-9C3BD0E65435}" type="pres">
      <dgm:prSet presAssocID="{5B201419-8101-D149-A7F6-4B66A826363F}" presName="parentText" presStyleLbl="alignNode1" presStyleIdx="1" presStyleCnt="3" custScaleX="133996">
        <dgm:presLayoutVars>
          <dgm:chMax val="1"/>
          <dgm:bulletEnabled val="1"/>
        </dgm:presLayoutVars>
      </dgm:prSet>
      <dgm:spPr/>
    </dgm:pt>
    <dgm:pt modelId="{9F6F446B-8096-8441-B016-D23601F642C5}" type="pres">
      <dgm:prSet presAssocID="{5B201419-8101-D149-A7F6-4B66A826363F}" presName="descendantText" presStyleLbl="alignAcc1" presStyleIdx="1" presStyleCnt="3" custScaleX="90955">
        <dgm:presLayoutVars>
          <dgm:bulletEnabled val="1"/>
        </dgm:presLayoutVars>
      </dgm:prSet>
      <dgm:spPr/>
    </dgm:pt>
    <dgm:pt modelId="{A86865F0-C1DE-C740-9B69-8D6844E960C0}" type="pres">
      <dgm:prSet presAssocID="{A68E211C-97DE-F54C-91D3-B30DEC7A66F9}" presName="sp" presStyleCnt="0"/>
      <dgm:spPr/>
    </dgm:pt>
    <dgm:pt modelId="{022D9D85-8AE8-3F4A-BB02-FD4CCE11BA84}" type="pres">
      <dgm:prSet presAssocID="{42CD5527-2AE3-8543-8688-EC3CB406B542}" presName="composite" presStyleCnt="0"/>
      <dgm:spPr/>
    </dgm:pt>
    <dgm:pt modelId="{FFA23A63-6E17-AA45-A3D1-6B7C11008287}" type="pres">
      <dgm:prSet presAssocID="{42CD5527-2AE3-8543-8688-EC3CB406B542}" presName="parentText" presStyleLbl="alignNode1" presStyleIdx="2" presStyleCnt="3" custScaleX="128248">
        <dgm:presLayoutVars>
          <dgm:chMax val="1"/>
          <dgm:bulletEnabled val="1"/>
        </dgm:presLayoutVars>
      </dgm:prSet>
      <dgm:spPr/>
    </dgm:pt>
    <dgm:pt modelId="{6488BA9B-47D5-6445-BF24-87D7C233A605}" type="pres">
      <dgm:prSet presAssocID="{42CD5527-2AE3-8543-8688-EC3CB406B542}" presName="descendantText" presStyleLbl="alignAcc1" presStyleIdx="2" presStyleCnt="3" custScaleX="91912">
        <dgm:presLayoutVars>
          <dgm:bulletEnabled val="1"/>
        </dgm:presLayoutVars>
      </dgm:prSet>
      <dgm:spPr/>
    </dgm:pt>
  </dgm:ptLst>
  <dgm:cxnLst>
    <dgm:cxn modelId="{78257900-83C9-B24A-A5B4-6805253448E8}" srcId="{17DC04C2-585F-614F-A58A-D7A35B7C7A11}" destId="{42CD5527-2AE3-8543-8688-EC3CB406B542}" srcOrd="2" destOrd="0" parTransId="{9A514458-A7BF-E641-AF74-3CD9F9057879}" sibTransId="{96C54FE5-F1FB-C044-A038-504C33DB8959}"/>
    <dgm:cxn modelId="{9A97180B-27C4-9C4B-96DB-A3711FA6C090}" type="presOf" srcId="{17DC04C2-585F-614F-A58A-D7A35B7C7A11}" destId="{71D031F2-C52C-1141-A55A-4B86B665A682}" srcOrd="0" destOrd="0" presId="urn:microsoft.com/office/officeart/2005/8/layout/chevron2"/>
    <dgm:cxn modelId="{516F532F-9300-A946-B2A1-D990ACAB5E35}" type="presOf" srcId="{5B201419-8101-D149-A7F6-4B66A826363F}" destId="{35D13E4D-D535-DA4B-AE84-9C3BD0E65435}" srcOrd="0" destOrd="0" presId="urn:microsoft.com/office/officeart/2005/8/layout/chevron2"/>
    <dgm:cxn modelId="{E27E4D33-E8F3-E943-9DFF-BA053911C36B}" type="presOf" srcId="{E6CDAA58-B18D-FA40-A4EA-23BC5090667A}" destId="{6488BA9B-47D5-6445-BF24-87D7C233A605}" srcOrd="0" destOrd="0" presId="urn:microsoft.com/office/officeart/2005/8/layout/chevron2"/>
    <dgm:cxn modelId="{CBFAC940-2E48-4845-8AF5-578622A018FF}" srcId="{17DC04C2-585F-614F-A58A-D7A35B7C7A11}" destId="{0678A75A-75B9-4A49-8868-3616ABA0EDD2}" srcOrd="0" destOrd="0" parTransId="{82A0B609-C584-7A49-A819-B062944E8D56}" sibTransId="{1FF84C8B-657F-8243-BE2A-EA8226A6035A}"/>
    <dgm:cxn modelId="{7DF4B550-9D5B-B748-B6B6-9C39795015DF}" srcId="{17DC04C2-585F-614F-A58A-D7A35B7C7A11}" destId="{5B201419-8101-D149-A7F6-4B66A826363F}" srcOrd="1" destOrd="0" parTransId="{92D1C19C-A879-6143-B1F9-BE0313F6C57D}" sibTransId="{A68E211C-97DE-F54C-91D3-B30DEC7A66F9}"/>
    <dgm:cxn modelId="{EAAF7D5B-DC27-7D4F-813E-CF36E1C305B3}" srcId="{5B201419-8101-D149-A7F6-4B66A826363F}" destId="{F288C5B6-A620-D547-B699-1EDC9B0F9A31}" srcOrd="0" destOrd="0" parTransId="{54B2A3F2-EA5D-9242-8972-189CEF6A3A1A}" sibTransId="{401E6199-FC35-1441-BA02-D72032A3D887}"/>
    <dgm:cxn modelId="{D7087F97-21A0-B949-8D6D-E4405BADE3AF}" type="presOf" srcId="{0678A75A-75B9-4A49-8868-3616ABA0EDD2}" destId="{FE153495-7DEB-5E41-8E96-645C3A44FD32}" srcOrd="0" destOrd="0" presId="urn:microsoft.com/office/officeart/2005/8/layout/chevron2"/>
    <dgm:cxn modelId="{B9C9B39D-DBF3-574F-B408-965825B982B2}" srcId="{42CD5527-2AE3-8543-8688-EC3CB406B542}" destId="{E6CDAA58-B18D-FA40-A4EA-23BC5090667A}" srcOrd="0" destOrd="0" parTransId="{B9021E2D-967B-EA4B-9BC7-D7AE6ACFA93C}" sibTransId="{5898CA28-8D6B-BE4C-A8A1-065D3A474112}"/>
    <dgm:cxn modelId="{2C3514A0-C1D2-074B-BF85-C18A2EDFB9C0}" srcId="{0678A75A-75B9-4A49-8868-3616ABA0EDD2}" destId="{5784F687-50B2-8C49-9FB1-4EBF65FFD81B}" srcOrd="0" destOrd="0" parTransId="{52F55442-DE24-5C46-BE0D-56A06D0A874B}" sibTransId="{352A1404-D5B7-9C42-9B29-80531F7B220D}"/>
    <dgm:cxn modelId="{C18453AF-A912-3947-9F3C-F21436B6B463}" type="presOf" srcId="{42CD5527-2AE3-8543-8688-EC3CB406B542}" destId="{FFA23A63-6E17-AA45-A3D1-6B7C11008287}" srcOrd="0" destOrd="0" presId="urn:microsoft.com/office/officeart/2005/8/layout/chevron2"/>
    <dgm:cxn modelId="{7D8904B4-AB8A-0945-8AC6-C88A9F5981A1}" type="presOf" srcId="{F288C5B6-A620-D547-B699-1EDC9B0F9A31}" destId="{9F6F446B-8096-8441-B016-D23601F642C5}" srcOrd="0" destOrd="0" presId="urn:microsoft.com/office/officeart/2005/8/layout/chevron2"/>
    <dgm:cxn modelId="{3F3146EB-C2F0-A547-890E-3E6519F7497B}" type="presOf" srcId="{5784F687-50B2-8C49-9FB1-4EBF65FFD81B}" destId="{F6574DBA-E104-074F-9E34-0F92D47A84D6}" srcOrd="0" destOrd="0" presId="urn:microsoft.com/office/officeart/2005/8/layout/chevron2"/>
    <dgm:cxn modelId="{68F03B25-7AB0-754F-BC0E-5CDF1AA673D2}" type="presParOf" srcId="{71D031F2-C52C-1141-A55A-4B86B665A682}" destId="{437FD68C-EACE-4F43-93C2-463618ED6FC0}" srcOrd="0" destOrd="0" presId="urn:microsoft.com/office/officeart/2005/8/layout/chevron2"/>
    <dgm:cxn modelId="{8D4CFBF4-F21F-3C4E-96A5-7AE7D1BC0C14}" type="presParOf" srcId="{437FD68C-EACE-4F43-93C2-463618ED6FC0}" destId="{FE153495-7DEB-5E41-8E96-645C3A44FD32}" srcOrd="0" destOrd="0" presId="urn:microsoft.com/office/officeart/2005/8/layout/chevron2"/>
    <dgm:cxn modelId="{3D1F7D2B-A293-1745-83BC-6486A99C261A}" type="presParOf" srcId="{437FD68C-EACE-4F43-93C2-463618ED6FC0}" destId="{F6574DBA-E104-074F-9E34-0F92D47A84D6}" srcOrd="1" destOrd="0" presId="urn:microsoft.com/office/officeart/2005/8/layout/chevron2"/>
    <dgm:cxn modelId="{16719BE7-D0A5-154A-BD84-E13000FA7898}" type="presParOf" srcId="{71D031F2-C52C-1141-A55A-4B86B665A682}" destId="{90C4CB51-014B-6345-B88F-A6E8A55A8325}" srcOrd="1" destOrd="0" presId="urn:microsoft.com/office/officeart/2005/8/layout/chevron2"/>
    <dgm:cxn modelId="{EE3CF3C3-9573-004C-B4FB-F6B5F6C4241B}" type="presParOf" srcId="{71D031F2-C52C-1141-A55A-4B86B665A682}" destId="{EF4C607D-D333-7140-AFE9-C488B06350FA}" srcOrd="2" destOrd="0" presId="urn:microsoft.com/office/officeart/2005/8/layout/chevron2"/>
    <dgm:cxn modelId="{820ED5DE-B090-1341-9E0F-AE378536FE65}" type="presParOf" srcId="{EF4C607D-D333-7140-AFE9-C488B06350FA}" destId="{35D13E4D-D535-DA4B-AE84-9C3BD0E65435}" srcOrd="0" destOrd="0" presId="urn:microsoft.com/office/officeart/2005/8/layout/chevron2"/>
    <dgm:cxn modelId="{22343F5F-D4F6-4941-BA13-8C896F06274E}" type="presParOf" srcId="{EF4C607D-D333-7140-AFE9-C488B06350FA}" destId="{9F6F446B-8096-8441-B016-D23601F642C5}" srcOrd="1" destOrd="0" presId="urn:microsoft.com/office/officeart/2005/8/layout/chevron2"/>
    <dgm:cxn modelId="{581FDB09-7BF8-B14F-AAA7-77AE9652BA71}" type="presParOf" srcId="{71D031F2-C52C-1141-A55A-4B86B665A682}" destId="{A86865F0-C1DE-C740-9B69-8D6844E960C0}" srcOrd="3" destOrd="0" presId="urn:microsoft.com/office/officeart/2005/8/layout/chevron2"/>
    <dgm:cxn modelId="{959C6016-A2FA-BE42-B198-DD9E2291876A}" type="presParOf" srcId="{71D031F2-C52C-1141-A55A-4B86B665A682}" destId="{022D9D85-8AE8-3F4A-BB02-FD4CCE11BA84}" srcOrd="4" destOrd="0" presId="urn:microsoft.com/office/officeart/2005/8/layout/chevron2"/>
    <dgm:cxn modelId="{88D6B7FF-2CA3-074A-8E8B-F69ECED2A0CF}" type="presParOf" srcId="{022D9D85-8AE8-3F4A-BB02-FD4CCE11BA84}" destId="{FFA23A63-6E17-AA45-A3D1-6B7C11008287}" srcOrd="0" destOrd="0" presId="urn:microsoft.com/office/officeart/2005/8/layout/chevron2"/>
    <dgm:cxn modelId="{6708C9EF-A81F-9F44-BF77-A9D030E8D148}" type="presParOf" srcId="{022D9D85-8AE8-3F4A-BB02-FD4CCE11BA84}" destId="{6488BA9B-47D5-6445-BF24-87D7C233A6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53495-7DEB-5E41-8E96-645C3A44FD32}">
      <dsp:nvSpPr>
        <dsp:cNvPr id="0" name=""/>
        <dsp:cNvSpPr/>
      </dsp:nvSpPr>
      <dsp:spPr>
        <a:xfrm rot="5400000">
          <a:off x="-33456" y="97124"/>
          <a:ext cx="1482862" cy="1376113"/>
        </a:xfrm>
        <a:prstGeom prst="chevron">
          <a:avLst/>
        </a:prstGeom>
        <a:solidFill>
          <a:srgbClr val="004BD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100000"/>
            </a:lnSpc>
            <a:spcBef>
              <a:spcPct val="0"/>
            </a:spcBef>
            <a:spcAft>
              <a:spcPct val="35000"/>
            </a:spcAft>
            <a:buNone/>
          </a:pPr>
          <a:r>
            <a:rPr lang="en-GB" sz="1600" b="1" kern="1200" dirty="0"/>
            <a:t>Knowledge</a:t>
          </a:r>
        </a:p>
        <a:p>
          <a:pPr marL="0" lvl="0" indent="0" algn="ctr" defTabSz="711200">
            <a:lnSpc>
              <a:spcPct val="100000"/>
            </a:lnSpc>
            <a:spcBef>
              <a:spcPct val="0"/>
            </a:spcBef>
            <a:spcAft>
              <a:spcPct val="35000"/>
            </a:spcAft>
            <a:buNone/>
          </a:pPr>
          <a:r>
            <a:rPr lang="en-GB" sz="1600" b="1" kern="1200" dirty="0"/>
            <a:t>40%</a:t>
          </a:r>
        </a:p>
      </dsp:txBody>
      <dsp:txXfrm rot="-5400000">
        <a:off x="19919" y="731807"/>
        <a:ext cx="1376113" cy="106749"/>
      </dsp:txXfrm>
    </dsp:sp>
    <dsp:sp modelId="{F6574DBA-E104-074F-9E34-0F92D47A84D6}">
      <dsp:nvSpPr>
        <dsp:cNvPr id="0" name=""/>
        <dsp:cNvSpPr/>
      </dsp:nvSpPr>
      <dsp:spPr>
        <a:xfrm rot="5400000">
          <a:off x="3600631" y="-2128933"/>
          <a:ext cx="964367" cy="5228561"/>
        </a:xfrm>
        <a:prstGeom prst="round2SameRect">
          <a:avLst/>
        </a:prstGeom>
        <a:solidFill>
          <a:schemeClr val="lt1">
            <a:alpha val="90000"/>
            <a:hueOff val="0"/>
            <a:satOff val="0"/>
            <a:lumOff val="0"/>
            <a:alphaOff val="0"/>
          </a:schemeClr>
        </a:solidFill>
        <a:ln w="4445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4BD2"/>
              </a:solidFill>
            </a:rPr>
            <a:t>Building</a:t>
          </a:r>
          <a:r>
            <a:rPr lang="en-GB" sz="1800" kern="1200" baseline="0" dirty="0">
              <a:solidFill>
                <a:srgbClr val="004BD2"/>
              </a:solidFill>
            </a:rPr>
            <a:t> &amp; Testing Knowledge</a:t>
          </a:r>
          <a:endParaRPr lang="en-GB" sz="1800" kern="1200" dirty="0">
            <a:solidFill>
              <a:srgbClr val="004BD2"/>
            </a:solidFill>
          </a:endParaRPr>
        </a:p>
      </dsp:txBody>
      <dsp:txXfrm rot="-5400000">
        <a:off x="1468535" y="50240"/>
        <a:ext cx="5181484" cy="870213"/>
      </dsp:txXfrm>
    </dsp:sp>
    <dsp:sp modelId="{35D13E4D-D535-DA4B-AE84-9C3BD0E65435}">
      <dsp:nvSpPr>
        <dsp:cNvPr id="0" name=""/>
        <dsp:cNvSpPr/>
      </dsp:nvSpPr>
      <dsp:spPr>
        <a:xfrm rot="5400000">
          <a:off x="-15182" y="1336558"/>
          <a:ext cx="1482862" cy="1390883"/>
        </a:xfrm>
        <a:prstGeom prst="chevron">
          <a:avLst/>
        </a:prstGeom>
        <a:solidFill>
          <a:srgbClr val="004BD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600" b="1" kern="1200" dirty="0"/>
            <a:t>Exploring</a:t>
          </a:r>
        </a:p>
        <a:p>
          <a:pPr marL="0" lvl="0" indent="0" algn="ctr" defTabSz="711200">
            <a:lnSpc>
              <a:spcPct val="90000"/>
            </a:lnSpc>
            <a:spcBef>
              <a:spcPct val="0"/>
            </a:spcBef>
            <a:spcAft>
              <a:spcPct val="35000"/>
            </a:spcAft>
            <a:buNone/>
          </a:pPr>
          <a:r>
            <a:rPr lang="en-GB" sz="1600" b="1" kern="1200" dirty="0"/>
            <a:t>20%</a:t>
          </a:r>
        </a:p>
      </dsp:txBody>
      <dsp:txXfrm rot="-5400000">
        <a:off x="30808" y="1986011"/>
        <a:ext cx="1390883" cy="91979"/>
      </dsp:txXfrm>
    </dsp:sp>
    <dsp:sp modelId="{9F6F446B-8096-8441-B016-D23601F642C5}">
      <dsp:nvSpPr>
        <dsp:cNvPr id="0" name=""/>
        <dsp:cNvSpPr/>
      </dsp:nvSpPr>
      <dsp:spPr>
        <a:xfrm rot="5400000">
          <a:off x="3608269" y="-815124"/>
          <a:ext cx="963860" cy="5175247"/>
        </a:xfrm>
        <a:prstGeom prst="round2SameRect">
          <a:avLst/>
        </a:prstGeom>
        <a:solidFill>
          <a:schemeClr val="lt1">
            <a:alpha val="90000"/>
            <a:hueOff val="0"/>
            <a:satOff val="0"/>
            <a:lumOff val="0"/>
            <a:alphaOff val="0"/>
          </a:schemeClr>
        </a:solidFill>
        <a:ln w="4445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4BD2"/>
              </a:solidFill>
            </a:rPr>
            <a:t>Understanding how the knowledge links with other areas of the syllabus and the context in which it will appear in examination questions.</a:t>
          </a:r>
        </a:p>
      </dsp:txBody>
      <dsp:txXfrm rot="-5400000">
        <a:off x="1502576" y="1337621"/>
        <a:ext cx="5128195" cy="869756"/>
      </dsp:txXfrm>
    </dsp:sp>
    <dsp:sp modelId="{FFA23A63-6E17-AA45-A3D1-6B7C11008287}">
      <dsp:nvSpPr>
        <dsp:cNvPr id="0" name=""/>
        <dsp:cNvSpPr/>
      </dsp:nvSpPr>
      <dsp:spPr>
        <a:xfrm rot="5400000">
          <a:off x="-45014" y="2653795"/>
          <a:ext cx="1482862" cy="1331219"/>
        </a:xfrm>
        <a:prstGeom prst="chevron">
          <a:avLst/>
        </a:prstGeom>
        <a:solidFill>
          <a:srgbClr val="004BD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600" b="1" kern="1200" dirty="0"/>
            <a:t>Practice</a:t>
          </a:r>
        </a:p>
        <a:p>
          <a:pPr marL="0" lvl="0" indent="0" algn="ctr" defTabSz="711200">
            <a:lnSpc>
              <a:spcPct val="90000"/>
            </a:lnSpc>
            <a:spcBef>
              <a:spcPct val="0"/>
            </a:spcBef>
            <a:spcAft>
              <a:spcPct val="35000"/>
            </a:spcAft>
            <a:buNone/>
          </a:pPr>
          <a:r>
            <a:rPr lang="en-GB" sz="1600" b="1" kern="1200" dirty="0"/>
            <a:t>40%</a:t>
          </a:r>
        </a:p>
      </dsp:txBody>
      <dsp:txXfrm rot="-5400000">
        <a:off x="30808" y="3243584"/>
        <a:ext cx="1331219" cy="151643"/>
      </dsp:txXfrm>
    </dsp:sp>
    <dsp:sp modelId="{6488BA9B-47D5-6445-BF24-87D7C233A605}">
      <dsp:nvSpPr>
        <dsp:cNvPr id="0" name=""/>
        <dsp:cNvSpPr/>
      </dsp:nvSpPr>
      <dsp:spPr>
        <a:xfrm rot="5400000">
          <a:off x="3578437" y="445054"/>
          <a:ext cx="963860" cy="5229699"/>
        </a:xfrm>
        <a:prstGeom prst="round2SameRect">
          <a:avLst/>
        </a:prstGeom>
        <a:solidFill>
          <a:schemeClr val="lt1">
            <a:alpha val="90000"/>
            <a:hueOff val="0"/>
            <a:satOff val="0"/>
            <a:lumOff val="0"/>
            <a:alphaOff val="0"/>
          </a:schemeClr>
        </a:solidFill>
        <a:ln w="4445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4BD2"/>
              </a:solidFill>
            </a:rPr>
            <a:t>Practising examination questions</a:t>
          </a:r>
        </a:p>
      </dsp:txBody>
      <dsp:txXfrm rot="-5400000">
        <a:off x="1445518" y="2625025"/>
        <a:ext cx="5182647" cy="8697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18150-3BBC-6041-8E93-39C92D3EEBC4}" type="datetimeFigureOut">
              <a:rPr lang="en-US" smtClean="0"/>
              <a:t>10/10/23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838E7-8DA8-6B46-87A1-E79F845AFD99}" type="slidenum">
              <a:rPr lang="en-US" smtClean="0"/>
              <a:t>‹#›</a:t>
            </a:fld>
            <a:endParaRPr lang="en-US"/>
          </a:p>
        </p:txBody>
      </p:sp>
    </p:spTree>
    <p:extLst>
      <p:ext uri="{BB962C8B-B14F-4D97-AF65-F5344CB8AC3E}">
        <p14:creationId xmlns:p14="http://schemas.microsoft.com/office/powerpoint/2010/main" val="415858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order learning </a:t>
            </a:r>
          </a:p>
        </p:txBody>
      </p:sp>
      <p:sp>
        <p:nvSpPr>
          <p:cNvPr id="4" name="Slide Number Placeholder 3"/>
          <p:cNvSpPr>
            <a:spLocks noGrp="1"/>
          </p:cNvSpPr>
          <p:nvPr>
            <p:ph type="sldNum" sz="quarter" idx="5"/>
          </p:nvPr>
        </p:nvSpPr>
        <p:spPr/>
        <p:txBody>
          <a:bodyPr/>
          <a:lstStyle/>
          <a:p>
            <a:fld id="{12CA55CE-53EC-B84A-9027-5FF159964A3D}" type="slidenum">
              <a:rPr lang="en-US" smtClean="0"/>
              <a:t>5</a:t>
            </a:fld>
            <a:endParaRPr lang="en-US"/>
          </a:p>
        </p:txBody>
      </p:sp>
    </p:spTree>
    <p:extLst>
      <p:ext uri="{BB962C8B-B14F-4D97-AF65-F5344CB8AC3E}">
        <p14:creationId xmlns:p14="http://schemas.microsoft.com/office/powerpoint/2010/main" val="4067188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385819-4A14-754B-979E-B1618E960E97}"/>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DE6F87CE-DFE6-8142-B11D-977D35FDFAF4}"/>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2" name="Subtitle 2">
            <a:extLst>
              <a:ext uri="{FF2B5EF4-FFF2-40B4-BE49-F238E27FC236}">
                <a16:creationId xmlns:a16="http://schemas.microsoft.com/office/drawing/2014/main" id="{C58A13CF-F1C5-BE4A-9D28-A499295B9319}"/>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descr="Text&#10;&#10;Description automatically generated with medium confidence">
            <a:extLst>
              <a:ext uri="{FF2B5EF4-FFF2-40B4-BE49-F238E27FC236}">
                <a16:creationId xmlns:a16="http://schemas.microsoft.com/office/drawing/2014/main" id="{A9FDF6B0-135C-5C47-8B50-E5F8638A3F2D}"/>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A2E6490D-B921-6047-A943-9E962638639A}"/>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E373D55B-90C8-7B4C-A34E-A35E3CCBFD13}"/>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63005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600"/>
                                        <p:tgtEl>
                                          <p:spTgt spid="10"/>
                                        </p:tgtEl>
                                      </p:cBhvr>
                                    </p:animEffect>
                                  </p:childTnLst>
                                </p:cTn>
                              </p:par>
                              <p:par>
                                <p:cTn id="8" presetID="2" presetClass="entr" presetSubtype="8"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build="p">
        <p:tmplLst>
          <p:tmpl lvl="1">
            <p:tnLst>
              <p:par>
                <p:cTn presetID="10" presetClass="entr" presetSubtype="0" fill="hold" nodeType="withEffect">
                  <p:stCondLst>
                    <p:cond delay="16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nc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0D1FA3-32C8-D44A-8CC0-E8BADD15C17D}"/>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A28F46D5-C70A-E54E-9ECA-2FB650E2BC6E}"/>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7" name="Subtitle 2">
            <a:extLst>
              <a:ext uri="{FF2B5EF4-FFF2-40B4-BE49-F238E27FC236}">
                <a16:creationId xmlns:a16="http://schemas.microsoft.com/office/drawing/2014/main" id="{FC8C8988-EED7-2545-9A1C-C9A820614A03}"/>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 name="Picture 19" descr="Text&#10;&#10;Description automatically generated with medium confidence">
            <a:extLst>
              <a:ext uri="{FF2B5EF4-FFF2-40B4-BE49-F238E27FC236}">
                <a16:creationId xmlns:a16="http://schemas.microsoft.com/office/drawing/2014/main" id="{ED368F8F-4F40-6C4B-91F5-EC1E582B4D2F}"/>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D2B5CC2-E1AE-B24D-A837-226908A3516E}"/>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08062F95-5349-F74F-8D3C-255D53022C7B}"/>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30195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600"/>
                                        <p:tgtEl>
                                          <p:spTgt spid="15"/>
                                        </p:tgtEl>
                                      </p:cBhvr>
                                    </p:animEffect>
                                  </p:childTnLst>
                                </p:cTn>
                              </p:par>
                              <p:par>
                                <p:cTn id="8" presetID="2" presetClass="entr" presetSubtype="8"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0-#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uild="p">
        <p:tmplLst>
          <p:tmpl lvl="1">
            <p:tnLst>
              <p:par>
                <p:cTn presetID="10" presetClass="entr" presetSubtype="0" fill="hold" nodeType="withEffect">
                  <p:stCondLst>
                    <p:cond delay="160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33382"/>
            <a:ext cx="11328400" cy="805329"/>
          </a:xfrm>
        </p:spPr>
        <p:txBody>
          <a:bodyPr/>
          <a:lstStyle>
            <a:lvl1pPr>
              <a:defRPr>
                <a:solidFill>
                  <a:srgbClr val="004BD2"/>
                </a:solidFill>
              </a:defRPr>
            </a:lvl1p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4D706038-6BBD-5B49-869D-44B1D336D0F5}"/>
              </a:ext>
            </a:extLst>
          </p:cNvPr>
          <p:cNvSpPr>
            <a:spLocks noGrp="1"/>
          </p:cNvSpPr>
          <p:nvPr>
            <p:ph sz="half" idx="10"/>
          </p:nvPr>
        </p:nvSpPr>
        <p:spPr>
          <a:xfrm>
            <a:off x="431800" y="1629940"/>
            <a:ext cx="11328400" cy="4751387"/>
          </a:xfrm>
        </p:spPr>
        <p:txBody>
          <a:bodyPr vert="horz" lIns="0" tIns="0" rIns="0" bIns="0" rtlCol="0" anchor="t" anchorCtr="0">
            <a:noAutofit/>
          </a:bodyPr>
          <a:lstStyle>
            <a:lvl1pPr>
              <a:defRPr lang="en-US" dirty="0" smtClean="0">
                <a:solidFill>
                  <a:srgbClr val="001A70"/>
                </a:solidFill>
              </a:defRPr>
            </a:lvl1pPr>
            <a:lvl2pPr>
              <a:defRPr lang="en-US" dirty="0" smtClean="0">
                <a:solidFill>
                  <a:srgbClr val="001A70"/>
                </a:solidFill>
              </a:defRPr>
            </a:lvl2pPr>
            <a:lvl3pPr>
              <a:defRPr lang="en-US" dirty="0" smtClean="0">
                <a:solidFill>
                  <a:srgbClr val="001A70"/>
                </a:solidFill>
              </a:defRPr>
            </a:lvl3pPr>
            <a:lvl4pPr>
              <a:defRPr lang="en-US" dirty="0" smtClean="0">
                <a:solidFill>
                  <a:srgbClr val="001A70"/>
                </a:solidFill>
              </a:defRPr>
            </a:lvl4pPr>
            <a:lvl5pPr>
              <a:defRPr lang="en-GB" dirty="0">
                <a:solidFill>
                  <a:srgbClr val="001A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816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31800" y="1629940"/>
            <a:ext cx="5424000" cy="4751387"/>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36200" y="1629940"/>
            <a:ext cx="5424000" cy="4751387"/>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254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8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246112"/>
            <a:ext cx="5424000" cy="3951288"/>
          </a:xfrm>
        </p:spPr>
        <p:txBody>
          <a:bodyPr vert="horz" lIns="0" tIns="0" rIns="0" bIns="0" rtlCol="0" anchor="t" anchorCtr="0">
            <a:noAutofit/>
          </a:bodyPr>
          <a:lstStyle>
            <a:lvl1pPr>
              <a:defRPr lang="en-US" dirty="0" smtClean="0"/>
            </a:lvl1pPr>
            <a:lvl2pPr>
              <a:buClr>
                <a:srgbClr val="004BD2"/>
              </a:buClr>
              <a:defRPr lang="en-US" dirty="0" smtClean="0"/>
            </a:lvl2pPr>
            <a:lvl3pPr>
              <a:defRPr lang="en-US" dirty="0" smtClean="0"/>
            </a:lvl3pPr>
            <a:lvl4pPr>
              <a:defRPr lang="en-US" dirty="0" smtClean="0"/>
            </a:lvl4pPr>
            <a:lvl5pP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3362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6200" y="2246112"/>
            <a:ext cx="5424000" cy="3951288"/>
          </a:xfrm>
        </p:spPr>
        <p:txBody>
          <a:bodyPr vert="horz" lIns="0" tIns="0" rIns="0" bIns="0" rtlCol="0" anchor="t" anchorCtr="0">
            <a:noAutofit/>
          </a:bodyPr>
          <a:lstStyle>
            <a:lvl1pPr>
              <a:defRPr lang="en-US" smtClean="0"/>
            </a:lvl1pPr>
            <a:lvl2pPr>
              <a:buClr>
                <a:srgbClr val="004BD2"/>
              </a:buCl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29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2EEB3D-4582-5547-87C6-D6FD52AE4B0F}"/>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Text&#10;&#10;Description automatically generated with medium confidence">
            <a:extLst>
              <a:ext uri="{FF2B5EF4-FFF2-40B4-BE49-F238E27FC236}">
                <a16:creationId xmlns:a16="http://schemas.microsoft.com/office/drawing/2014/main" id="{1417F59C-1780-004B-81E5-7182E018BCF1}"/>
              </a:ext>
            </a:extLst>
          </p:cNvPr>
          <p:cNvPicPr>
            <a:picLocks noChangeAspect="1"/>
          </p:cNvPicPr>
          <p:nvPr userDrawn="1"/>
        </p:nvPicPr>
        <p:blipFill>
          <a:blip r:embed="rId2"/>
          <a:stretch>
            <a:fillRect/>
          </a:stretch>
        </p:blipFill>
        <p:spPr>
          <a:xfrm>
            <a:off x="377354" y="351143"/>
            <a:ext cx="2215153" cy="925838"/>
          </a:xfrm>
          <a:prstGeom prst="rect">
            <a:avLst/>
          </a:prstGeom>
        </p:spPr>
      </p:pic>
      <p:sp>
        <p:nvSpPr>
          <p:cNvPr id="21" name="Title 1">
            <a:extLst>
              <a:ext uri="{FF2B5EF4-FFF2-40B4-BE49-F238E27FC236}">
                <a16:creationId xmlns:a16="http://schemas.microsoft.com/office/drawing/2014/main" id="{F9542533-43E6-854C-A02F-A8190C5ECCBA}"/>
              </a:ext>
            </a:extLst>
          </p:cNvPr>
          <p:cNvSpPr>
            <a:spLocks noGrp="1"/>
          </p:cNvSpPr>
          <p:nvPr>
            <p:ph type="ctrTitle" hasCustomPrompt="1"/>
          </p:nvPr>
        </p:nvSpPr>
        <p:spPr>
          <a:xfrm>
            <a:off x="490700" y="2636912"/>
            <a:ext cx="11040797" cy="1080120"/>
          </a:xfrm>
        </p:spPr>
        <p:txBody>
          <a:bodyPr anchor="b" anchorCtr="0"/>
          <a:lstStyle>
            <a:lvl1pPr>
              <a:defRPr sz="3800" b="0">
                <a:solidFill>
                  <a:schemeClr val="bg1"/>
                </a:solidFill>
              </a:defRPr>
            </a:lvl1pPr>
          </a:lstStyle>
          <a:p>
            <a:r>
              <a:rPr lang="en-US" dirty="0"/>
              <a:t>Click to edit Thank you message</a:t>
            </a:r>
            <a:endParaRPr lang="en-GB" dirty="0"/>
          </a:p>
        </p:txBody>
      </p:sp>
      <p:pic>
        <p:nvPicPr>
          <p:cNvPr id="8" name="Picture 7" descr="A picture containing text&#10;&#10;Description automatically generated">
            <a:extLst>
              <a:ext uri="{FF2B5EF4-FFF2-40B4-BE49-F238E27FC236}">
                <a16:creationId xmlns:a16="http://schemas.microsoft.com/office/drawing/2014/main" id="{C8D203B3-1AC7-3B4E-9BD2-3DCE25D718DB}"/>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163CD04A-072B-9C4B-A67C-6183C658A8CD}"/>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3830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600"/>
                                        <p:tgtEl>
                                          <p:spTgt spid="7"/>
                                        </p:tgtEl>
                                      </p:cBhvr>
                                    </p:animEffect>
                                  </p:childTnLst>
                                </p:cTn>
                              </p:par>
                              <p:par>
                                <p:cTn id="11" presetID="2" presetClass="entr" presetSubtype="8"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2" presetClass="entr" presetSubtype="2" fill="hold" nodeType="with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60D4-444B-E0AF-B2C8-668EEA749B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BFAC7A-29AD-CA52-83FA-469B579B8C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3E433F-9786-2F2E-783C-022038B6B0AB}"/>
              </a:ext>
            </a:extLst>
          </p:cNvPr>
          <p:cNvSpPr>
            <a:spLocks noGrp="1"/>
          </p:cNvSpPr>
          <p:nvPr>
            <p:ph type="dt" sz="half" idx="10"/>
          </p:nvPr>
        </p:nvSpPr>
        <p:spPr/>
        <p:txBody>
          <a:bodyPr/>
          <a:lstStyle/>
          <a:p>
            <a:fld id="{0D155A8C-735B-F74C-971A-BB186A80631E}" type="datetimeFigureOut">
              <a:rPr lang="en-US" smtClean="0"/>
              <a:t>10/9/23</a:t>
            </a:fld>
            <a:endParaRPr lang="en-US"/>
          </a:p>
        </p:txBody>
      </p:sp>
      <p:sp>
        <p:nvSpPr>
          <p:cNvPr id="5" name="Footer Placeholder 4">
            <a:extLst>
              <a:ext uri="{FF2B5EF4-FFF2-40B4-BE49-F238E27FC236}">
                <a16:creationId xmlns:a16="http://schemas.microsoft.com/office/drawing/2014/main" id="{1BF24AC3-7E83-766F-C9FE-BF70D3A57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51BE7-CDA9-E4D2-8CE9-AB2AAE2CF96F}"/>
              </a:ext>
            </a:extLst>
          </p:cNvPr>
          <p:cNvSpPr>
            <a:spLocks noGrp="1"/>
          </p:cNvSpPr>
          <p:nvPr>
            <p:ph type="sldNum" sz="quarter" idx="12"/>
          </p:nvPr>
        </p:nvSpPr>
        <p:spPr/>
        <p:txBody>
          <a:bodyPr/>
          <a:lstStyle/>
          <a:p>
            <a:fld id="{35C370B7-36A9-6340-8E0E-F8BBC3106F05}" type="slidenum">
              <a:rPr lang="en-US" smtClean="0"/>
              <a:t>‹#›</a:t>
            </a:fld>
            <a:endParaRPr lang="en-US"/>
          </a:p>
        </p:txBody>
      </p:sp>
    </p:spTree>
    <p:extLst>
      <p:ext uri="{BB962C8B-B14F-4D97-AF65-F5344CB8AC3E}">
        <p14:creationId xmlns:p14="http://schemas.microsoft.com/office/powerpoint/2010/main" val="329716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333382"/>
            <a:ext cx="11328400" cy="805329"/>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1800" y="1629948"/>
            <a:ext cx="11328400" cy="4751387"/>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p:nvCxnSpPr>
        <p:spPr>
          <a:xfrm>
            <a:off x="431800" y="1268760"/>
            <a:ext cx="11328400" cy="0"/>
          </a:xfrm>
          <a:prstGeom prst="line">
            <a:avLst/>
          </a:prstGeom>
          <a:ln w="82550">
            <a:solidFill>
              <a:srgbClr val="FF6900">
                <a:alpha val="7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9EFAD8-5371-4D38-AB7D-929E48F49620}"/>
              </a:ext>
            </a:extLst>
          </p:cNvPr>
          <p:cNvSpPr txBox="1"/>
          <p:nvPr userDrawn="1"/>
        </p:nvSpPr>
        <p:spPr>
          <a:xfrm>
            <a:off x="11544176" y="6444044"/>
            <a:ext cx="600496" cy="369332"/>
          </a:xfrm>
          <a:prstGeom prst="rect">
            <a:avLst/>
          </a:prstGeom>
          <a:noFill/>
        </p:spPr>
        <p:txBody>
          <a:bodyPr wrap="square" rtlCol="0">
            <a:spAutoFit/>
          </a:bodyPr>
          <a:lstStyle/>
          <a:p>
            <a:pPr algn="r"/>
            <a:fld id="{445C6DDE-086C-D945-94D9-3996B0598A36}" type="slidenum">
              <a:rPr lang="en-US" smtClean="0">
                <a:solidFill>
                  <a:srgbClr val="004BD2"/>
                </a:solidFill>
              </a:rPr>
              <a:pPr algn="r"/>
              <a:t>‹#›</a:t>
            </a:fld>
            <a:endParaRPr lang="en-US" dirty="0">
              <a:solidFill>
                <a:srgbClr val="004BD2"/>
              </a:solidFill>
            </a:endParaRPr>
          </a:p>
        </p:txBody>
      </p:sp>
    </p:spTree>
    <p:extLst>
      <p:ext uri="{BB962C8B-B14F-4D97-AF65-F5344CB8AC3E}">
        <p14:creationId xmlns:p14="http://schemas.microsoft.com/office/powerpoint/2010/main" val="39036902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704" r:id="rId7"/>
  </p:sldLayoutIdLst>
  <p:hf sldNum="0" hdr="0" ftr="0" dt="0"/>
  <p:txStyles>
    <p:titleStyle>
      <a:lvl1pPr algn="l" defTabSz="914377" rtl="0" eaLnBrk="1" latinLnBrk="0" hangingPunct="1">
        <a:lnSpc>
          <a:spcPct val="90000"/>
        </a:lnSpc>
        <a:spcBef>
          <a:spcPct val="0"/>
        </a:spcBef>
        <a:buNone/>
        <a:defRPr sz="2800" b="0" kern="1200">
          <a:solidFill>
            <a:srgbClr val="004BD2"/>
          </a:solidFill>
          <a:latin typeface="+mn-lt"/>
          <a:ea typeface="+mj-ea"/>
          <a:cs typeface="+mj-cs"/>
        </a:defRPr>
      </a:lvl1pPr>
    </p:titleStyle>
    <p:bodyStyle>
      <a:lvl1pPr marL="0" indent="0" algn="l" defTabSz="215995" rtl="0" eaLnBrk="1" latinLnBrk="0" hangingPunct="1">
        <a:lnSpc>
          <a:spcPct val="110000"/>
        </a:lnSpc>
        <a:spcBef>
          <a:spcPts val="1200"/>
        </a:spcBef>
        <a:buFontTx/>
        <a:buNone/>
        <a:defRPr sz="1800" kern="1200">
          <a:solidFill>
            <a:srgbClr val="001A70"/>
          </a:solidFill>
          <a:latin typeface="+mn-lt"/>
          <a:ea typeface="+mn-ea"/>
          <a:cs typeface="+mn-cs"/>
        </a:defRPr>
      </a:lvl1pPr>
      <a:lvl2pPr marL="215995" indent="-215995" algn="l" defTabSz="215995" rtl="0" eaLnBrk="1" latinLnBrk="0" hangingPunct="1">
        <a:lnSpc>
          <a:spcPct val="110000"/>
        </a:lnSpc>
        <a:spcBef>
          <a:spcPts val="600"/>
        </a:spcBef>
        <a:buClr>
          <a:srgbClr val="004BD2"/>
        </a:buClr>
        <a:buSzPct val="120000"/>
        <a:buFont typeface="Arial" panose="020B0604020202020204" pitchFamily="34" charset="0"/>
        <a:buChar char="•"/>
        <a:defRPr sz="1800" kern="1200">
          <a:solidFill>
            <a:srgbClr val="001A70"/>
          </a:solidFill>
          <a:latin typeface="+mn-lt"/>
          <a:ea typeface="+mn-ea"/>
          <a:cs typeface="+mn-cs"/>
        </a:defRPr>
      </a:lvl2pPr>
      <a:lvl3pPr marL="431989" indent="-215995" algn="l" defTabSz="215995" rtl="0" eaLnBrk="1" latinLnBrk="0" hangingPunct="1">
        <a:lnSpc>
          <a:spcPct val="110000"/>
        </a:lnSpc>
        <a:spcBef>
          <a:spcPts val="600"/>
        </a:spcBef>
        <a:buClr>
          <a:schemeClr val="tx2"/>
        </a:buClr>
        <a:buSzPct val="120000"/>
        <a:buFont typeface="Arial" panose="020B0604020202020204" pitchFamily="34" charset="0"/>
        <a:buChar char="•"/>
        <a:defRPr sz="1800" kern="1200">
          <a:solidFill>
            <a:srgbClr val="001A70"/>
          </a:solidFill>
          <a:latin typeface="+mn-lt"/>
          <a:ea typeface="+mn-ea"/>
          <a:cs typeface="+mn-cs"/>
        </a:defRPr>
      </a:lvl3pPr>
      <a:lvl4pPr marL="647984" indent="-215995" algn="l" defTabSz="215995" rtl="0" eaLnBrk="1" latinLnBrk="0" hangingPunct="1">
        <a:lnSpc>
          <a:spcPct val="110000"/>
        </a:lnSpc>
        <a:spcBef>
          <a:spcPts val="600"/>
        </a:spcBef>
        <a:buClr>
          <a:schemeClr val="accent2"/>
        </a:buClr>
        <a:buSzPct val="120000"/>
        <a:buFont typeface="Arial" panose="020B0604020202020204" pitchFamily="34" charset="0"/>
        <a:buChar char="•"/>
        <a:defRPr sz="1800" kern="1200">
          <a:solidFill>
            <a:srgbClr val="001A70"/>
          </a:solidFill>
          <a:latin typeface="+mn-lt"/>
          <a:ea typeface="+mn-ea"/>
          <a:cs typeface="+mn-cs"/>
        </a:defRPr>
      </a:lvl4pPr>
      <a:lvl5pPr marL="863978" indent="-215995" algn="l" defTabSz="215995" rtl="0" eaLnBrk="1" latinLnBrk="0" hangingPunct="1">
        <a:lnSpc>
          <a:spcPct val="110000"/>
        </a:lnSpc>
        <a:spcBef>
          <a:spcPts val="600"/>
        </a:spcBef>
        <a:buClr>
          <a:schemeClr val="bg2"/>
        </a:buClr>
        <a:buSzPct val="120000"/>
        <a:buFont typeface="Arial" panose="020B0604020202020204" pitchFamily="34" charset="0"/>
        <a:buChar char="•"/>
        <a:defRPr sz="1800" kern="1200">
          <a:solidFill>
            <a:srgbClr val="001A70"/>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eur01.safelinks.protection.outlook.com/?url=https%3A%2F%2Fwww.cgi.org.uk%2Fmy_cg%2Fqualifying-programme-part-1-2&amp;data=05%7C01%7Clauren%40kcb.ac.uk%7C42547d7b45764466611f08da590d8b4e%7Cc00cde4c65b04c26afd7071f799c3d1c%7C0%7C0%7C637920211965446211%7CUnknown%7CTWFpbGZsb3d8eyJWIjoiMC4wLjAwMDAiLCJQIjoiV2luMzIiLCJBTiI6Ik1haWwiLCJXVCI6Mn0%3D%7C3000%7C%7C%7C&amp;sdata=wQdw%2BnmVUco42%2FlpBcNbX0iZWZ6u3N%2B3dq1NAI31SoM%3D&amp;reserved=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p:txBody>
          <a:bodyPr/>
          <a:lstStyle/>
          <a:p>
            <a:r>
              <a:rPr lang="en-US" dirty="0"/>
              <a:t>Corporate Governance Examination Revision – Session 1</a:t>
            </a:r>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a:p>
            <a:r>
              <a:rPr lang="en-US" dirty="0"/>
              <a:t>Neill McWilliams </a:t>
            </a:r>
            <a:r>
              <a:rPr lang="en-US" dirty="0" err="1"/>
              <a:t>MSc,MBA,FCG</a:t>
            </a:r>
            <a:endParaRPr lang="en-US" dirty="0"/>
          </a:p>
          <a:p>
            <a:endParaRPr lang="en-US" dirty="0"/>
          </a:p>
        </p:txBody>
      </p:sp>
    </p:spTree>
    <p:extLst>
      <p:ext uri="{BB962C8B-B14F-4D97-AF65-F5344CB8AC3E}">
        <p14:creationId xmlns:p14="http://schemas.microsoft.com/office/powerpoint/2010/main" val="292179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4E86D4-03C2-3C1A-E2D7-3B1F333CD076}"/>
              </a:ext>
            </a:extLst>
          </p:cNvPr>
          <p:cNvPicPr>
            <a:picLocks noGrp="1" noChangeAspect="1"/>
          </p:cNvPicPr>
          <p:nvPr>
            <p:ph idx="1"/>
          </p:nvPr>
        </p:nvPicPr>
        <p:blipFill rotWithShape="1">
          <a:blip r:embed="rId2"/>
          <a:srcRect r="979"/>
          <a:stretch/>
        </p:blipFill>
        <p:spPr>
          <a:xfrm>
            <a:off x="3448280" y="1507517"/>
            <a:ext cx="5223192" cy="5274837"/>
          </a:xfrm>
          <a:ln>
            <a:solidFill>
              <a:srgbClr val="002060"/>
            </a:solidFill>
          </a:ln>
        </p:spPr>
      </p:pic>
      <p:sp>
        <p:nvSpPr>
          <p:cNvPr id="6" name="Title 1">
            <a:extLst>
              <a:ext uri="{FF2B5EF4-FFF2-40B4-BE49-F238E27FC236}">
                <a16:creationId xmlns:a16="http://schemas.microsoft.com/office/drawing/2014/main" id="{41229CB6-696B-8C8A-E020-43A3F2E1568D}"/>
              </a:ext>
            </a:extLst>
          </p:cNvPr>
          <p:cNvSpPr>
            <a:spLocks noGrp="1"/>
          </p:cNvSpPr>
          <p:nvPr>
            <p:ph type="title"/>
          </p:nvPr>
        </p:nvSpPr>
        <p:spPr>
          <a:xfrm>
            <a:off x="434849" y="-127629"/>
            <a:ext cx="7600951" cy="1279524"/>
          </a:xfrm>
        </p:spPr>
        <p:txBody>
          <a:bodyPr>
            <a:normAutofit/>
          </a:bodyPr>
          <a:lstStyle/>
          <a:p>
            <a:r>
              <a:rPr lang="en-US" sz="3200" b="1" dirty="0">
                <a:solidFill>
                  <a:srgbClr val="004BD2"/>
                </a:solidFill>
              </a:rPr>
              <a:t>Examination Question Matrix</a:t>
            </a:r>
          </a:p>
        </p:txBody>
      </p:sp>
    </p:spTree>
    <p:extLst>
      <p:ext uri="{BB962C8B-B14F-4D97-AF65-F5344CB8AC3E}">
        <p14:creationId xmlns:p14="http://schemas.microsoft.com/office/powerpoint/2010/main" val="211522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p:txBody>
      </p:sp>
      <p:sp>
        <p:nvSpPr>
          <p:cNvPr id="5" name="Title 4">
            <a:extLst>
              <a:ext uri="{FF2B5EF4-FFF2-40B4-BE49-F238E27FC236}">
                <a16:creationId xmlns:a16="http://schemas.microsoft.com/office/drawing/2014/main" id="{F12121CF-1636-418F-D696-F99C127D9F00}"/>
              </a:ext>
            </a:extLst>
          </p:cNvPr>
          <p:cNvSpPr>
            <a:spLocks noGrp="1"/>
          </p:cNvSpPr>
          <p:nvPr>
            <p:ph type="ctrTitle"/>
          </p:nvPr>
        </p:nvSpPr>
        <p:spPr/>
        <p:txBody>
          <a:bodyPr/>
          <a:lstStyle/>
          <a:p>
            <a:r>
              <a:rPr lang="en-US" dirty="0"/>
              <a:t>Role of the company secretary in governance</a:t>
            </a:r>
          </a:p>
        </p:txBody>
      </p:sp>
    </p:spTree>
    <p:extLst>
      <p:ext uri="{BB962C8B-B14F-4D97-AF65-F5344CB8AC3E}">
        <p14:creationId xmlns:p14="http://schemas.microsoft.com/office/powerpoint/2010/main" val="341259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64" y="-75611"/>
            <a:ext cx="8229600" cy="1143000"/>
          </a:xfrm>
        </p:spPr>
        <p:txBody>
          <a:bodyPr>
            <a:normAutofit/>
          </a:bodyPr>
          <a:lstStyle/>
          <a:p>
            <a:r>
              <a:rPr lang="en-US" sz="3200" b="1" dirty="0">
                <a:solidFill>
                  <a:srgbClr val="004BD3"/>
                </a:solidFill>
              </a:rPr>
              <a:t>Introduction</a:t>
            </a:r>
          </a:p>
        </p:txBody>
      </p:sp>
      <p:sp>
        <p:nvSpPr>
          <p:cNvPr id="4" name="TextBox 3"/>
          <p:cNvSpPr txBox="1"/>
          <p:nvPr/>
        </p:nvSpPr>
        <p:spPr>
          <a:xfrm>
            <a:off x="5306290" y="3422569"/>
            <a:ext cx="2768415" cy="1506103"/>
          </a:xfrm>
          <a:prstGeom prst="rect">
            <a:avLst/>
          </a:prstGeom>
          <a:solidFill>
            <a:srgbClr val="004BD3"/>
          </a:solidFill>
        </p:spPr>
        <p:txBody>
          <a:bodyPr wrap="square" rtlCol="0">
            <a:spAutoFit/>
          </a:bodyPr>
          <a:lstStyle/>
          <a:p>
            <a:pPr algn="ctr"/>
            <a:r>
              <a:rPr lang="en-US" sz="2400" b="1" dirty="0">
                <a:solidFill>
                  <a:schemeClr val="bg1"/>
                </a:solidFill>
              </a:rPr>
              <a:t>The Board</a:t>
            </a:r>
          </a:p>
          <a:p>
            <a:pPr algn="ctr"/>
            <a:r>
              <a:rPr lang="en-US" sz="1600" b="1" dirty="0">
                <a:solidFill>
                  <a:schemeClr val="bg1"/>
                </a:solidFill>
              </a:rPr>
              <a:t>Chairman</a:t>
            </a:r>
          </a:p>
          <a:p>
            <a:pPr algn="ctr"/>
            <a:r>
              <a:rPr lang="en-US" sz="1600" b="1" dirty="0">
                <a:solidFill>
                  <a:schemeClr val="bg1"/>
                </a:solidFill>
              </a:rPr>
              <a:t>Directors</a:t>
            </a:r>
          </a:p>
          <a:p>
            <a:pPr algn="ctr"/>
            <a:r>
              <a:rPr lang="en-US" sz="1600" b="1" dirty="0">
                <a:solidFill>
                  <a:schemeClr val="bg1"/>
                </a:solidFill>
              </a:rPr>
              <a:t>Non Executive Directors</a:t>
            </a:r>
          </a:p>
          <a:p>
            <a:pPr algn="ctr"/>
            <a:endParaRPr lang="en-US" dirty="0">
              <a:solidFill>
                <a:schemeClr val="bg1"/>
              </a:solidFill>
            </a:endParaRPr>
          </a:p>
        </p:txBody>
      </p:sp>
      <p:sp>
        <p:nvSpPr>
          <p:cNvPr id="5" name="Right Arrow 4"/>
          <p:cNvSpPr/>
          <p:nvPr/>
        </p:nvSpPr>
        <p:spPr>
          <a:xfrm rot="10800000">
            <a:off x="8193882" y="4020620"/>
            <a:ext cx="859164" cy="435839"/>
          </a:xfrm>
          <a:prstGeom prst="rightArrow">
            <a:avLst/>
          </a:prstGeom>
          <a:solidFill>
            <a:srgbClr val="004B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492337" y="1446003"/>
            <a:ext cx="2259279" cy="1035446"/>
          </a:xfrm>
          <a:prstGeom prst="rect">
            <a:avLst/>
          </a:prstGeom>
          <a:solidFill>
            <a:srgbClr val="004BD3"/>
          </a:solidFill>
        </p:spPr>
        <p:txBody>
          <a:bodyPr wrap="square" rtlCol="0">
            <a:spAutoFit/>
          </a:bodyPr>
          <a:lstStyle/>
          <a:p>
            <a:endParaRPr lang="en-US" dirty="0">
              <a:solidFill>
                <a:schemeClr val="bg1"/>
              </a:solidFill>
            </a:endParaRPr>
          </a:p>
          <a:p>
            <a:pPr algn="ctr"/>
            <a:r>
              <a:rPr lang="en-US" sz="2400" b="1" dirty="0">
                <a:solidFill>
                  <a:schemeClr val="bg1"/>
                </a:solidFill>
              </a:rPr>
              <a:t>Shareholders</a:t>
            </a:r>
            <a:endParaRPr lang="en-US" dirty="0">
              <a:solidFill>
                <a:schemeClr val="bg1"/>
              </a:solidFill>
            </a:endParaRPr>
          </a:p>
          <a:p>
            <a:endParaRPr lang="en-US" dirty="0">
              <a:solidFill>
                <a:schemeClr val="bg1"/>
              </a:solidFill>
            </a:endParaRPr>
          </a:p>
        </p:txBody>
      </p:sp>
      <p:sp>
        <p:nvSpPr>
          <p:cNvPr id="10" name="TextBox 9"/>
          <p:cNvSpPr txBox="1"/>
          <p:nvPr/>
        </p:nvSpPr>
        <p:spPr>
          <a:xfrm>
            <a:off x="1971091" y="3440898"/>
            <a:ext cx="2259279" cy="1411972"/>
          </a:xfrm>
          <a:prstGeom prst="rect">
            <a:avLst/>
          </a:prstGeom>
          <a:solidFill>
            <a:srgbClr val="004BD3"/>
          </a:solidFill>
        </p:spPr>
        <p:txBody>
          <a:bodyPr wrap="square" rtlCol="0">
            <a:spAutoFit/>
          </a:bodyPr>
          <a:lstStyle/>
          <a:p>
            <a:endParaRPr lang="en-US" dirty="0">
              <a:solidFill>
                <a:schemeClr val="bg1"/>
              </a:solidFill>
            </a:endParaRPr>
          </a:p>
          <a:p>
            <a:pPr algn="ctr"/>
            <a:r>
              <a:rPr lang="en-US" sz="2400" b="1" dirty="0">
                <a:solidFill>
                  <a:schemeClr val="bg1"/>
                </a:solidFill>
              </a:rPr>
              <a:t>Other</a:t>
            </a:r>
          </a:p>
          <a:p>
            <a:pPr algn="ctr"/>
            <a:r>
              <a:rPr lang="en-US" sz="2400" b="1" dirty="0">
                <a:solidFill>
                  <a:schemeClr val="bg1"/>
                </a:solidFill>
              </a:rPr>
              <a:t>Stakeholders</a:t>
            </a:r>
            <a:endParaRPr lang="en-US" dirty="0">
              <a:solidFill>
                <a:schemeClr val="bg1"/>
              </a:solidFill>
            </a:endParaRPr>
          </a:p>
          <a:p>
            <a:endParaRPr lang="en-US" dirty="0">
              <a:solidFill>
                <a:schemeClr val="bg1"/>
              </a:solidFill>
            </a:endParaRPr>
          </a:p>
        </p:txBody>
      </p:sp>
      <p:sp>
        <p:nvSpPr>
          <p:cNvPr id="11" name="TextBox 10"/>
          <p:cNvSpPr txBox="1"/>
          <p:nvPr/>
        </p:nvSpPr>
        <p:spPr>
          <a:xfrm>
            <a:off x="5492336" y="5579961"/>
            <a:ext cx="2259279" cy="1035446"/>
          </a:xfrm>
          <a:prstGeom prst="rect">
            <a:avLst/>
          </a:prstGeom>
          <a:solidFill>
            <a:srgbClr val="004BD3"/>
          </a:solidFill>
        </p:spPr>
        <p:txBody>
          <a:bodyPr wrap="square" rtlCol="0">
            <a:spAutoFit/>
          </a:bodyPr>
          <a:lstStyle/>
          <a:p>
            <a:endParaRPr lang="en-US" dirty="0">
              <a:solidFill>
                <a:schemeClr val="bg1"/>
              </a:solidFill>
            </a:endParaRPr>
          </a:p>
          <a:p>
            <a:pPr algn="ctr"/>
            <a:r>
              <a:rPr lang="en-US" sz="2400" b="1" dirty="0">
                <a:solidFill>
                  <a:schemeClr val="bg1"/>
                </a:solidFill>
              </a:rPr>
              <a:t>Management</a:t>
            </a:r>
            <a:endParaRPr lang="en-US" dirty="0">
              <a:solidFill>
                <a:schemeClr val="bg1"/>
              </a:solidFill>
            </a:endParaRPr>
          </a:p>
          <a:p>
            <a:endParaRPr lang="en-US" dirty="0">
              <a:solidFill>
                <a:schemeClr val="bg1"/>
              </a:solidFill>
            </a:endParaRPr>
          </a:p>
        </p:txBody>
      </p:sp>
      <p:sp>
        <p:nvSpPr>
          <p:cNvPr id="12" name="TextBox 11"/>
          <p:cNvSpPr txBox="1"/>
          <p:nvPr/>
        </p:nvSpPr>
        <p:spPr>
          <a:xfrm>
            <a:off x="9301789" y="3429000"/>
            <a:ext cx="2120717" cy="1384995"/>
          </a:xfrm>
          <a:prstGeom prst="rect">
            <a:avLst/>
          </a:prstGeom>
          <a:solidFill>
            <a:srgbClr val="FF9057"/>
          </a:solidFill>
        </p:spPr>
        <p:txBody>
          <a:bodyPr wrap="square" rtlCol="0">
            <a:spAutoFit/>
          </a:bodyPr>
          <a:lstStyle/>
          <a:p>
            <a:endParaRPr lang="en-US" dirty="0">
              <a:solidFill>
                <a:schemeClr val="bg1"/>
              </a:solidFill>
            </a:endParaRPr>
          </a:p>
          <a:p>
            <a:pPr algn="ctr"/>
            <a:r>
              <a:rPr lang="en-US" sz="2400" b="1" dirty="0">
                <a:solidFill>
                  <a:schemeClr val="bg1"/>
                </a:solidFill>
              </a:rPr>
              <a:t>Company Secretary</a:t>
            </a:r>
            <a:endParaRPr lang="en-US" sz="2400" dirty="0">
              <a:solidFill>
                <a:schemeClr val="bg1"/>
              </a:solidFill>
            </a:endParaRPr>
          </a:p>
          <a:p>
            <a:endParaRPr lang="en-US" dirty="0">
              <a:solidFill>
                <a:schemeClr val="bg1"/>
              </a:solidFill>
            </a:endParaRPr>
          </a:p>
        </p:txBody>
      </p:sp>
      <p:sp>
        <p:nvSpPr>
          <p:cNvPr id="13" name="Right Arrow 12"/>
          <p:cNvSpPr/>
          <p:nvPr/>
        </p:nvSpPr>
        <p:spPr>
          <a:xfrm rot="16200000">
            <a:off x="6030071" y="2694490"/>
            <a:ext cx="762718" cy="490951"/>
          </a:xfrm>
          <a:prstGeom prst="rightArrow">
            <a:avLst/>
          </a:prstGeom>
          <a:solidFill>
            <a:srgbClr val="004B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4399805" y="4299168"/>
            <a:ext cx="859164" cy="435839"/>
          </a:xfrm>
          <a:prstGeom prst="rightArrow">
            <a:avLst/>
          </a:prstGeom>
          <a:solidFill>
            <a:srgbClr val="004B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0800000">
            <a:off x="4383969" y="3802701"/>
            <a:ext cx="859164" cy="435839"/>
          </a:xfrm>
          <a:prstGeom prst="rightArrow">
            <a:avLst/>
          </a:prstGeom>
          <a:solidFill>
            <a:srgbClr val="004B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5400000">
            <a:off x="6554613" y="2728805"/>
            <a:ext cx="762718" cy="490951"/>
          </a:xfrm>
          <a:prstGeom prst="rightArrow">
            <a:avLst/>
          </a:prstGeom>
          <a:solidFill>
            <a:srgbClr val="004B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rot="5400000">
            <a:off x="6484809" y="5025690"/>
            <a:ext cx="312928" cy="459687"/>
          </a:xfrm>
          <a:prstGeom prst="rightArrow">
            <a:avLst/>
          </a:prstGeom>
          <a:solidFill>
            <a:srgbClr val="004B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93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8054-7E56-3BEF-5F49-1035EB85F164}"/>
              </a:ext>
            </a:extLst>
          </p:cNvPr>
          <p:cNvSpPr>
            <a:spLocks noGrp="1"/>
          </p:cNvSpPr>
          <p:nvPr>
            <p:ph type="title"/>
          </p:nvPr>
        </p:nvSpPr>
        <p:spPr>
          <a:xfrm>
            <a:off x="431800" y="0"/>
            <a:ext cx="7623810" cy="1165543"/>
          </a:xfrm>
        </p:spPr>
        <p:txBody>
          <a:bodyPr>
            <a:normAutofit/>
          </a:bodyPr>
          <a:lstStyle/>
          <a:p>
            <a:r>
              <a:rPr lang="en-US" sz="3200" b="1" dirty="0">
                <a:solidFill>
                  <a:srgbClr val="004BD3"/>
                </a:solidFill>
              </a:rPr>
              <a:t>The role of the company secretary</a:t>
            </a:r>
          </a:p>
        </p:txBody>
      </p:sp>
      <p:sp>
        <p:nvSpPr>
          <p:cNvPr id="3" name="Content Placeholder 2">
            <a:extLst>
              <a:ext uri="{FF2B5EF4-FFF2-40B4-BE49-F238E27FC236}">
                <a16:creationId xmlns:a16="http://schemas.microsoft.com/office/drawing/2014/main" id="{C131926E-0799-65BB-7584-3880B3F518A5}"/>
              </a:ext>
            </a:extLst>
          </p:cNvPr>
          <p:cNvSpPr>
            <a:spLocks noGrp="1"/>
          </p:cNvSpPr>
          <p:nvPr>
            <p:ph idx="1"/>
          </p:nvPr>
        </p:nvSpPr>
        <p:spPr/>
        <p:txBody>
          <a:bodyPr/>
          <a:lstStyle/>
          <a:p>
            <a:pPr marL="514350" indent="-514350">
              <a:buFont typeface="+mj-lt"/>
              <a:buAutoNum type="arabicPeriod"/>
            </a:pPr>
            <a:r>
              <a:rPr lang="en-US" sz="2400" dirty="0">
                <a:solidFill>
                  <a:srgbClr val="FF9057"/>
                </a:solidFill>
              </a:rPr>
              <a:t>Governance</a:t>
            </a:r>
          </a:p>
          <a:p>
            <a:pPr marL="514350" indent="-514350">
              <a:buFont typeface="+mj-lt"/>
              <a:buAutoNum type="arabicPeriod"/>
            </a:pPr>
            <a:r>
              <a:rPr lang="en-US" sz="2400" dirty="0">
                <a:solidFill>
                  <a:srgbClr val="FF9057"/>
                </a:solidFill>
              </a:rPr>
              <a:t>Statutory and regulatory compliance</a:t>
            </a:r>
          </a:p>
          <a:p>
            <a:pPr marL="514350" indent="-514350">
              <a:buFont typeface="+mj-lt"/>
              <a:buAutoNum type="arabicPeriod"/>
            </a:pPr>
            <a:r>
              <a:rPr lang="en-US" sz="2400" dirty="0">
                <a:solidFill>
                  <a:srgbClr val="FF9057"/>
                </a:solidFill>
              </a:rPr>
              <a:t>Advising the board and senior management</a:t>
            </a:r>
          </a:p>
          <a:p>
            <a:pPr marL="514350" indent="-514350">
              <a:buFont typeface="+mj-lt"/>
              <a:buAutoNum type="arabicPeriod"/>
            </a:pPr>
            <a:r>
              <a:rPr lang="en-US" sz="2400" dirty="0">
                <a:solidFill>
                  <a:srgbClr val="FF9057"/>
                </a:solidFill>
              </a:rPr>
              <a:t>Communication</a:t>
            </a:r>
          </a:p>
        </p:txBody>
      </p:sp>
    </p:spTree>
    <p:extLst>
      <p:ext uri="{BB962C8B-B14F-4D97-AF65-F5344CB8AC3E}">
        <p14:creationId xmlns:p14="http://schemas.microsoft.com/office/powerpoint/2010/main" val="317192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1926E-0799-65BB-7584-3880B3F518A5}"/>
              </a:ext>
            </a:extLst>
          </p:cNvPr>
          <p:cNvSpPr>
            <a:spLocks noGrp="1"/>
          </p:cNvSpPr>
          <p:nvPr>
            <p:ph idx="1"/>
          </p:nvPr>
        </p:nvSpPr>
        <p:spPr/>
        <p:txBody>
          <a:bodyPr/>
          <a:lstStyle/>
          <a:p>
            <a:pPr marL="514350" indent="-514350">
              <a:buFont typeface="+mj-lt"/>
              <a:buAutoNum type="arabicPeriod"/>
            </a:pPr>
            <a:r>
              <a:rPr lang="en-US" sz="2400" dirty="0">
                <a:solidFill>
                  <a:srgbClr val="FF9057"/>
                </a:solidFill>
              </a:rPr>
              <a:t>Governance</a:t>
            </a:r>
          </a:p>
          <a:p>
            <a:pPr marL="0" lvl="1" indent="0">
              <a:buNone/>
            </a:pPr>
            <a:r>
              <a:rPr lang="en-US" sz="2400" dirty="0">
                <a:solidFill>
                  <a:srgbClr val="004BD3"/>
                </a:solidFill>
              </a:rPr>
              <a:t>Board composition and procedures</a:t>
            </a:r>
          </a:p>
          <a:p>
            <a:pPr lvl="3">
              <a:buClr>
                <a:srgbClr val="004BD3"/>
              </a:buClr>
            </a:pPr>
            <a:r>
              <a:rPr lang="en-US" sz="2400" dirty="0">
                <a:solidFill>
                  <a:srgbClr val="004BD3"/>
                </a:solidFill>
              </a:rPr>
              <a:t>Schedule of matters reserved for the board</a:t>
            </a:r>
          </a:p>
          <a:p>
            <a:pPr lvl="3">
              <a:buClr>
                <a:srgbClr val="004BD3"/>
              </a:buClr>
            </a:pPr>
            <a:r>
              <a:rPr lang="en-US" sz="2400" dirty="0">
                <a:solidFill>
                  <a:srgbClr val="004BD3"/>
                </a:solidFill>
              </a:rPr>
              <a:t>Support for meetings</a:t>
            </a:r>
          </a:p>
          <a:p>
            <a:pPr lvl="3">
              <a:buClr>
                <a:srgbClr val="004BD3"/>
              </a:buClr>
            </a:pPr>
            <a:r>
              <a:rPr lang="en-US" sz="2400" dirty="0">
                <a:solidFill>
                  <a:srgbClr val="004BD3"/>
                </a:solidFill>
              </a:rPr>
              <a:t>Ensuring appropriate insurance</a:t>
            </a:r>
          </a:p>
          <a:p>
            <a:pPr lvl="3">
              <a:buClr>
                <a:srgbClr val="004BD3"/>
              </a:buClr>
            </a:pPr>
            <a:r>
              <a:rPr lang="en-US" sz="2400" dirty="0">
                <a:solidFill>
                  <a:srgbClr val="004BD3"/>
                </a:solidFill>
              </a:rPr>
              <a:t>Ensuring board committees are properly constituted</a:t>
            </a:r>
          </a:p>
          <a:p>
            <a:pPr lvl="3">
              <a:buClr>
                <a:srgbClr val="004BD3"/>
              </a:buClr>
            </a:pPr>
            <a:r>
              <a:rPr lang="en-US" sz="2400" dirty="0">
                <a:solidFill>
                  <a:srgbClr val="004BD3"/>
                </a:solidFill>
              </a:rPr>
              <a:t>Supporting the board in succession planning</a:t>
            </a:r>
          </a:p>
        </p:txBody>
      </p:sp>
      <p:sp>
        <p:nvSpPr>
          <p:cNvPr id="5" name="Title 4">
            <a:extLst>
              <a:ext uri="{FF2B5EF4-FFF2-40B4-BE49-F238E27FC236}">
                <a16:creationId xmlns:a16="http://schemas.microsoft.com/office/drawing/2014/main" id="{7694B48E-440F-645F-B0E3-6EA7CBFA4E90}"/>
              </a:ext>
            </a:extLst>
          </p:cNvPr>
          <p:cNvSpPr>
            <a:spLocks noGrp="1"/>
          </p:cNvSpPr>
          <p:nvPr>
            <p:ph type="title"/>
          </p:nvPr>
        </p:nvSpPr>
        <p:spPr/>
        <p:txBody>
          <a:bodyPr/>
          <a:lstStyle/>
          <a:p>
            <a:r>
              <a:rPr lang="en-US" sz="3200" b="1" dirty="0">
                <a:solidFill>
                  <a:srgbClr val="004BD3"/>
                </a:solidFill>
              </a:rPr>
              <a:t>The role of the company secretary</a:t>
            </a:r>
            <a:endParaRPr lang="en-US" sz="3200" dirty="0"/>
          </a:p>
        </p:txBody>
      </p:sp>
    </p:spTree>
    <p:extLst>
      <p:ext uri="{BB962C8B-B14F-4D97-AF65-F5344CB8AC3E}">
        <p14:creationId xmlns:p14="http://schemas.microsoft.com/office/powerpoint/2010/main" val="367451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1926E-0799-65BB-7584-3880B3F518A5}"/>
              </a:ext>
            </a:extLst>
          </p:cNvPr>
          <p:cNvSpPr>
            <a:spLocks noGrp="1"/>
          </p:cNvSpPr>
          <p:nvPr>
            <p:ph idx="1"/>
          </p:nvPr>
        </p:nvSpPr>
        <p:spPr/>
        <p:txBody>
          <a:bodyPr>
            <a:normAutofit/>
          </a:bodyPr>
          <a:lstStyle/>
          <a:p>
            <a:pPr marL="0" indent="0">
              <a:buNone/>
            </a:pPr>
            <a:r>
              <a:rPr lang="en-US" sz="2400" dirty="0">
                <a:solidFill>
                  <a:srgbClr val="FF9057"/>
                </a:solidFill>
              </a:rPr>
              <a:t>1.   Governance </a:t>
            </a:r>
          </a:p>
          <a:p>
            <a:pPr marL="0" lvl="1" indent="0">
              <a:buNone/>
            </a:pPr>
            <a:r>
              <a:rPr lang="en-US" sz="2400" dirty="0">
                <a:solidFill>
                  <a:srgbClr val="004BD3"/>
                </a:solidFill>
              </a:rPr>
              <a:t>Board Information, development and relationships</a:t>
            </a:r>
          </a:p>
          <a:p>
            <a:pPr lvl="2">
              <a:buClr>
                <a:srgbClr val="004BD3"/>
              </a:buClr>
            </a:pPr>
            <a:r>
              <a:rPr lang="en-US" sz="2400" dirty="0">
                <a:solidFill>
                  <a:srgbClr val="004BD3"/>
                </a:solidFill>
              </a:rPr>
              <a:t>Induction </a:t>
            </a:r>
            <a:r>
              <a:rPr lang="en-US" sz="2400" dirty="0" err="1">
                <a:solidFill>
                  <a:srgbClr val="004BD3"/>
                </a:solidFill>
              </a:rPr>
              <a:t>programmes</a:t>
            </a:r>
            <a:r>
              <a:rPr lang="en-US" sz="2400" dirty="0">
                <a:solidFill>
                  <a:srgbClr val="004BD3"/>
                </a:solidFill>
              </a:rPr>
              <a:t> for new directors</a:t>
            </a:r>
          </a:p>
          <a:p>
            <a:pPr lvl="2">
              <a:buClr>
                <a:srgbClr val="004BD3"/>
              </a:buClr>
            </a:pPr>
            <a:r>
              <a:rPr lang="en-US" sz="2400" dirty="0">
                <a:solidFill>
                  <a:srgbClr val="004BD3"/>
                </a:solidFill>
              </a:rPr>
              <a:t>Supporting directors’ professional development</a:t>
            </a:r>
          </a:p>
          <a:p>
            <a:pPr lvl="2">
              <a:buClr>
                <a:srgbClr val="004BD3"/>
              </a:buClr>
            </a:pPr>
            <a:r>
              <a:rPr lang="en-US" sz="2400" dirty="0">
                <a:solidFill>
                  <a:srgbClr val="004BD3"/>
                </a:solidFill>
              </a:rPr>
              <a:t>Arranging meetings with major shareholders</a:t>
            </a:r>
          </a:p>
          <a:p>
            <a:pPr lvl="2">
              <a:buClr>
                <a:srgbClr val="004BD3"/>
              </a:buClr>
            </a:pPr>
            <a:r>
              <a:rPr lang="en-US" sz="2400" dirty="0">
                <a:solidFill>
                  <a:srgbClr val="004BD3"/>
                </a:solidFill>
              </a:rPr>
              <a:t>Facilitating good information flow</a:t>
            </a:r>
          </a:p>
          <a:p>
            <a:pPr lvl="2">
              <a:buClr>
                <a:srgbClr val="004BD3"/>
              </a:buClr>
            </a:pPr>
            <a:r>
              <a:rPr lang="en-US" sz="2400" dirty="0">
                <a:solidFill>
                  <a:srgbClr val="004BD3"/>
                </a:solidFill>
              </a:rPr>
              <a:t>Establishing procedures for directors’ independent advice</a:t>
            </a:r>
          </a:p>
          <a:p>
            <a:pPr lvl="2">
              <a:buClr>
                <a:srgbClr val="004BD3"/>
              </a:buClr>
            </a:pPr>
            <a:r>
              <a:rPr lang="en-US" sz="2400" dirty="0">
                <a:solidFill>
                  <a:srgbClr val="004BD3"/>
                </a:solidFill>
              </a:rPr>
              <a:t>Establishing oneself as primary contact for NEDs</a:t>
            </a:r>
          </a:p>
          <a:p>
            <a:pPr lvl="2">
              <a:buClr>
                <a:srgbClr val="004BD3"/>
              </a:buClr>
            </a:pPr>
            <a:r>
              <a:rPr lang="en-US" sz="2400" dirty="0">
                <a:solidFill>
                  <a:srgbClr val="004BD3"/>
                </a:solidFill>
              </a:rPr>
              <a:t>Supporting board evaluation process</a:t>
            </a:r>
          </a:p>
          <a:p>
            <a:pPr lvl="2"/>
            <a:endParaRPr lang="en-US" dirty="0"/>
          </a:p>
        </p:txBody>
      </p:sp>
      <p:sp>
        <p:nvSpPr>
          <p:cNvPr id="5" name="Title 4">
            <a:extLst>
              <a:ext uri="{FF2B5EF4-FFF2-40B4-BE49-F238E27FC236}">
                <a16:creationId xmlns:a16="http://schemas.microsoft.com/office/drawing/2014/main" id="{BB07B032-5D65-ABF3-290E-22C90F1CA273}"/>
              </a:ext>
            </a:extLst>
          </p:cNvPr>
          <p:cNvSpPr>
            <a:spLocks noGrp="1"/>
          </p:cNvSpPr>
          <p:nvPr>
            <p:ph type="title"/>
          </p:nvPr>
        </p:nvSpPr>
        <p:spPr/>
        <p:txBody>
          <a:bodyPr/>
          <a:lstStyle/>
          <a:p>
            <a:r>
              <a:rPr lang="en-US" sz="3200" b="1" dirty="0">
                <a:solidFill>
                  <a:srgbClr val="004BD3"/>
                </a:solidFill>
              </a:rPr>
              <a:t>The role of the company secretary</a:t>
            </a:r>
            <a:endParaRPr lang="en-US" sz="3200" dirty="0"/>
          </a:p>
        </p:txBody>
      </p:sp>
    </p:spTree>
    <p:extLst>
      <p:ext uri="{BB962C8B-B14F-4D97-AF65-F5344CB8AC3E}">
        <p14:creationId xmlns:p14="http://schemas.microsoft.com/office/powerpoint/2010/main" val="394430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1926E-0799-65BB-7584-3880B3F518A5}"/>
              </a:ext>
            </a:extLst>
          </p:cNvPr>
          <p:cNvSpPr>
            <a:spLocks noGrp="1"/>
          </p:cNvSpPr>
          <p:nvPr>
            <p:ph idx="1"/>
          </p:nvPr>
        </p:nvSpPr>
        <p:spPr/>
        <p:txBody>
          <a:bodyPr>
            <a:normAutofit/>
          </a:bodyPr>
          <a:lstStyle/>
          <a:p>
            <a:pPr marL="0" indent="0">
              <a:buNone/>
            </a:pPr>
            <a:r>
              <a:rPr lang="en-US" sz="2400" dirty="0">
                <a:solidFill>
                  <a:srgbClr val="FF9057"/>
                </a:solidFill>
              </a:rPr>
              <a:t>1.   Governance </a:t>
            </a:r>
          </a:p>
          <a:p>
            <a:pPr marL="0" lvl="1" indent="0">
              <a:buNone/>
            </a:pPr>
            <a:r>
              <a:rPr lang="en-US" sz="2400" dirty="0">
                <a:solidFill>
                  <a:srgbClr val="004BD3"/>
                </a:solidFill>
              </a:rPr>
              <a:t>Accountability</a:t>
            </a:r>
          </a:p>
          <a:p>
            <a:pPr lvl="2">
              <a:buClr>
                <a:srgbClr val="004BD3"/>
              </a:buClr>
            </a:pPr>
            <a:r>
              <a:rPr lang="en-US" sz="2400" dirty="0">
                <a:solidFill>
                  <a:srgbClr val="004BD3"/>
                </a:solidFill>
              </a:rPr>
              <a:t>Supporting and advising on boards responsibility in presenting understandable assessment of the company’s position and prospects</a:t>
            </a:r>
          </a:p>
          <a:p>
            <a:pPr lvl="2">
              <a:buClr>
                <a:srgbClr val="004BD3"/>
              </a:buClr>
            </a:pPr>
            <a:r>
              <a:rPr lang="en-US" sz="2400" dirty="0">
                <a:solidFill>
                  <a:srgbClr val="004BD3"/>
                </a:solidFill>
              </a:rPr>
              <a:t>Supporting Risk review and internal control systems</a:t>
            </a:r>
          </a:p>
          <a:p>
            <a:pPr lvl="2">
              <a:buClr>
                <a:srgbClr val="004BD3"/>
              </a:buClr>
            </a:pPr>
            <a:r>
              <a:rPr lang="en-US" sz="2400" dirty="0">
                <a:solidFill>
                  <a:srgbClr val="004BD3"/>
                </a:solidFill>
              </a:rPr>
              <a:t>Supporting Audit committee understand responsibilities</a:t>
            </a:r>
          </a:p>
          <a:p>
            <a:pPr lvl="2">
              <a:buClr>
                <a:srgbClr val="004BD3"/>
              </a:buClr>
            </a:pPr>
            <a:r>
              <a:rPr lang="en-US" sz="2400" dirty="0">
                <a:solidFill>
                  <a:srgbClr val="004BD3"/>
                </a:solidFill>
              </a:rPr>
              <a:t>Ensuring ‘Whistleblowing’ policy</a:t>
            </a:r>
          </a:p>
          <a:p>
            <a:pPr lvl="1"/>
            <a:endParaRPr lang="en-US" dirty="0"/>
          </a:p>
          <a:p>
            <a:pPr lvl="2"/>
            <a:endParaRPr lang="en-US" dirty="0"/>
          </a:p>
        </p:txBody>
      </p:sp>
      <p:sp>
        <p:nvSpPr>
          <p:cNvPr id="5" name="Title 4">
            <a:extLst>
              <a:ext uri="{FF2B5EF4-FFF2-40B4-BE49-F238E27FC236}">
                <a16:creationId xmlns:a16="http://schemas.microsoft.com/office/drawing/2014/main" id="{45E39437-45CC-42A4-5F4E-9067DAC744BF}"/>
              </a:ext>
            </a:extLst>
          </p:cNvPr>
          <p:cNvSpPr>
            <a:spLocks noGrp="1"/>
          </p:cNvSpPr>
          <p:nvPr>
            <p:ph type="title"/>
          </p:nvPr>
        </p:nvSpPr>
        <p:spPr/>
        <p:txBody>
          <a:bodyPr/>
          <a:lstStyle/>
          <a:p>
            <a:r>
              <a:rPr lang="en-US" sz="3200" b="1" dirty="0">
                <a:solidFill>
                  <a:srgbClr val="004BD3"/>
                </a:solidFill>
              </a:rPr>
              <a:t>The role of the company secretary</a:t>
            </a:r>
            <a:endParaRPr lang="en-US" sz="3200" dirty="0"/>
          </a:p>
        </p:txBody>
      </p:sp>
    </p:spTree>
    <p:extLst>
      <p:ext uri="{BB962C8B-B14F-4D97-AF65-F5344CB8AC3E}">
        <p14:creationId xmlns:p14="http://schemas.microsoft.com/office/powerpoint/2010/main" val="391595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1926E-0799-65BB-7584-3880B3F518A5}"/>
              </a:ext>
            </a:extLst>
          </p:cNvPr>
          <p:cNvSpPr>
            <a:spLocks noGrp="1"/>
          </p:cNvSpPr>
          <p:nvPr>
            <p:ph idx="1"/>
          </p:nvPr>
        </p:nvSpPr>
        <p:spPr/>
        <p:txBody>
          <a:bodyPr>
            <a:normAutofit/>
          </a:bodyPr>
          <a:lstStyle/>
          <a:p>
            <a:pPr marL="0" indent="0">
              <a:buNone/>
            </a:pPr>
            <a:r>
              <a:rPr lang="en-US" sz="2400" dirty="0">
                <a:solidFill>
                  <a:srgbClr val="FF9057"/>
                </a:solidFill>
              </a:rPr>
              <a:t>1. Governance</a:t>
            </a:r>
          </a:p>
          <a:p>
            <a:pPr marL="0" lvl="1" indent="0">
              <a:buNone/>
            </a:pPr>
            <a:r>
              <a:rPr lang="en-US" sz="2400" dirty="0">
                <a:solidFill>
                  <a:srgbClr val="004BD3"/>
                </a:solidFill>
              </a:rPr>
              <a:t>Remuneration</a:t>
            </a:r>
          </a:p>
          <a:p>
            <a:pPr lvl="2">
              <a:buClr>
                <a:srgbClr val="004BD3"/>
              </a:buClr>
            </a:pPr>
            <a:r>
              <a:rPr lang="en-US" sz="2400" dirty="0">
                <a:solidFill>
                  <a:srgbClr val="004BD3"/>
                </a:solidFill>
              </a:rPr>
              <a:t>Supporting Remuneration Committee</a:t>
            </a:r>
          </a:p>
          <a:p>
            <a:pPr lvl="2">
              <a:buClr>
                <a:srgbClr val="004BD3"/>
              </a:buClr>
            </a:pPr>
            <a:r>
              <a:rPr lang="en-US" sz="2400" dirty="0">
                <a:solidFill>
                  <a:srgbClr val="004BD3"/>
                </a:solidFill>
              </a:rPr>
              <a:t>Ensuring compliance with directors’ remuneration legislation and rules</a:t>
            </a:r>
          </a:p>
          <a:p>
            <a:pPr marL="0" lvl="1" indent="0">
              <a:buNone/>
            </a:pPr>
            <a:r>
              <a:rPr lang="en-US" sz="2400" dirty="0">
                <a:solidFill>
                  <a:srgbClr val="004BD3"/>
                </a:solidFill>
              </a:rPr>
              <a:t>Relationship with shareholders</a:t>
            </a:r>
          </a:p>
          <a:p>
            <a:pPr marL="0" lvl="1" indent="0">
              <a:buNone/>
            </a:pPr>
            <a:r>
              <a:rPr lang="en-US" sz="2400" dirty="0">
                <a:solidFill>
                  <a:srgbClr val="004BD3"/>
                </a:solidFill>
              </a:rPr>
              <a:t>Disclosure and Reporting</a:t>
            </a:r>
          </a:p>
          <a:p>
            <a:pPr lvl="2"/>
            <a:endParaRPr lang="en-US" dirty="0"/>
          </a:p>
        </p:txBody>
      </p:sp>
      <p:sp>
        <p:nvSpPr>
          <p:cNvPr id="5" name="Title 4">
            <a:extLst>
              <a:ext uri="{FF2B5EF4-FFF2-40B4-BE49-F238E27FC236}">
                <a16:creationId xmlns:a16="http://schemas.microsoft.com/office/drawing/2014/main" id="{4D375F17-3FC1-2F80-600B-AB3144E3ED46}"/>
              </a:ext>
            </a:extLst>
          </p:cNvPr>
          <p:cNvSpPr>
            <a:spLocks noGrp="1"/>
          </p:cNvSpPr>
          <p:nvPr>
            <p:ph type="title"/>
          </p:nvPr>
        </p:nvSpPr>
        <p:spPr/>
        <p:txBody>
          <a:bodyPr/>
          <a:lstStyle/>
          <a:p>
            <a:r>
              <a:rPr lang="en-US" sz="3200" b="1" dirty="0">
                <a:solidFill>
                  <a:srgbClr val="004BD3"/>
                </a:solidFill>
              </a:rPr>
              <a:t>The role of the company secretary</a:t>
            </a:r>
            <a:endParaRPr lang="en-US" sz="3200" dirty="0"/>
          </a:p>
        </p:txBody>
      </p:sp>
    </p:spTree>
    <p:extLst>
      <p:ext uri="{BB962C8B-B14F-4D97-AF65-F5344CB8AC3E}">
        <p14:creationId xmlns:p14="http://schemas.microsoft.com/office/powerpoint/2010/main" val="122452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1926E-0799-65BB-7584-3880B3F518A5}"/>
              </a:ext>
            </a:extLst>
          </p:cNvPr>
          <p:cNvSpPr>
            <a:spLocks noGrp="1"/>
          </p:cNvSpPr>
          <p:nvPr>
            <p:ph idx="1"/>
          </p:nvPr>
        </p:nvSpPr>
        <p:spPr/>
        <p:txBody>
          <a:bodyPr>
            <a:normAutofit/>
          </a:bodyPr>
          <a:lstStyle/>
          <a:p>
            <a:pPr marL="0" indent="0">
              <a:buNone/>
            </a:pPr>
            <a:r>
              <a:rPr lang="en-US" sz="2400" dirty="0">
                <a:solidFill>
                  <a:srgbClr val="FF9057"/>
                </a:solidFill>
              </a:rPr>
              <a:t>2. Statutory and regulatory compliance</a:t>
            </a:r>
          </a:p>
          <a:p>
            <a:pPr marL="0" lvl="1" indent="0">
              <a:buNone/>
            </a:pPr>
            <a:r>
              <a:rPr lang="en-US" sz="2400" dirty="0">
                <a:solidFill>
                  <a:srgbClr val="004BD3"/>
                </a:solidFill>
              </a:rPr>
              <a:t>Directors’ duties</a:t>
            </a:r>
          </a:p>
          <a:p>
            <a:pPr lvl="2">
              <a:buClr>
                <a:srgbClr val="004BD3"/>
              </a:buClr>
            </a:pPr>
            <a:r>
              <a:rPr lang="en-US" sz="2400" dirty="0">
                <a:solidFill>
                  <a:srgbClr val="004BD3"/>
                </a:solidFill>
              </a:rPr>
              <a:t>Supporting adherence to CA2006</a:t>
            </a:r>
          </a:p>
          <a:p>
            <a:pPr lvl="2">
              <a:buClr>
                <a:srgbClr val="004BD3"/>
              </a:buClr>
            </a:pPr>
            <a:r>
              <a:rPr lang="en-US" sz="2400" dirty="0">
                <a:solidFill>
                  <a:srgbClr val="004BD3"/>
                </a:solidFill>
              </a:rPr>
              <a:t>Share dealing</a:t>
            </a:r>
          </a:p>
          <a:p>
            <a:pPr lvl="2">
              <a:buClr>
                <a:srgbClr val="004BD3"/>
              </a:buClr>
            </a:pPr>
            <a:r>
              <a:rPr lang="en-US" sz="2400" dirty="0">
                <a:solidFill>
                  <a:srgbClr val="004BD3"/>
                </a:solidFill>
              </a:rPr>
              <a:t>Inside information</a:t>
            </a:r>
          </a:p>
          <a:p>
            <a:pPr lvl="2"/>
            <a:endParaRPr lang="en-US" dirty="0"/>
          </a:p>
          <a:p>
            <a:pPr lvl="2"/>
            <a:endParaRPr lang="en-US" dirty="0"/>
          </a:p>
        </p:txBody>
      </p:sp>
      <p:sp>
        <p:nvSpPr>
          <p:cNvPr id="5" name="Title 4">
            <a:extLst>
              <a:ext uri="{FF2B5EF4-FFF2-40B4-BE49-F238E27FC236}">
                <a16:creationId xmlns:a16="http://schemas.microsoft.com/office/drawing/2014/main" id="{A61ECB54-CD26-09F6-1549-A61772550976}"/>
              </a:ext>
            </a:extLst>
          </p:cNvPr>
          <p:cNvSpPr>
            <a:spLocks noGrp="1"/>
          </p:cNvSpPr>
          <p:nvPr>
            <p:ph type="title"/>
          </p:nvPr>
        </p:nvSpPr>
        <p:spPr/>
        <p:txBody>
          <a:bodyPr/>
          <a:lstStyle/>
          <a:p>
            <a:r>
              <a:rPr lang="en-US" sz="3200" b="1" dirty="0">
                <a:solidFill>
                  <a:srgbClr val="004BD3"/>
                </a:solidFill>
              </a:rPr>
              <a:t>The role of the company secretary</a:t>
            </a:r>
            <a:endParaRPr lang="en-US" sz="3200" dirty="0"/>
          </a:p>
        </p:txBody>
      </p:sp>
    </p:spTree>
    <p:extLst>
      <p:ext uri="{BB962C8B-B14F-4D97-AF65-F5344CB8AC3E}">
        <p14:creationId xmlns:p14="http://schemas.microsoft.com/office/powerpoint/2010/main" val="62210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2083C-AA02-7C65-B152-E53A369352A1}"/>
              </a:ext>
            </a:extLst>
          </p:cNvPr>
          <p:cNvSpPr>
            <a:spLocks noGrp="1"/>
          </p:cNvSpPr>
          <p:nvPr>
            <p:ph idx="1"/>
          </p:nvPr>
        </p:nvSpPr>
        <p:spPr/>
        <p:txBody>
          <a:bodyPr/>
          <a:lstStyle/>
          <a:p>
            <a:pPr marL="0" indent="0">
              <a:buNone/>
            </a:pPr>
            <a:r>
              <a:rPr lang="en-US" sz="2400" dirty="0">
                <a:solidFill>
                  <a:srgbClr val="FF9057"/>
                </a:solidFill>
              </a:rPr>
              <a:t>3. Advising the board and senior management</a:t>
            </a:r>
          </a:p>
          <a:p>
            <a:pPr marL="0" lvl="1" indent="0">
              <a:buNone/>
            </a:pPr>
            <a:r>
              <a:rPr lang="en-US" sz="2400" dirty="0">
                <a:solidFill>
                  <a:srgbClr val="004BD3"/>
                </a:solidFill>
              </a:rPr>
              <a:t>Good board practice</a:t>
            </a:r>
          </a:p>
          <a:p>
            <a:pPr lvl="2">
              <a:buClr>
                <a:srgbClr val="004BD3"/>
              </a:buClr>
            </a:pPr>
            <a:r>
              <a:rPr lang="en-US" sz="2400" dirty="0">
                <a:solidFill>
                  <a:srgbClr val="004BD3"/>
                </a:solidFill>
              </a:rPr>
              <a:t>Board and committee constitution and procedures</a:t>
            </a:r>
          </a:p>
          <a:p>
            <a:pPr lvl="2">
              <a:buClr>
                <a:srgbClr val="004BD3"/>
              </a:buClr>
            </a:pPr>
            <a:r>
              <a:rPr lang="en-US" sz="2400" dirty="0">
                <a:solidFill>
                  <a:srgbClr val="004BD3"/>
                </a:solidFill>
              </a:rPr>
              <a:t>Board evaluation</a:t>
            </a:r>
          </a:p>
          <a:p>
            <a:pPr lvl="2">
              <a:buClr>
                <a:srgbClr val="004BD3"/>
              </a:buClr>
            </a:pPr>
            <a:r>
              <a:rPr lang="en-US" sz="2400" dirty="0">
                <a:solidFill>
                  <a:srgbClr val="004BD3"/>
                </a:solidFill>
              </a:rPr>
              <a:t>Induction and ongoing training</a:t>
            </a:r>
          </a:p>
          <a:p>
            <a:pPr marL="0" lvl="1" indent="0">
              <a:buNone/>
            </a:pPr>
            <a:r>
              <a:rPr lang="en-US" sz="2400" dirty="0">
                <a:solidFill>
                  <a:srgbClr val="004BD3"/>
                </a:solidFill>
              </a:rPr>
              <a:t>Statutory duties and responsibilities</a:t>
            </a:r>
          </a:p>
          <a:p>
            <a:pPr marL="0" lvl="1" indent="0">
              <a:buNone/>
            </a:pPr>
            <a:r>
              <a:rPr lang="en-US" sz="2400" dirty="0">
                <a:solidFill>
                  <a:srgbClr val="004BD3"/>
                </a:solidFill>
              </a:rPr>
              <a:t>Commitment to Corporate Responsibility</a:t>
            </a:r>
          </a:p>
          <a:p>
            <a:pPr marL="0" lvl="1" indent="0">
              <a:buNone/>
            </a:pPr>
            <a:r>
              <a:rPr lang="en-US" sz="2400" dirty="0">
                <a:solidFill>
                  <a:srgbClr val="004BD3"/>
                </a:solidFill>
              </a:rPr>
              <a:t>Commitment to Corporate Governance</a:t>
            </a:r>
          </a:p>
          <a:p>
            <a:pPr marL="457200" lvl="1" indent="0">
              <a:buNone/>
            </a:pPr>
            <a:endParaRPr lang="en-US" dirty="0"/>
          </a:p>
          <a:p>
            <a:pPr lvl="1"/>
            <a:endParaRPr lang="en-US" dirty="0"/>
          </a:p>
          <a:p>
            <a:endParaRPr lang="en-US" dirty="0"/>
          </a:p>
        </p:txBody>
      </p:sp>
      <p:sp>
        <p:nvSpPr>
          <p:cNvPr id="5" name="Title 4">
            <a:extLst>
              <a:ext uri="{FF2B5EF4-FFF2-40B4-BE49-F238E27FC236}">
                <a16:creationId xmlns:a16="http://schemas.microsoft.com/office/drawing/2014/main" id="{A7EE33B1-7216-3548-678E-77C9DB90D43B}"/>
              </a:ext>
            </a:extLst>
          </p:cNvPr>
          <p:cNvSpPr>
            <a:spLocks noGrp="1"/>
          </p:cNvSpPr>
          <p:nvPr>
            <p:ph type="title"/>
          </p:nvPr>
        </p:nvSpPr>
        <p:spPr/>
        <p:txBody>
          <a:bodyPr/>
          <a:lstStyle/>
          <a:p>
            <a:r>
              <a:rPr lang="en-US" sz="3200" b="1" dirty="0">
                <a:solidFill>
                  <a:srgbClr val="004BD3"/>
                </a:solidFill>
              </a:rPr>
              <a:t>The role of the company secretary</a:t>
            </a:r>
            <a:endParaRPr lang="en-US" sz="3200" dirty="0"/>
          </a:p>
        </p:txBody>
      </p:sp>
    </p:spTree>
    <p:extLst>
      <p:ext uri="{BB962C8B-B14F-4D97-AF65-F5344CB8AC3E}">
        <p14:creationId xmlns:p14="http://schemas.microsoft.com/office/powerpoint/2010/main" val="103976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0A6C-6B9C-D7E8-C7D5-3551FEDE27CE}"/>
              </a:ext>
            </a:extLst>
          </p:cNvPr>
          <p:cNvSpPr>
            <a:spLocks noGrp="1"/>
          </p:cNvSpPr>
          <p:nvPr>
            <p:ph type="title"/>
          </p:nvPr>
        </p:nvSpPr>
        <p:spPr/>
        <p:txBody>
          <a:bodyPr/>
          <a:lstStyle/>
          <a:p>
            <a:r>
              <a:rPr lang="en-US" sz="3200" b="1" dirty="0">
                <a:solidFill>
                  <a:srgbClr val="004BD3"/>
                </a:solidFill>
              </a:rPr>
              <a:t>Agenda</a:t>
            </a:r>
          </a:p>
        </p:txBody>
      </p:sp>
      <p:sp>
        <p:nvSpPr>
          <p:cNvPr id="3" name="Content Placeholder 2">
            <a:extLst>
              <a:ext uri="{FF2B5EF4-FFF2-40B4-BE49-F238E27FC236}">
                <a16:creationId xmlns:a16="http://schemas.microsoft.com/office/drawing/2014/main" id="{94F6D006-D1A2-F812-E6C5-87FBB4829C22}"/>
              </a:ext>
            </a:extLst>
          </p:cNvPr>
          <p:cNvSpPr>
            <a:spLocks noGrp="1"/>
          </p:cNvSpPr>
          <p:nvPr>
            <p:ph idx="1"/>
          </p:nvPr>
        </p:nvSpPr>
        <p:spPr/>
        <p:txBody>
          <a:bodyPr/>
          <a:lstStyle/>
          <a:p>
            <a:r>
              <a:rPr lang="en-US" sz="2400" dirty="0">
                <a:solidFill>
                  <a:srgbClr val="004BD3"/>
                </a:solidFill>
              </a:rPr>
              <a:t>Examination Advice</a:t>
            </a:r>
          </a:p>
          <a:p>
            <a:r>
              <a:rPr lang="en-US" sz="2400" dirty="0">
                <a:solidFill>
                  <a:srgbClr val="004BD3"/>
                </a:solidFill>
              </a:rPr>
              <a:t>Role of the company secretary in governance</a:t>
            </a:r>
          </a:p>
          <a:p>
            <a:pPr marL="285750" indent="-285750">
              <a:buFont typeface="Arial" panose="020B0604020202020204" pitchFamily="34" charset="0"/>
              <a:buChar char="•"/>
            </a:pPr>
            <a:r>
              <a:rPr lang="en-US" dirty="0">
                <a:solidFill>
                  <a:srgbClr val="004BD3"/>
                </a:solidFill>
              </a:rPr>
              <a:t>Overview of knowledge</a:t>
            </a:r>
          </a:p>
          <a:p>
            <a:pPr marL="285750" indent="-285750">
              <a:buFont typeface="Arial" panose="020B0604020202020204" pitchFamily="34" charset="0"/>
              <a:buChar char="•"/>
            </a:pPr>
            <a:r>
              <a:rPr lang="en-US" dirty="0">
                <a:solidFill>
                  <a:srgbClr val="004BD3"/>
                </a:solidFill>
              </a:rPr>
              <a:t>Examination practice</a:t>
            </a:r>
          </a:p>
          <a:p>
            <a:endParaRPr lang="en-US" dirty="0">
              <a:solidFill>
                <a:srgbClr val="004BD3"/>
              </a:solidFill>
            </a:endParaRPr>
          </a:p>
          <a:p>
            <a:r>
              <a:rPr lang="en-US" sz="2400" dirty="0">
                <a:solidFill>
                  <a:srgbClr val="004BD3"/>
                </a:solidFill>
              </a:rPr>
              <a:t>Role and membership of the board of directors</a:t>
            </a:r>
          </a:p>
          <a:p>
            <a:pPr marL="285750" indent="-285750">
              <a:buFont typeface="Arial" panose="020B0604020202020204" pitchFamily="34" charset="0"/>
              <a:buChar char="•"/>
            </a:pPr>
            <a:r>
              <a:rPr lang="en-US" dirty="0">
                <a:solidFill>
                  <a:srgbClr val="004BD3"/>
                </a:solidFill>
              </a:rPr>
              <a:t>Overview of knowledge</a:t>
            </a:r>
          </a:p>
          <a:p>
            <a:pPr marL="285750" indent="-285750">
              <a:buFont typeface="Arial" panose="020B0604020202020204" pitchFamily="34" charset="0"/>
              <a:buChar char="•"/>
            </a:pPr>
            <a:r>
              <a:rPr lang="en-US" dirty="0">
                <a:solidFill>
                  <a:srgbClr val="004BD3"/>
                </a:solidFill>
              </a:rPr>
              <a:t>Examination practice</a:t>
            </a:r>
          </a:p>
          <a:p>
            <a:endParaRPr lang="en-US" b="1" dirty="0">
              <a:solidFill>
                <a:srgbClr val="004BD3"/>
              </a:solidFill>
            </a:endParaRPr>
          </a:p>
        </p:txBody>
      </p:sp>
    </p:spTree>
    <p:extLst>
      <p:ext uri="{BB962C8B-B14F-4D97-AF65-F5344CB8AC3E}">
        <p14:creationId xmlns:p14="http://schemas.microsoft.com/office/powerpoint/2010/main" val="261629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2083C-AA02-7C65-B152-E53A369352A1}"/>
              </a:ext>
            </a:extLst>
          </p:cNvPr>
          <p:cNvSpPr>
            <a:spLocks noGrp="1"/>
          </p:cNvSpPr>
          <p:nvPr>
            <p:ph idx="1"/>
          </p:nvPr>
        </p:nvSpPr>
        <p:spPr/>
        <p:txBody>
          <a:bodyPr/>
          <a:lstStyle/>
          <a:p>
            <a:pPr marL="0" indent="0">
              <a:buNone/>
            </a:pPr>
            <a:r>
              <a:rPr lang="en-US" sz="2400" dirty="0">
                <a:solidFill>
                  <a:srgbClr val="FF9057"/>
                </a:solidFill>
              </a:rPr>
              <a:t>4. Communication</a:t>
            </a:r>
          </a:p>
          <a:p>
            <a:pPr marL="215994" lvl="2" indent="0">
              <a:buNone/>
            </a:pPr>
            <a:r>
              <a:rPr lang="en-US" sz="2400" dirty="0">
                <a:solidFill>
                  <a:srgbClr val="004BD3"/>
                </a:solidFill>
              </a:rPr>
              <a:t>Communicating all board decisions to management, regulators and other stakeholders</a:t>
            </a:r>
          </a:p>
          <a:p>
            <a:pPr marL="215994" lvl="2" indent="0">
              <a:buNone/>
            </a:pPr>
            <a:r>
              <a:rPr lang="en-US" sz="2400" dirty="0">
                <a:solidFill>
                  <a:srgbClr val="004BD3"/>
                </a:solidFill>
              </a:rPr>
              <a:t>Liaising with board members for all board events</a:t>
            </a:r>
          </a:p>
          <a:p>
            <a:pPr marL="215994" lvl="2" indent="0">
              <a:buNone/>
            </a:pPr>
            <a:r>
              <a:rPr lang="en-US" sz="2400" dirty="0">
                <a:solidFill>
                  <a:srgbClr val="004BD3"/>
                </a:solidFill>
              </a:rPr>
              <a:t>Primary point of contact with NEDs</a:t>
            </a:r>
          </a:p>
          <a:p>
            <a:pPr marL="215994" lvl="2" indent="0">
              <a:buNone/>
            </a:pPr>
            <a:r>
              <a:rPr lang="en-US" sz="2400" dirty="0">
                <a:solidFill>
                  <a:srgbClr val="004BD3"/>
                </a:solidFill>
              </a:rPr>
              <a:t>Ensuring board communication with shareholders</a:t>
            </a:r>
          </a:p>
          <a:p>
            <a:pPr marL="215994" lvl="2" indent="0">
              <a:buNone/>
            </a:pPr>
            <a:r>
              <a:rPr lang="en-US" sz="2400" dirty="0">
                <a:solidFill>
                  <a:srgbClr val="004BD3"/>
                </a:solidFill>
              </a:rPr>
              <a:t>Supporting in preparation of the annual report</a:t>
            </a:r>
          </a:p>
          <a:p>
            <a:pPr lvl="1"/>
            <a:endParaRPr lang="en-US" dirty="0"/>
          </a:p>
          <a:p>
            <a:endParaRPr lang="en-US" dirty="0"/>
          </a:p>
        </p:txBody>
      </p:sp>
      <p:sp>
        <p:nvSpPr>
          <p:cNvPr id="5" name="Title 4">
            <a:extLst>
              <a:ext uri="{FF2B5EF4-FFF2-40B4-BE49-F238E27FC236}">
                <a16:creationId xmlns:a16="http://schemas.microsoft.com/office/drawing/2014/main" id="{434CB9F1-0B00-7B5E-2533-5E0A9E7BEE12}"/>
              </a:ext>
            </a:extLst>
          </p:cNvPr>
          <p:cNvSpPr>
            <a:spLocks noGrp="1"/>
          </p:cNvSpPr>
          <p:nvPr>
            <p:ph type="title"/>
          </p:nvPr>
        </p:nvSpPr>
        <p:spPr/>
        <p:txBody>
          <a:bodyPr/>
          <a:lstStyle/>
          <a:p>
            <a:r>
              <a:rPr lang="en-US" sz="3200" b="1" dirty="0">
                <a:solidFill>
                  <a:srgbClr val="004BD3"/>
                </a:solidFill>
              </a:rPr>
              <a:t>The role of the company secretary</a:t>
            </a:r>
            <a:endParaRPr lang="en-US" sz="3200" dirty="0"/>
          </a:p>
        </p:txBody>
      </p:sp>
    </p:spTree>
    <p:extLst>
      <p:ext uri="{BB962C8B-B14F-4D97-AF65-F5344CB8AC3E}">
        <p14:creationId xmlns:p14="http://schemas.microsoft.com/office/powerpoint/2010/main" val="888454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2083C-AA02-7C65-B152-E53A369352A1}"/>
              </a:ext>
            </a:extLst>
          </p:cNvPr>
          <p:cNvSpPr>
            <a:spLocks noGrp="1"/>
          </p:cNvSpPr>
          <p:nvPr>
            <p:ph idx="1"/>
          </p:nvPr>
        </p:nvSpPr>
        <p:spPr/>
        <p:txBody>
          <a:bodyPr/>
          <a:lstStyle/>
          <a:p>
            <a:pPr marL="457200" lvl="1" indent="0" algn="ctr">
              <a:buNone/>
            </a:pPr>
            <a:r>
              <a:rPr lang="en-US" sz="2400" b="1" dirty="0">
                <a:solidFill>
                  <a:srgbClr val="FF9057"/>
                </a:solidFill>
              </a:rPr>
              <a:t>Advising the board on the right thing to do in the long-term interests of the company </a:t>
            </a:r>
          </a:p>
          <a:p>
            <a:pPr lvl="1"/>
            <a:endParaRPr lang="en-US" dirty="0"/>
          </a:p>
          <a:p>
            <a:r>
              <a:rPr lang="en-US" sz="2400" dirty="0">
                <a:solidFill>
                  <a:srgbClr val="004BD3"/>
                </a:solidFill>
              </a:rPr>
              <a:t>Based on:</a:t>
            </a:r>
          </a:p>
          <a:p>
            <a:pPr lvl="1"/>
            <a:r>
              <a:rPr lang="en-US" sz="2400" dirty="0">
                <a:solidFill>
                  <a:srgbClr val="004BD3"/>
                </a:solidFill>
              </a:rPr>
              <a:t>Independence</a:t>
            </a:r>
          </a:p>
          <a:p>
            <a:pPr lvl="1"/>
            <a:r>
              <a:rPr lang="en-US" sz="2400" dirty="0">
                <a:solidFill>
                  <a:srgbClr val="004BD3"/>
                </a:solidFill>
              </a:rPr>
              <a:t>In depth knowledge of company </a:t>
            </a:r>
          </a:p>
          <a:p>
            <a:pPr lvl="1"/>
            <a:r>
              <a:rPr lang="en-US" sz="2400" dirty="0">
                <a:solidFill>
                  <a:srgbClr val="004BD3"/>
                </a:solidFill>
              </a:rPr>
              <a:t>Strong governance and ethical understanding</a:t>
            </a:r>
          </a:p>
          <a:p>
            <a:pPr lvl="1"/>
            <a:r>
              <a:rPr lang="en-US" sz="2400" dirty="0">
                <a:solidFill>
                  <a:srgbClr val="004BD3"/>
                </a:solidFill>
              </a:rPr>
              <a:t>Good relationship with the board</a:t>
            </a:r>
          </a:p>
          <a:p>
            <a:endParaRPr lang="en-US" dirty="0"/>
          </a:p>
        </p:txBody>
      </p:sp>
      <p:sp>
        <p:nvSpPr>
          <p:cNvPr id="5" name="Title 4">
            <a:extLst>
              <a:ext uri="{FF2B5EF4-FFF2-40B4-BE49-F238E27FC236}">
                <a16:creationId xmlns:a16="http://schemas.microsoft.com/office/drawing/2014/main" id="{EB4ED8A1-9169-8723-99EF-72ED08403256}"/>
              </a:ext>
            </a:extLst>
          </p:cNvPr>
          <p:cNvSpPr>
            <a:spLocks noGrp="1"/>
          </p:cNvSpPr>
          <p:nvPr>
            <p:ph type="title"/>
          </p:nvPr>
        </p:nvSpPr>
        <p:spPr>
          <a:xfrm>
            <a:off x="431799" y="333382"/>
            <a:ext cx="11515361" cy="805329"/>
          </a:xfrm>
        </p:spPr>
        <p:txBody>
          <a:bodyPr/>
          <a:lstStyle/>
          <a:p>
            <a:r>
              <a:rPr lang="en-US" sz="3200" b="1" dirty="0">
                <a:solidFill>
                  <a:srgbClr val="004BD3"/>
                </a:solidFill>
              </a:rPr>
              <a:t>The company secretary as the ‘conscience of the company’ </a:t>
            </a:r>
          </a:p>
        </p:txBody>
      </p:sp>
    </p:spTree>
    <p:extLst>
      <p:ext uri="{BB962C8B-B14F-4D97-AF65-F5344CB8AC3E}">
        <p14:creationId xmlns:p14="http://schemas.microsoft.com/office/powerpoint/2010/main" val="4145631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1E30D-600B-B680-4C2E-78CC75C7C6DF}"/>
              </a:ext>
            </a:extLst>
          </p:cNvPr>
          <p:cNvSpPr>
            <a:spLocks noGrp="1"/>
          </p:cNvSpPr>
          <p:nvPr>
            <p:ph idx="1"/>
          </p:nvPr>
        </p:nvSpPr>
        <p:spPr>
          <a:xfrm>
            <a:off x="431800" y="1658548"/>
            <a:ext cx="11246080" cy="5165724"/>
          </a:xfrm>
        </p:spPr>
        <p:txBody>
          <a:bodyPr>
            <a:normAutofit fontScale="92500" lnSpcReduction="20000"/>
          </a:bodyPr>
          <a:lstStyle/>
          <a:p>
            <a:r>
              <a:rPr lang="en-GB" sz="2100" dirty="0">
                <a:solidFill>
                  <a:srgbClr val="004BD3"/>
                </a:solidFill>
              </a:rPr>
              <a:t>Hold one or more of the following qualifications: </a:t>
            </a:r>
          </a:p>
          <a:p>
            <a:pPr marL="0" lvl="1" indent="0">
              <a:buNone/>
            </a:pPr>
            <a:r>
              <a:rPr lang="en-GB" sz="2100" dirty="0">
                <a:solidFill>
                  <a:srgbClr val="004BD3"/>
                </a:solidFill>
              </a:rPr>
              <a:t>Have been a secretary of a public company for at least three years of the five  years immediately preceding his or her appointment;</a:t>
            </a:r>
          </a:p>
          <a:p>
            <a:pPr marL="0" lvl="1" indent="0">
              <a:buNone/>
            </a:pPr>
            <a:r>
              <a:rPr lang="en-GB" sz="2100" dirty="0">
                <a:solidFill>
                  <a:srgbClr val="004BD3"/>
                </a:solidFill>
              </a:rPr>
              <a:t>Is a member of one of the following seven professional bodies:, </a:t>
            </a:r>
          </a:p>
          <a:p>
            <a:pPr lvl="2">
              <a:buClr>
                <a:srgbClr val="004BD3"/>
              </a:buClr>
            </a:pPr>
            <a:r>
              <a:rPr lang="en-GB" sz="2100" dirty="0">
                <a:solidFill>
                  <a:srgbClr val="004BD3"/>
                </a:solidFill>
              </a:rPr>
              <a:t>the Institute of Chartered Accountants in England and Wales; </a:t>
            </a:r>
          </a:p>
          <a:p>
            <a:pPr lvl="2">
              <a:buClr>
                <a:srgbClr val="004BD3"/>
              </a:buClr>
            </a:pPr>
            <a:r>
              <a:rPr lang="en-GB" sz="2100" dirty="0">
                <a:solidFill>
                  <a:srgbClr val="004BD3"/>
                </a:solidFill>
              </a:rPr>
              <a:t>the Institute of Chartered Accountants of Scotland; </a:t>
            </a:r>
          </a:p>
          <a:p>
            <a:pPr lvl="2">
              <a:buClr>
                <a:srgbClr val="004BD3"/>
              </a:buClr>
            </a:pPr>
            <a:r>
              <a:rPr lang="en-GB" sz="2100" dirty="0">
                <a:solidFill>
                  <a:srgbClr val="004BD3"/>
                </a:solidFill>
              </a:rPr>
              <a:t>the Association of Chartered Certified Accountants; </a:t>
            </a:r>
          </a:p>
          <a:p>
            <a:pPr lvl="2">
              <a:buClr>
                <a:srgbClr val="004BD3"/>
              </a:buClr>
            </a:pPr>
            <a:r>
              <a:rPr lang="en-GB" sz="2100" dirty="0">
                <a:solidFill>
                  <a:srgbClr val="004BD3"/>
                </a:solidFill>
              </a:rPr>
              <a:t>the Institute of Chartered Accountants in Ireland; </a:t>
            </a:r>
          </a:p>
          <a:p>
            <a:pPr lvl="2">
              <a:buClr>
                <a:srgbClr val="004BD3"/>
              </a:buClr>
            </a:pPr>
            <a:r>
              <a:rPr lang="en-GB" sz="2100" dirty="0">
                <a:solidFill>
                  <a:srgbClr val="004BD3"/>
                </a:solidFill>
              </a:rPr>
              <a:t>the Institute of Chartered Secretaries and Administrators; </a:t>
            </a:r>
          </a:p>
          <a:p>
            <a:pPr lvl="2">
              <a:buClr>
                <a:srgbClr val="004BD3"/>
              </a:buClr>
            </a:pPr>
            <a:r>
              <a:rPr lang="en-GB" sz="2100" dirty="0">
                <a:solidFill>
                  <a:srgbClr val="004BD3"/>
                </a:solidFill>
              </a:rPr>
              <a:t>the Chartered Institute of Management Accountants; </a:t>
            </a:r>
          </a:p>
          <a:p>
            <a:pPr lvl="2">
              <a:buClr>
                <a:srgbClr val="004BD3"/>
              </a:buClr>
            </a:pPr>
            <a:r>
              <a:rPr lang="en-GB" sz="2100" dirty="0">
                <a:solidFill>
                  <a:srgbClr val="004BD3"/>
                </a:solidFill>
              </a:rPr>
              <a:t>the Chartered Institute of Public Finance and Accountancy; and </a:t>
            </a:r>
          </a:p>
          <a:p>
            <a:pPr lvl="2">
              <a:buClr>
                <a:srgbClr val="004BD3"/>
              </a:buClr>
            </a:pPr>
            <a:r>
              <a:rPr lang="en-GB" sz="2100" dirty="0">
                <a:solidFill>
                  <a:srgbClr val="004BD3"/>
                </a:solidFill>
              </a:rPr>
              <a:t>is a qualified barrister or solicitor. </a:t>
            </a:r>
          </a:p>
          <a:p>
            <a:r>
              <a:rPr lang="en-GB" sz="2100" dirty="0">
                <a:solidFill>
                  <a:srgbClr val="004BD3"/>
                </a:solidFill>
              </a:rPr>
              <a:t>Be a person who appears to them to have the requisite knowledge and experience to discharge the functions of the secretary. </a:t>
            </a:r>
            <a:endParaRPr lang="en-GB" dirty="0">
              <a:solidFill>
                <a:srgbClr val="002060"/>
              </a:solidFill>
            </a:endParaRPr>
          </a:p>
          <a:p>
            <a:pPr marL="0" indent="0" algn="r">
              <a:buNone/>
            </a:pPr>
            <a:r>
              <a:rPr lang="en-GB" dirty="0">
                <a:solidFill>
                  <a:srgbClr val="004BD3"/>
                </a:solidFill>
              </a:rPr>
              <a:t>s273 CA2006 </a:t>
            </a:r>
          </a:p>
          <a:p>
            <a:pPr marL="0" indent="0" algn="r">
              <a:buNone/>
            </a:pPr>
            <a:endParaRPr lang="en-US" dirty="0"/>
          </a:p>
        </p:txBody>
      </p:sp>
      <p:sp>
        <p:nvSpPr>
          <p:cNvPr id="5" name="Title 4">
            <a:extLst>
              <a:ext uri="{FF2B5EF4-FFF2-40B4-BE49-F238E27FC236}">
                <a16:creationId xmlns:a16="http://schemas.microsoft.com/office/drawing/2014/main" id="{AD2C504D-D472-2135-57F5-0BB57C520D26}"/>
              </a:ext>
            </a:extLst>
          </p:cNvPr>
          <p:cNvSpPr>
            <a:spLocks noGrp="1"/>
          </p:cNvSpPr>
          <p:nvPr>
            <p:ph type="title"/>
          </p:nvPr>
        </p:nvSpPr>
        <p:spPr/>
        <p:txBody>
          <a:bodyPr/>
          <a:lstStyle/>
          <a:p>
            <a:r>
              <a:rPr lang="en-US" sz="3200" b="1" dirty="0">
                <a:solidFill>
                  <a:srgbClr val="004BD3"/>
                </a:solidFill>
              </a:rPr>
              <a:t>Qualifications of the company secretary</a:t>
            </a:r>
          </a:p>
        </p:txBody>
      </p:sp>
    </p:spTree>
    <p:extLst>
      <p:ext uri="{BB962C8B-B14F-4D97-AF65-F5344CB8AC3E}">
        <p14:creationId xmlns:p14="http://schemas.microsoft.com/office/powerpoint/2010/main" val="291479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2D83D-48EF-4907-B928-F27813AF4337}"/>
              </a:ext>
            </a:extLst>
          </p:cNvPr>
          <p:cNvSpPr>
            <a:spLocks noGrp="1"/>
          </p:cNvSpPr>
          <p:nvPr>
            <p:ph idx="1"/>
          </p:nvPr>
        </p:nvSpPr>
        <p:spPr/>
        <p:txBody>
          <a:bodyPr/>
          <a:lstStyle/>
          <a:p>
            <a:r>
              <a:rPr lang="en-US" sz="2400" dirty="0">
                <a:solidFill>
                  <a:srgbClr val="004BD3"/>
                </a:solidFill>
              </a:rPr>
              <a:t>Communication</a:t>
            </a:r>
          </a:p>
          <a:p>
            <a:r>
              <a:rPr lang="en-US" sz="2400" dirty="0">
                <a:solidFill>
                  <a:srgbClr val="004BD3"/>
                </a:solidFill>
              </a:rPr>
              <a:t>Interpersonal skills</a:t>
            </a:r>
          </a:p>
          <a:p>
            <a:r>
              <a:rPr lang="en-US" sz="2400" dirty="0">
                <a:solidFill>
                  <a:srgbClr val="004BD3"/>
                </a:solidFill>
              </a:rPr>
              <a:t>Practical skills</a:t>
            </a:r>
          </a:p>
          <a:p>
            <a:r>
              <a:rPr lang="en-US" sz="2400" dirty="0">
                <a:solidFill>
                  <a:srgbClr val="004BD3"/>
                </a:solidFill>
              </a:rPr>
              <a:t>Commercial and business acumen</a:t>
            </a:r>
          </a:p>
        </p:txBody>
      </p:sp>
      <p:sp>
        <p:nvSpPr>
          <p:cNvPr id="5" name="Title 4">
            <a:extLst>
              <a:ext uri="{FF2B5EF4-FFF2-40B4-BE49-F238E27FC236}">
                <a16:creationId xmlns:a16="http://schemas.microsoft.com/office/drawing/2014/main" id="{A2889B3B-72F6-C5AD-9FD7-D7391DE2FC12}"/>
              </a:ext>
            </a:extLst>
          </p:cNvPr>
          <p:cNvSpPr>
            <a:spLocks noGrp="1"/>
          </p:cNvSpPr>
          <p:nvPr>
            <p:ph type="title"/>
          </p:nvPr>
        </p:nvSpPr>
        <p:spPr/>
        <p:txBody>
          <a:bodyPr/>
          <a:lstStyle/>
          <a:p>
            <a:r>
              <a:rPr lang="en-US" b="1" dirty="0">
                <a:solidFill>
                  <a:srgbClr val="004BD3"/>
                </a:solidFill>
              </a:rPr>
              <a:t>The skills of the company secretary</a:t>
            </a:r>
          </a:p>
        </p:txBody>
      </p:sp>
    </p:spTree>
    <p:extLst>
      <p:ext uri="{BB962C8B-B14F-4D97-AF65-F5344CB8AC3E}">
        <p14:creationId xmlns:p14="http://schemas.microsoft.com/office/powerpoint/2010/main" val="328559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EE2D9-67E2-D754-0D64-9397D5761113}"/>
              </a:ext>
            </a:extLst>
          </p:cNvPr>
          <p:cNvSpPr>
            <a:spLocks noGrp="1"/>
          </p:cNvSpPr>
          <p:nvPr>
            <p:ph idx="1"/>
          </p:nvPr>
        </p:nvSpPr>
        <p:spPr>
          <a:xfrm>
            <a:off x="431799" y="1585210"/>
            <a:ext cx="11328399" cy="5165724"/>
          </a:xfrm>
        </p:spPr>
        <p:txBody>
          <a:bodyPr>
            <a:normAutofit/>
          </a:bodyPr>
          <a:lstStyle/>
          <a:p>
            <a:pPr marL="0" indent="0">
              <a:buNone/>
            </a:pPr>
            <a:r>
              <a:rPr lang="en-GB" sz="2400" dirty="0">
                <a:solidFill>
                  <a:srgbClr val="FF9057"/>
                </a:solidFill>
              </a:rPr>
              <a:t>‘Boards have a right to expect the company secretary to give independent, impartial advice and support to all the directors, both individually and collectively as a board.’ </a:t>
            </a:r>
          </a:p>
          <a:p>
            <a:pPr marL="0" indent="0" algn="r">
              <a:buNone/>
            </a:pPr>
            <a:r>
              <a:rPr lang="en-GB" sz="2400" dirty="0">
                <a:solidFill>
                  <a:srgbClr val="FF9057"/>
                </a:solidFill>
              </a:rPr>
              <a:t>CGI Guidance note, 2014</a:t>
            </a:r>
          </a:p>
          <a:p>
            <a:pPr marL="0" indent="0">
              <a:buNone/>
            </a:pPr>
            <a:endParaRPr lang="en-GB" sz="2400" dirty="0">
              <a:solidFill>
                <a:srgbClr val="004BD3"/>
              </a:solidFill>
            </a:endParaRPr>
          </a:p>
          <a:p>
            <a:r>
              <a:rPr lang="en-GB" sz="2400" dirty="0">
                <a:solidFill>
                  <a:srgbClr val="004BD3"/>
                </a:solidFill>
              </a:rPr>
              <a:t>If the company secretary role is combined with another role such as that of the in-house lawyer or accountant, care should be taken to see that the governance role is not compromised. A general counsel who is also given the role of the company secretary will often have to take sides in fulfilling their legal role to represent the particular interests of the company. </a:t>
            </a:r>
          </a:p>
        </p:txBody>
      </p:sp>
      <p:sp>
        <p:nvSpPr>
          <p:cNvPr id="6" name="Title 1">
            <a:extLst>
              <a:ext uri="{FF2B5EF4-FFF2-40B4-BE49-F238E27FC236}">
                <a16:creationId xmlns:a16="http://schemas.microsoft.com/office/drawing/2014/main" id="{4492AF55-68C1-EE94-0322-F1F978563667}"/>
              </a:ext>
            </a:extLst>
          </p:cNvPr>
          <p:cNvSpPr>
            <a:spLocks noGrp="1"/>
          </p:cNvSpPr>
          <p:nvPr>
            <p:ph type="title"/>
          </p:nvPr>
        </p:nvSpPr>
        <p:spPr/>
        <p:txBody>
          <a:bodyPr>
            <a:normAutofit/>
          </a:bodyPr>
          <a:lstStyle/>
          <a:p>
            <a:r>
              <a:rPr lang="en-US" sz="3200" b="1" dirty="0">
                <a:solidFill>
                  <a:srgbClr val="004BD3"/>
                </a:solidFill>
              </a:rPr>
              <a:t>Independence of the company secretary</a:t>
            </a:r>
          </a:p>
        </p:txBody>
      </p:sp>
    </p:spTree>
    <p:extLst>
      <p:ext uri="{BB962C8B-B14F-4D97-AF65-F5344CB8AC3E}">
        <p14:creationId xmlns:p14="http://schemas.microsoft.com/office/powerpoint/2010/main" val="1696089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0BB20-844D-A90C-1286-85FB83C92E6E}"/>
              </a:ext>
            </a:extLst>
          </p:cNvPr>
          <p:cNvSpPr>
            <a:spLocks noGrp="1"/>
          </p:cNvSpPr>
          <p:nvPr>
            <p:ph idx="1"/>
          </p:nvPr>
        </p:nvSpPr>
        <p:spPr/>
        <p:txBody>
          <a:bodyPr>
            <a:normAutofit fontScale="85000" lnSpcReduction="20000"/>
          </a:bodyPr>
          <a:lstStyle/>
          <a:p>
            <a:r>
              <a:rPr lang="en-US" sz="2400" dirty="0">
                <a:solidFill>
                  <a:srgbClr val="FF9057"/>
                </a:solidFill>
              </a:rPr>
              <a:t>Appointment and Removal</a:t>
            </a:r>
          </a:p>
          <a:p>
            <a:r>
              <a:rPr lang="en-GB" sz="2400" dirty="0">
                <a:solidFill>
                  <a:srgbClr val="004BD3"/>
                </a:solidFill>
              </a:rPr>
              <a:t>The company secretary should be appointed and dismissed by the board as a whole. </a:t>
            </a:r>
            <a:endParaRPr lang="en-US" sz="2400" dirty="0">
              <a:solidFill>
                <a:srgbClr val="004BD3"/>
              </a:solidFill>
            </a:endParaRPr>
          </a:p>
          <a:p>
            <a:r>
              <a:rPr lang="en-US" sz="2400" dirty="0">
                <a:solidFill>
                  <a:srgbClr val="FF9057"/>
                </a:solidFill>
              </a:rPr>
              <a:t>Reporting lines</a:t>
            </a:r>
          </a:p>
          <a:p>
            <a:pPr marL="0" lvl="1" indent="0">
              <a:buNone/>
            </a:pPr>
            <a:r>
              <a:rPr lang="en-GB" sz="2400" dirty="0">
                <a:solidFill>
                  <a:srgbClr val="004BD3"/>
                </a:solidFill>
              </a:rPr>
              <a:t>The company secretary is responsible to the board and should be accountable to the board through the chair on all matters relating to corporate governance and their duties as an officer of the company. </a:t>
            </a:r>
          </a:p>
          <a:p>
            <a:r>
              <a:rPr lang="en-US" sz="2400" dirty="0">
                <a:solidFill>
                  <a:srgbClr val="FF9057"/>
                </a:solidFill>
              </a:rPr>
              <a:t>Remuneration</a:t>
            </a:r>
          </a:p>
          <a:p>
            <a:pPr marL="0" lvl="1" indent="0">
              <a:buNone/>
            </a:pPr>
            <a:r>
              <a:rPr lang="en-GB" sz="2400" dirty="0">
                <a:solidFill>
                  <a:srgbClr val="004BD3"/>
                </a:solidFill>
              </a:rPr>
              <a:t>Decisions on the remuneration and benefits of the company secretary should be taken by the board or by the remuneration committee. </a:t>
            </a:r>
          </a:p>
          <a:p>
            <a:r>
              <a:rPr lang="en-GB" sz="2400" dirty="0">
                <a:solidFill>
                  <a:srgbClr val="FF9057"/>
                </a:solidFill>
              </a:rPr>
              <a:t>Evaluation</a:t>
            </a:r>
          </a:p>
          <a:p>
            <a:pPr marL="0" lvl="1" indent="0">
              <a:buNone/>
            </a:pPr>
            <a:r>
              <a:rPr lang="en-GB" sz="2400" dirty="0">
                <a:solidFill>
                  <a:srgbClr val="004BD3"/>
                </a:solidFill>
              </a:rPr>
              <a:t>To be carried out as part of the annual board evaluation.</a:t>
            </a:r>
          </a:p>
          <a:p>
            <a:pPr marL="0" lvl="1" indent="0">
              <a:buNone/>
            </a:pPr>
            <a:endParaRPr lang="en-GB" sz="2400" dirty="0">
              <a:solidFill>
                <a:srgbClr val="004BD3"/>
              </a:solidFill>
            </a:endParaRPr>
          </a:p>
          <a:p>
            <a:pPr marL="457200" lvl="1" indent="0" algn="r">
              <a:buNone/>
            </a:pPr>
            <a:r>
              <a:rPr lang="en-GB" sz="2400" dirty="0">
                <a:solidFill>
                  <a:srgbClr val="004BD3"/>
                </a:solidFill>
              </a:rPr>
              <a:t>CGI Guidance Note, 2013 </a:t>
            </a:r>
          </a:p>
          <a:p>
            <a:endParaRPr lang="en-GB" dirty="0"/>
          </a:p>
          <a:p>
            <a:endParaRPr lang="en-GB" dirty="0"/>
          </a:p>
          <a:p>
            <a:endParaRPr lang="en-GB" dirty="0"/>
          </a:p>
          <a:p>
            <a:endParaRPr lang="en-US" dirty="0"/>
          </a:p>
        </p:txBody>
      </p:sp>
      <p:sp>
        <p:nvSpPr>
          <p:cNvPr id="5" name="Title 4">
            <a:extLst>
              <a:ext uri="{FF2B5EF4-FFF2-40B4-BE49-F238E27FC236}">
                <a16:creationId xmlns:a16="http://schemas.microsoft.com/office/drawing/2014/main" id="{AE8B4D8C-C4DE-E2F0-82E1-4A1A5CB7DF9F}"/>
              </a:ext>
            </a:extLst>
          </p:cNvPr>
          <p:cNvSpPr>
            <a:spLocks noGrp="1"/>
          </p:cNvSpPr>
          <p:nvPr>
            <p:ph type="title"/>
          </p:nvPr>
        </p:nvSpPr>
        <p:spPr/>
        <p:txBody>
          <a:bodyPr/>
          <a:lstStyle/>
          <a:p>
            <a:r>
              <a:rPr lang="en-US" sz="3200" b="1" dirty="0">
                <a:solidFill>
                  <a:srgbClr val="004BD3"/>
                </a:solidFill>
              </a:rPr>
              <a:t>Position of the company secretary</a:t>
            </a:r>
          </a:p>
        </p:txBody>
      </p:sp>
    </p:spTree>
    <p:extLst>
      <p:ext uri="{BB962C8B-B14F-4D97-AF65-F5344CB8AC3E}">
        <p14:creationId xmlns:p14="http://schemas.microsoft.com/office/powerpoint/2010/main" val="981827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C5FD-54F4-7E72-6BC7-A6576BEAA250}"/>
              </a:ext>
            </a:extLst>
          </p:cNvPr>
          <p:cNvSpPr>
            <a:spLocks noGrp="1"/>
          </p:cNvSpPr>
          <p:nvPr>
            <p:ph type="title"/>
          </p:nvPr>
        </p:nvSpPr>
        <p:spPr/>
        <p:txBody>
          <a:bodyPr/>
          <a:lstStyle/>
          <a:p>
            <a:r>
              <a:rPr lang="en-US" sz="3200" b="1" dirty="0"/>
              <a:t>General Counsel and the role of the company secretary</a:t>
            </a:r>
          </a:p>
        </p:txBody>
      </p:sp>
      <p:sp>
        <p:nvSpPr>
          <p:cNvPr id="3" name="Content Placeholder 2">
            <a:extLst>
              <a:ext uri="{FF2B5EF4-FFF2-40B4-BE49-F238E27FC236}">
                <a16:creationId xmlns:a16="http://schemas.microsoft.com/office/drawing/2014/main" id="{3427AB51-2B42-54CC-D78C-37FDD30B1BE1}"/>
              </a:ext>
            </a:extLst>
          </p:cNvPr>
          <p:cNvSpPr>
            <a:spLocks noGrp="1"/>
          </p:cNvSpPr>
          <p:nvPr>
            <p:ph idx="1"/>
          </p:nvPr>
        </p:nvSpPr>
        <p:spPr/>
        <p:txBody>
          <a:bodyPr/>
          <a:lstStyle/>
          <a:p>
            <a:pPr algn="l" fontAlgn="base"/>
            <a:r>
              <a:rPr lang="en-GB" sz="2400" b="1" i="0" dirty="0">
                <a:solidFill>
                  <a:srgbClr val="FF9057"/>
                </a:solidFill>
                <a:effectLst/>
                <a:latin typeface="CerebriSans-Normal"/>
              </a:rPr>
              <a:t>CGIUKI Position</a:t>
            </a:r>
            <a:endParaRPr lang="en-GB" dirty="0">
              <a:solidFill>
                <a:srgbClr val="004BD3"/>
              </a:solidFill>
              <a:latin typeface="CerebriSans-Normal"/>
            </a:endParaRPr>
          </a:p>
          <a:p>
            <a:pPr algn="l" fontAlgn="base"/>
            <a:r>
              <a:rPr lang="en-GB" b="0" i="0" dirty="0">
                <a:solidFill>
                  <a:srgbClr val="004BD3"/>
                </a:solidFill>
                <a:effectLst/>
                <a:latin typeface="CerebriSans-Normal"/>
              </a:rPr>
              <a:t>“Both the general counsel and company secretary role are important in a business. There can be some overlap between the two, but they are distinct functions and businesses are governed best when the two roles – and the roles of the chief risk officer and head of internal audit - work collaboratively, but with respect for the duties that each role should carry out.”</a:t>
            </a:r>
          </a:p>
          <a:p>
            <a:pPr algn="l" fontAlgn="base"/>
            <a:r>
              <a:rPr lang="en-GB" b="0" i="0" dirty="0">
                <a:solidFill>
                  <a:srgbClr val="004BD3"/>
                </a:solidFill>
                <a:effectLst/>
                <a:latin typeface="CerebriSans-Normal"/>
              </a:rPr>
              <a:t>Peter Swabey, Policy and Research Director CGIUKI said:</a:t>
            </a:r>
          </a:p>
          <a:p>
            <a:pPr algn="l" fontAlgn="base"/>
            <a:r>
              <a:rPr lang="en-GB" b="0" i="1" dirty="0">
                <a:solidFill>
                  <a:srgbClr val="004BD3"/>
                </a:solidFill>
                <a:effectLst/>
                <a:latin typeface="CerebriSans-Normal"/>
              </a:rPr>
              <a:t>“I have always seen a combined role of company secretary and general counsel or finance director, or one where the company secretary reports to the general counsel or finance director as a conflict of interests waiting to happen. It may all work OK but, if an individual has to give different advice to the board depending on which ‘hat’ they are wearing, there is a conflict and it is then a bit too late to start dealing with the conflict as well as the issue. All are important roles but they are distinct and complementary.”</a:t>
            </a:r>
            <a:endParaRPr lang="en-GB" b="0" i="0" dirty="0">
              <a:solidFill>
                <a:srgbClr val="004BD3"/>
              </a:solidFill>
              <a:effectLst/>
              <a:latin typeface="CerebriSans-Normal"/>
            </a:endParaRPr>
          </a:p>
          <a:p>
            <a:endParaRPr lang="en-US" dirty="0"/>
          </a:p>
        </p:txBody>
      </p:sp>
    </p:spTree>
    <p:extLst>
      <p:ext uri="{BB962C8B-B14F-4D97-AF65-F5344CB8AC3E}">
        <p14:creationId xmlns:p14="http://schemas.microsoft.com/office/powerpoint/2010/main" val="2710631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2E76-81EB-53AE-FA5B-8DBB3D188EEE}"/>
              </a:ext>
            </a:extLst>
          </p:cNvPr>
          <p:cNvSpPr>
            <a:spLocks noGrp="1"/>
          </p:cNvSpPr>
          <p:nvPr>
            <p:ph type="title"/>
          </p:nvPr>
        </p:nvSpPr>
        <p:spPr/>
        <p:txBody>
          <a:bodyPr/>
          <a:lstStyle/>
          <a:p>
            <a:r>
              <a:rPr lang="en-US" sz="3200" b="1" dirty="0"/>
              <a:t>Examination Questions from previous papers</a:t>
            </a:r>
          </a:p>
        </p:txBody>
      </p:sp>
      <p:sp>
        <p:nvSpPr>
          <p:cNvPr id="3" name="Content Placeholder 2">
            <a:extLst>
              <a:ext uri="{FF2B5EF4-FFF2-40B4-BE49-F238E27FC236}">
                <a16:creationId xmlns:a16="http://schemas.microsoft.com/office/drawing/2014/main" id="{36C51487-F131-7195-D260-39B78EFFDB90}"/>
              </a:ext>
            </a:extLst>
          </p:cNvPr>
          <p:cNvSpPr>
            <a:spLocks noGrp="1"/>
          </p:cNvSpPr>
          <p:nvPr>
            <p:ph idx="1"/>
          </p:nvPr>
        </p:nvSpPr>
        <p:spPr>
          <a:xfrm>
            <a:off x="431800" y="1435076"/>
            <a:ext cx="11328400" cy="5089542"/>
          </a:xfrm>
        </p:spPr>
        <p:txBody>
          <a:bodyPr/>
          <a:lstStyle/>
          <a:p>
            <a:r>
              <a:rPr lang="en-GB" sz="2000" i="1" dirty="0">
                <a:solidFill>
                  <a:srgbClr val="004BD3"/>
                </a:solidFill>
              </a:rPr>
              <a:t>Explain, with reference to the four main categories of the role of a Company Secretary, how Molly can assist the focus group and the Board on corporate social responsibility issues. (12 marks) </a:t>
            </a:r>
          </a:p>
          <a:p>
            <a:pPr algn="r"/>
            <a:r>
              <a:rPr lang="en-GB" sz="2000" dirty="0">
                <a:solidFill>
                  <a:srgbClr val="004BD3"/>
                </a:solidFill>
              </a:rPr>
              <a:t>Q7a, Jun22</a:t>
            </a:r>
          </a:p>
          <a:p>
            <a:r>
              <a:rPr lang="en-GB" sz="2000" i="1" dirty="0">
                <a:solidFill>
                  <a:srgbClr val="004BD3"/>
                </a:solidFill>
              </a:rPr>
              <a:t>Analyse the role that Matteo, as the Company Secretary of </a:t>
            </a:r>
            <a:r>
              <a:rPr lang="en-GB" sz="2000" i="1" dirty="0" err="1">
                <a:solidFill>
                  <a:srgbClr val="004BD3"/>
                </a:solidFill>
              </a:rPr>
              <a:t>Topnotch</a:t>
            </a:r>
            <a:r>
              <a:rPr lang="en-GB" sz="2000" i="1" dirty="0">
                <a:solidFill>
                  <a:srgbClr val="004BD3"/>
                </a:solidFill>
              </a:rPr>
              <a:t>, should play in improving the relationship between members of the Board, and between the Board and the senior management team, and the skills that he needs to use to ensure that they are working together effectively. (12 marks) </a:t>
            </a:r>
          </a:p>
          <a:p>
            <a:pPr algn="r"/>
            <a:r>
              <a:rPr lang="en-GB" sz="2000" dirty="0">
                <a:solidFill>
                  <a:srgbClr val="004BD3"/>
                </a:solidFill>
              </a:rPr>
              <a:t>Q8b, Nov 21</a:t>
            </a:r>
          </a:p>
          <a:p>
            <a:r>
              <a:rPr lang="en-GB" sz="2000" i="1" dirty="0">
                <a:solidFill>
                  <a:srgbClr val="004BD3"/>
                </a:solidFill>
              </a:rPr>
              <a:t>Explain how a Company Secretary could assist Jenny on Board and governance issues, with reference to the four main categories of roles that a Company Secretary could perform for Ocean, in contrast to the Executive Assistant’s role. (8 marks) </a:t>
            </a:r>
          </a:p>
          <a:p>
            <a:pPr algn="r"/>
            <a:r>
              <a:rPr lang="en-GB" sz="2000" dirty="0">
                <a:solidFill>
                  <a:srgbClr val="004BD3"/>
                </a:solidFill>
              </a:rPr>
              <a:t>Q6b, Nov20</a:t>
            </a:r>
          </a:p>
          <a:p>
            <a:pPr algn="r"/>
            <a:endParaRPr lang="en-US" dirty="0"/>
          </a:p>
        </p:txBody>
      </p:sp>
    </p:spTree>
    <p:extLst>
      <p:ext uri="{BB962C8B-B14F-4D97-AF65-F5344CB8AC3E}">
        <p14:creationId xmlns:p14="http://schemas.microsoft.com/office/powerpoint/2010/main" val="1540476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2E76-81EB-53AE-FA5B-8DBB3D188EEE}"/>
              </a:ext>
            </a:extLst>
          </p:cNvPr>
          <p:cNvSpPr>
            <a:spLocks noGrp="1"/>
          </p:cNvSpPr>
          <p:nvPr>
            <p:ph type="title"/>
          </p:nvPr>
        </p:nvSpPr>
        <p:spPr/>
        <p:txBody>
          <a:bodyPr/>
          <a:lstStyle/>
          <a:p>
            <a:r>
              <a:rPr lang="en-US" sz="3200" b="1" dirty="0"/>
              <a:t>Examination Questions from previous papers</a:t>
            </a:r>
          </a:p>
        </p:txBody>
      </p:sp>
      <p:sp>
        <p:nvSpPr>
          <p:cNvPr id="3" name="Content Placeholder 2">
            <a:extLst>
              <a:ext uri="{FF2B5EF4-FFF2-40B4-BE49-F238E27FC236}">
                <a16:creationId xmlns:a16="http://schemas.microsoft.com/office/drawing/2014/main" id="{36C51487-F131-7195-D260-39B78EFFDB90}"/>
              </a:ext>
            </a:extLst>
          </p:cNvPr>
          <p:cNvSpPr>
            <a:spLocks noGrp="1"/>
          </p:cNvSpPr>
          <p:nvPr>
            <p:ph idx="1"/>
          </p:nvPr>
        </p:nvSpPr>
        <p:spPr>
          <a:xfrm>
            <a:off x="431800" y="1435076"/>
            <a:ext cx="11328400" cy="5089542"/>
          </a:xfrm>
        </p:spPr>
        <p:txBody>
          <a:bodyPr/>
          <a:lstStyle/>
          <a:p>
            <a:r>
              <a:rPr lang="en-GB" i="1" dirty="0">
                <a:solidFill>
                  <a:srgbClr val="004BD3"/>
                </a:solidFill>
              </a:rPr>
              <a:t>Explain why the reporting lines of a Company Secretary are important and how those reporting lines should be managed if the Company Secretary is also the company’s in-house legal adviser. (5 marks)</a:t>
            </a:r>
          </a:p>
          <a:p>
            <a:pPr algn="r"/>
            <a:r>
              <a:rPr lang="en-GB" i="1" dirty="0">
                <a:solidFill>
                  <a:srgbClr val="004BD3"/>
                </a:solidFill>
              </a:rPr>
              <a:t>Q2, Jun21</a:t>
            </a:r>
          </a:p>
          <a:p>
            <a:r>
              <a:rPr lang="en-GB" i="1" dirty="0">
                <a:solidFill>
                  <a:srgbClr val="004BD3"/>
                </a:solidFill>
              </a:rPr>
              <a:t>Discuss whether it would be possible for Ocean to appoint a Company Secretary who also works in the Ocean finance team and what issues this would raise. (8 marks)</a:t>
            </a:r>
          </a:p>
          <a:p>
            <a:pPr algn="r"/>
            <a:r>
              <a:rPr lang="en-GB" i="1" dirty="0">
                <a:solidFill>
                  <a:srgbClr val="004BD3"/>
                </a:solidFill>
              </a:rPr>
              <a:t>Q6b, Nov20</a:t>
            </a:r>
          </a:p>
          <a:p>
            <a:r>
              <a:rPr lang="en-GB" i="1" dirty="0">
                <a:solidFill>
                  <a:srgbClr val="004BD3"/>
                </a:solidFill>
              </a:rPr>
              <a:t>Assess what risks a Company Secretary could face to his or her independence when performing their governance role and how those risks can be reduced. (13 marks) </a:t>
            </a:r>
          </a:p>
          <a:p>
            <a:pPr algn="r"/>
            <a:br>
              <a:rPr lang="en-GB" i="1" dirty="0">
                <a:solidFill>
                  <a:srgbClr val="004BD3"/>
                </a:solidFill>
              </a:rPr>
            </a:br>
            <a:r>
              <a:rPr lang="en-GB" i="1" dirty="0">
                <a:solidFill>
                  <a:srgbClr val="004BD3"/>
                </a:solidFill>
              </a:rPr>
              <a:t>Q10b, Nov2019</a:t>
            </a:r>
          </a:p>
          <a:p>
            <a:r>
              <a:rPr lang="en-GB" i="1" dirty="0">
                <a:solidFill>
                  <a:srgbClr val="004BD3"/>
                </a:solidFill>
                <a:effectLst/>
                <a:latin typeface="ArialMT"/>
              </a:rPr>
              <a:t>Describe how a company can ensure that its Company Secretary is able to give independent advice to the Board. (5 marks) </a:t>
            </a:r>
          </a:p>
          <a:p>
            <a:pPr algn="r"/>
            <a:r>
              <a:rPr lang="en-US" sz="2000" dirty="0">
                <a:solidFill>
                  <a:srgbClr val="004BD3"/>
                </a:solidFill>
              </a:rPr>
              <a:t>Q4, Jun2023</a:t>
            </a:r>
          </a:p>
          <a:p>
            <a:endParaRPr lang="en-GB" sz="2000" dirty="0">
              <a:solidFill>
                <a:srgbClr val="004BD3"/>
              </a:solidFill>
            </a:endParaRPr>
          </a:p>
          <a:p>
            <a:pPr algn="r"/>
            <a:endParaRPr lang="en-US" dirty="0"/>
          </a:p>
        </p:txBody>
      </p:sp>
    </p:spTree>
    <p:extLst>
      <p:ext uri="{BB962C8B-B14F-4D97-AF65-F5344CB8AC3E}">
        <p14:creationId xmlns:p14="http://schemas.microsoft.com/office/powerpoint/2010/main" val="421561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385D-6CCB-262D-3269-85BE195E6383}"/>
              </a:ext>
            </a:extLst>
          </p:cNvPr>
          <p:cNvSpPr>
            <a:spLocks noGrp="1"/>
          </p:cNvSpPr>
          <p:nvPr>
            <p:ph type="title"/>
          </p:nvPr>
        </p:nvSpPr>
        <p:spPr/>
        <p:txBody>
          <a:bodyPr/>
          <a:lstStyle/>
          <a:p>
            <a:r>
              <a:rPr lang="en-US" sz="3200" b="1" dirty="0">
                <a:solidFill>
                  <a:srgbClr val="004BD3"/>
                </a:solidFill>
              </a:rPr>
              <a:t>Examination Techniques</a:t>
            </a:r>
          </a:p>
        </p:txBody>
      </p:sp>
      <p:sp>
        <p:nvSpPr>
          <p:cNvPr id="3" name="Content Placeholder 2">
            <a:extLst>
              <a:ext uri="{FF2B5EF4-FFF2-40B4-BE49-F238E27FC236}">
                <a16:creationId xmlns:a16="http://schemas.microsoft.com/office/drawing/2014/main" id="{E23B3C74-F6C5-88E8-D5C0-9963FE436970}"/>
              </a:ext>
            </a:extLst>
          </p:cNvPr>
          <p:cNvSpPr>
            <a:spLocks noGrp="1"/>
          </p:cNvSpPr>
          <p:nvPr>
            <p:ph idx="1"/>
          </p:nvPr>
        </p:nvSpPr>
        <p:spPr>
          <a:xfrm>
            <a:off x="431800" y="1600200"/>
            <a:ext cx="8229600" cy="5257800"/>
          </a:xfrm>
        </p:spPr>
        <p:txBody>
          <a:bodyPr>
            <a:normAutofit/>
          </a:bodyPr>
          <a:lstStyle/>
          <a:p>
            <a:r>
              <a:rPr lang="en-US" sz="2400" dirty="0">
                <a:solidFill>
                  <a:srgbClr val="004BD3"/>
                </a:solidFill>
              </a:rPr>
              <a:t>Part A</a:t>
            </a:r>
          </a:p>
          <a:p>
            <a:pPr marL="514350" indent="-514350">
              <a:buFont typeface="Arial" panose="020B0604020202020204" pitchFamily="34" charset="0"/>
              <a:buChar char="•"/>
            </a:pPr>
            <a:r>
              <a:rPr lang="en-US" sz="2400" dirty="0">
                <a:solidFill>
                  <a:srgbClr val="004BD3"/>
                </a:solidFill>
              </a:rPr>
              <a:t>Answer PART A first and take no longer than 45 mins.</a:t>
            </a:r>
          </a:p>
          <a:p>
            <a:pPr marL="514350" indent="-514350">
              <a:buFont typeface="Arial" panose="020B0604020202020204" pitchFamily="34" charset="0"/>
              <a:buChar char="•"/>
            </a:pPr>
            <a:r>
              <a:rPr lang="en-US" sz="2400" dirty="0">
                <a:solidFill>
                  <a:srgbClr val="004BD3"/>
                </a:solidFill>
              </a:rPr>
              <a:t>Marks are awarded for each relevant point. </a:t>
            </a:r>
          </a:p>
          <a:p>
            <a:pPr marL="514350" indent="-514350">
              <a:buFont typeface="Arial" panose="020B0604020202020204" pitchFamily="34" charset="0"/>
              <a:buChar char="•"/>
            </a:pPr>
            <a:r>
              <a:rPr lang="en-US" sz="2400" dirty="0">
                <a:solidFill>
                  <a:srgbClr val="004BD3"/>
                </a:solidFill>
              </a:rPr>
              <a:t>Keep answers simple, to the point, using short sentences. Remember, the maximum mark to be awarded are 5. </a:t>
            </a:r>
          </a:p>
          <a:p>
            <a:pPr marL="514350" indent="-514350">
              <a:buFont typeface="Arial" panose="020B0604020202020204" pitchFamily="34" charset="0"/>
              <a:buChar char="•"/>
            </a:pPr>
            <a:r>
              <a:rPr lang="en-US" sz="2400" dirty="0">
                <a:solidFill>
                  <a:srgbClr val="004BD3"/>
                </a:solidFill>
              </a:rPr>
              <a:t>Ensure that you don’t repeat same points</a:t>
            </a:r>
          </a:p>
          <a:p>
            <a:pPr marL="514350" indent="-514350">
              <a:buFont typeface="Arial" panose="020B0604020202020204" pitchFamily="34" charset="0"/>
              <a:buChar char="•"/>
            </a:pPr>
            <a:r>
              <a:rPr lang="en-US" sz="2400" dirty="0">
                <a:solidFill>
                  <a:srgbClr val="004BD3"/>
                </a:solidFill>
              </a:rPr>
              <a:t>Marks are awarded for point relevant to the question rather than the topic. </a:t>
            </a:r>
          </a:p>
          <a:p>
            <a:pPr marL="514350" indent="-514350">
              <a:buFont typeface="+mj-lt"/>
              <a:buAutoNum type="arabicPeriod"/>
            </a:pPr>
            <a:endParaRPr lang="en-US" dirty="0"/>
          </a:p>
        </p:txBody>
      </p:sp>
    </p:spTree>
    <p:extLst>
      <p:ext uri="{BB962C8B-B14F-4D97-AF65-F5344CB8AC3E}">
        <p14:creationId xmlns:p14="http://schemas.microsoft.com/office/powerpoint/2010/main" val="13428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663F-9C7D-3A3A-CDB4-FBD46B63C857}"/>
              </a:ext>
            </a:extLst>
          </p:cNvPr>
          <p:cNvSpPr>
            <a:spLocks noGrp="1"/>
          </p:cNvSpPr>
          <p:nvPr>
            <p:ph type="title"/>
          </p:nvPr>
        </p:nvSpPr>
        <p:spPr/>
        <p:txBody>
          <a:bodyPr/>
          <a:lstStyle/>
          <a:p>
            <a:r>
              <a:rPr lang="en-US" sz="3200" b="1" dirty="0">
                <a:solidFill>
                  <a:srgbClr val="004BD3"/>
                </a:solidFill>
              </a:rPr>
              <a:t>Schedule of Sessions</a:t>
            </a:r>
          </a:p>
        </p:txBody>
      </p:sp>
      <p:sp>
        <p:nvSpPr>
          <p:cNvPr id="3" name="Content Placeholder 2">
            <a:extLst>
              <a:ext uri="{FF2B5EF4-FFF2-40B4-BE49-F238E27FC236}">
                <a16:creationId xmlns:a16="http://schemas.microsoft.com/office/drawing/2014/main" id="{2A80A9B2-909E-2437-7A53-6628E270AEDE}"/>
              </a:ext>
            </a:extLst>
          </p:cNvPr>
          <p:cNvSpPr>
            <a:spLocks noGrp="1"/>
          </p:cNvSpPr>
          <p:nvPr>
            <p:ph idx="1"/>
          </p:nvPr>
        </p:nvSpPr>
        <p:spPr/>
        <p:txBody>
          <a:bodyPr/>
          <a:lstStyle/>
          <a:p>
            <a:pPr algn="l"/>
            <a:r>
              <a:rPr lang="en-GB" b="0" i="0" u="none" strike="noStrike" dirty="0">
                <a:solidFill>
                  <a:srgbClr val="004BD3"/>
                </a:solidFill>
                <a:effectLst/>
                <a:latin typeface="Calibri" panose="020F0502020204030204" pitchFamily="34" charset="0"/>
              </a:rPr>
              <a:t>Session 1:        	Role of the company Secretary in Governance</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                        		Role and membership of the board of directors </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Session 2:        	Directors’ </a:t>
            </a:r>
            <a:r>
              <a:rPr lang="en-GB" dirty="0">
                <a:solidFill>
                  <a:srgbClr val="004BD3"/>
                </a:solidFill>
                <a:latin typeface="Calibri" panose="020F0502020204030204" pitchFamily="34" charset="0"/>
              </a:rPr>
              <a:t>d</a:t>
            </a:r>
            <a:r>
              <a:rPr lang="en-GB" b="0" i="0" u="none" strike="noStrike" dirty="0">
                <a:solidFill>
                  <a:srgbClr val="004BD3"/>
                </a:solidFill>
                <a:effectLst/>
                <a:latin typeface="Calibri" panose="020F0502020204030204" pitchFamily="34" charset="0"/>
              </a:rPr>
              <a:t>uties and powers </a:t>
            </a:r>
          </a:p>
          <a:p>
            <a:pPr algn="l"/>
            <a:r>
              <a:rPr lang="en-GB" b="0" i="0" u="none" strike="noStrike" dirty="0">
                <a:solidFill>
                  <a:srgbClr val="004BD3"/>
                </a:solidFill>
                <a:effectLst/>
                <a:latin typeface="Calibri" panose="020F0502020204030204" pitchFamily="34" charset="0"/>
              </a:rPr>
              <a:t>                             Remuneration of directors and senior executives</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Session 3:    		Board composition and succession planning</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                        		Board effectiveness</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Session 4:       		Financial reporting to shareholders and external audit</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                        		Risk</a:t>
            </a:r>
            <a:endParaRPr lang="en-GB" b="0" i="0" u="none" strike="noStrike" dirty="0">
              <a:solidFill>
                <a:srgbClr val="004BD3"/>
              </a:solidFill>
              <a:effectLst/>
              <a:latin typeface="Helvetica" pitchFamily="2" charset="0"/>
            </a:endParaRPr>
          </a:p>
          <a:p>
            <a:endParaRPr lang="en-US" dirty="0"/>
          </a:p>
        </p:txBody>
      </p:sp>
    </p:spTree>
    <p:extLst>
      <p:ext uri="{BB962C8B-B14F-4D97-AF65-F5344CB8AC3E}">
        <p14:creationId xmlns:p14="http://schemas.microsoft.com/office/powerpoint/2010/main" val="3772374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E2C0-1DD7-EE70-7BCD-E74ABD4FFBCA}"/>
              </a:ext>
            </a:extLst>
          </p:cNvPr>
          <p:cNvSpPr>
            <a:spLocks noGrp="1"/>
          </p:cNvSpPr>
          <p:nvPr>
            <p:ph type="title"/>
          </p:nvPr>
        </p:nvSpPr>
        <p:spPr/>
        <p:txBody>
          <a:bodyPr/>
          <a:lstStyle/>
          <a:p>
            <a:r>
              <a:rPr lang="en-US" sz="3200" b="1" dirty="0">
                <a:solidFill>
                  <a:srgbClr val="004BD3"/>
                </a:solidFill>
              </a:rPr>
              <a:t>Examination Techniques</a:t>
            </a:r>
            <a:endParaRPr lang="en-US" sz="3200" dirty="0"/>
          </a:p>
        </p:txBody>
      </p:sp>
      <p:sp>
        <p:nvSpPr>
          <p:cNvPr id="3" name="Content Placeholder 2">
            <a:extLst>
              <a:ext uri="{FF2B5EF4-FFF2-40B4-BE49-F238E27FC236}">
                <a16:creationId xmlns:a16="http://schemas.microsoft.com/office/drawing/2014/main" id="{4D3D6E68-3F14-5B06-7058-7B4A8FDA6C8F}"/>
              </a:ext>
            </a:extLst>
          </p:cNvPr>
          <p:cNvSpPr>
            <a:spLocks noGrp="1"/>
          </p:cNvSpPr>
          <p:nvPr>
            <p:ph idx="1"/>
          </p:nvPr>
        </p:nvSpPr>
        <p:spPr/>
        <p:txBody>
          <a:bodyPr>
            <a:noAutofit/>
          </a:bodyPr>
          <a:lstStyle/>
          <a:p>
            <a:r>
              <a:rPr lang="en-US" sz="2400" dirty="0">
                <a:solidFill>
                  <a:srgbClr val="004BD3"/>
                </a:solidFill>
              </a:rPr>
              <a:t>PART B</a:t>
            </a:r>
          </a:p>
          <a:p>
            <a:pPr marL="514350" indent="-514350">
              <a:buFont typeface="+mj-lt"/>
              <a:buAutoNum type="arabicPeriod"/>
            </a:pPr>
            <a:r>
              <a:rPr lang="en-US" sz="2400" dirty="0">
                <a:solidFill>
                  <a:srgbClr val="004BD3"/>
                </a:solidFill>
              </a:rPr>
              <a:t>Ensure the weighting of marks for question are carefully considered</a:t>
            </a:r>
          </a:p>
          <a:p>
            <a:pPr marL="514350" indent="-514350">
              <a:buFont typeface="+mj-lt"/>
              <a:buAutoNum type="arabicPeriod"/>
            </a:pPr>
            <a:r>
              <a:rPr lang="en-US" sz="2400" dirty="0">
                <a:solidFill>
                  <a:srgbClr val="004BD3"/>
                </a:solidFill>
              </a:rPr>
              <a:t>Carefully note all the clues in the question. </a:t>
            </a:r>
            <a:r>
              <a:rPr lang="en-US" sz="2400" dirty="0" err="1">
                <a:solidFill>
                  <a:srgbClr val="004BD3"/>
                </a:solidFill>
              </a:rPr>
              <a:t>e.g</a:t>
            </a:r>
            <a:r>
              <a:rPr lang="en-US" sz="2400" dirty="0">
                <a:solidFill>
                  <a:srgbClr val="004BD3"/>
                </a:solidFill>
              </a:rPr>
              <a:t> type of company – listed or unlisted</a:t>
            </a:r>
          </a:p>
          <a:p>
            <a:pPr marL="514350" indent="-514350">
              <a:buFont typeface="+mj-lt"/>
              <a:buAutoNum type="arabicPeriod"/>
            </a:pPr>
            <a:r>
              <a:rPr lang="en-US" sz="2400" dirty="0">
                <a:solidFill>
                  <a:srgbClr val="004BD3"/>
                </a:solidFill>
              </a:rPr>
              <a:t>Break question into parts and create your answer according to the parts </a:t>
            </a:r>
          </a:p>
          <a:p>
            <a:pPr marL="514350" indent="-514350">
              <a:buFont typeface="+mj-lt"/>
              <a:buAutoNum type="arabicPeriod"/>
            </a:pPr>
            <a:r>
              <a:rPr lang="en-US" sz="2400" dirty="0">
                <a:solidFill>
                  <a:srgbClr val="004BD3"/>
                </a:solidFill>
              </a:rPr>
              <a:t>Present answer in format requested. e.g.  Briefing note. </a:t>
            </a:r>
          </a:p>
          <a:p>
            <a:pPr marL="514350" indent="-514350">
              <a:buFont typeface="+mj-lt"/>
              <a:buAutoNum type="arabicPeriod"/>
            </a:pPr>
            <a:r>
              <a:rPr lang="en-US" sz="2400" dirty="0">
                <a:solidFill>
                  <a:srgbClr val="004BD3"/>
                </a:solidFill>
              </a:rPr>
              <a:t>Consider the examiner marking the question. They are human and enjoy well presented answers.</a:t>
            </a:r>
          </a:p>
          <a:p>
            <a:pPr marL="514350" indent="-514350">
              <a:buFont typeface="+mj-lt"/>
              <a:buAutoNum type="arabicPeriod"/>
            </a:pPr>
            <a:r>
              <a:rPr lang="en-US" sz="2400" dirty="0">
                <a:solidFill>
                  <a:srgbClr val="004BD3"/>
                </a:solidFill>
              </a:rPr>
              <a:t>Use the FRC website resources </a:t>
            </a:r>
            <a:r>
              <a:rPr lang="en-US" sz="2400" u="sng" dirty="0">
                <a:solidFill>
                  <a:srgbClr val="004BD3"/>
                </a:solidFill>
              </a:rPr>
              <a:t>appropriately</a:t>
            </a:r>
          </a:p>
        </p:txBody>
      </p:sp>
    </p:spTree>
    <p:extLst>
      <p:ext uri="{BB962C8B-B14F-4D97-AF65-F5344CB8AC3E}">
        <p14:creationId xmlns:p14="http://schemas.microsoft.com/office/powerpoint/2010/main" val="309012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BAFD-86AB-4320-66A9-73158F3A1A92}"/>
              </a:ext>
            </a:extLst>
          </p:cNvPr>
          <p:cNvSpPr>
            <a:spLocks noGrp="1"/>
          </p:cNvSpPr>
          <p:nvPr>
            <p:ph type="title"/>
          </p:nvPr>
        </p:nvSpPr>
        <p:spPr/>
        <p:txBody>
          <a:bodyPr/>
          <a:lstStyle/>
          <a:p>
            <a:r>
              <a:rPr lang="en-US" sz="3200" b="1" dirty="0">
                <a:solidFill>
                  <a:srgbClr val="004BD3"/>
                </a:solidFill>
              </a:rPr>
              <a:t>Examination Practice</a:t>
            </a:r>
          </a:p>
        </p:txBody>
      </p:sp>
      <p:sp>
        <p:nvSpPr>
          <p:cNvPr id="3" name="Content Placeholder 2">
            <a:extLst>
              <a:ext uri="{FF2B5EF4-FFF2-40B4-BE49-F238E27FC236}">
                <a16:creationId xmlns:a16="http://schemas.microsoft.com/office/drawing/2014/main" id="{E1B20DCA-F1E9-D8BE-3A49-F65ADC603CF5}"/>
              </a:ext>
            </a:extLst>
          </p:cNvPr>
          <p:cNvSpPr>
            <a:spLocks noGrp="1"/>
          </p:cNvSpPr>
          <p:nvPr>
            <p:ph idx="1"/>
          </p:nvPr>
        </p:nvSpPr>
        <p:spPr>
          <a:xfrm>
            <a:off x="431800" y="1572534"/>
            <a:ext cx="11328400" cy="5530848"/>
          </a:xfrm>
        </p:spPr>
        <p:txBody>
          <a:bodyPr>
            <a:normAutofit/>
          </a:bodyPr>
          <a:lstStyle/>
          <a:p>
            <a:r>
              <a:rPr lang="en-GB" dirty="0">
                <a:solidFill>
                  <a:srgbClr val="004BD3"/>
                </a:solidFill>
              </a:rPr>
              <a:t>Ocean Builders </a:t>
            </a:r>
            <a:r>
              <a:rPr lang="en-GB" u="sng" dirty="0">
                <a:solidFill>
                  <a:srgbClr val="004BD3"/>
                </a:solidFill>
              </a:rPr>
              <a:t>Limited</a:t>
            </a:r>
            <a:r>
              <a:rPr lang="en-GB" dirty="0">
                <a:solidFill>
                  <a:srgbClr val="004BD3"/>
                </a:solidFill>
              </a:rPr>
              <a:t> (Ocean) is a house building company. It has a Board of five directors. Three directors are executive, including Mike Ford, the CEO, and the Finance Director. The other two directors are non-executive: Jenny Hancock, the Chair of the Board, and David Conte. Mike has informed Jenny that he has just secured a proposal from Gravity Suppliers Limited (Gravity) to enter into a large and long-term supply agreement with Ocean for the supply of building materials, which Mike thinks will be on good terms for Ocean. It will be the first time that Ocean has contracted with Gravity. Mike wants the supply agreement to be discussed at the next Board meeting of Ocean. He has mentioned to Jenny that David is also one of the non-executive directors of Gravity. Jenny currently uses her Executive Assistant to help her organise the Ocean Board meetings and write up the minutes. The Executive Assistant does not have any legal or governance qualifications, regards herself as working solely for Jenny and does not communicate with other Board members except to organise the meetings. Jenny does not have anyone else to assist her on Board or governance issues. She is considering whether to recruit a qualified Company Secretary for Ocean. One of the options she has considered, in order to save costs, is to appoint a person who has an accounting qualification, as the Company Secretary would also join Ocean’s finance team to assist the Finance Director.</a:t>
            </a:r>
          </a:p>
          <a:p>
            <a:pPr algn="r"/>
            <a:r>
              <a:rPr lang="en-GB" sz="1800" dirty="0">
                <a:solidFill>
                  <a:srgbClr val="004BD3"/>
                </a:solidFill>
              </a:rPr>
              <a:t>Q6b, Nov20</a:t>
            </a:r>
          </a:p>
          <a:p>
            <a:pPr algn="r"/>
            <a:endParaRPr lang="en-US" dirty="0">
              <a:solidFill>
                <a:srgbClr val="004BD3"/>
              </a:solidFill>
            </a:endParaRPr>
          </a:p>
        </p:txBody>
      </p:sp>
    </p:spTree>
    <p:extLst>
      <p:ext uri="{BB962C8B-B14F-4D97-AF65-F5344CB8AC3E}">
        <p14:creationId xmlns:p14="http://schemas.microsoft.com/office/powerpoint/2010/main" val="2917045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49E2-D3E6-7CF9-403F-A4696FB0D227}"/>
              </a:ext>
            </a:extLst>
          </p:cNvPr>
          <p:cNvSpPr>
            <a:spLocks noGrp="1"/>
          </p:cNvSpPr>
          <p:nvPr>
            <p:ph type="title"/>
          </p:nvPr>
        </p:nvSpPr>
        <p:spPr/>
        <p:txBody>
          <a:bodyPr>
            <a:normAutofit/>
          </a:bodyPr>
          <a:lstStyle/>
          <a:p>
            <a:endParaRPr lang="en-US" dirty="0">
              <a:solidFill>
                <a:srgbClr val="002060"/>
              </a:solidFill>
            </a:endParaRPr>
          </a:p>
        </p:txBody>
      </p:sp>
      <p:sp>
        <p:nvSpPr>
          <p:cNvPr id="3" name="Content Placeholder 2">
            <a:extLst>
              <a:ext uri="{FF2B5EF4-FFF2-40B4-BE49-F238E27FC236}">
                <a16:creationId xmlns:a16="http://schemas.microsoft.com/office/drawing/2014/main" id="{561B4A29-E6BE-2AFF-DACA-E83E65D5402A}"/>
              </a:ext>
            </a:extLst>
          </p:cNvPr>
          <p:cNvSpPr>
            <a:spLocks noGrp="1"/>
          </p:cNvSpPr>
          <p:nvPr>
            <p:ph idx="1"/>
          </p:nvPr>
        </p:nvSpPr>
        <p:spPr/>
        <p:txBody>
          <a:bodyPr/>
          <a:lstStyle/>
          <a:p>
            <a:r>
              <a:rPr lang="en-GB" sz="2400" dirty="0">
                <a:solidFill>
                  <a:srgbClr val="004BD3"/>
                </a:solidFill>
              </a:rPr>
              <a:t>Discuss </a:t>
            </a:r>
            <a:r>
              <a:rPr lang="en-GB" sz="2400" dirty="0">
                <a:solidFill>
                  <a:srgbClr val="FF0000"/>
                </a:solidFill>
              </a:rPr>
              <a:t>whether it would be possible for Ocean to appoint a Company Secretary who also works in the Ocean finance team</a:t>
            </a:r>
            <a:r>
              <a:rPr lang="en-GB" sz="2400" dirty="0">
                <a:solidFill>
                  <a:srgbClr val="004BD3"/>
                </a:solidFill>
              </a:rPr>
              <a:t> and </a:t>
            </a:r>
            <a:r>
              <a:rPr lang="en-GB" sz="2400" dirty="0">
                <a:solidFill>
                  <a:srgbClr val="00B050"/>
                </a:solidFill>
              </a:rPr>
              <a:t>what issues this would raise</a:t>
            </a:r>
            <a:r>
              <a:rPr lang="en-GB" sz="2400" dirty="0">
                <a:solidFill>
                  <a:srgbClr val="004BD3"/>
                </a:solidFill>
              </a:rPr>
              <a:t>. (8 marks)</a:t>
            </a:r>
          </a:p>
          <a:p>
            <a:pPr marL="53975" lvl="1" indent="0">
              <a:buNone/>
            </a:pPr>
            <a:endParaRPr lang="en-US" dirty="0">
              <a:solidFill>
                <a:srgbClr val="002060"/>
              </a:solidFill>
            </a:endParaRPr>
          </a:p>
        </p:txBody>
      </p:sp>
    </p:spTree>
    <p:extLst>
      <p:ext uri="{BB962C8B-B14F-4D97-AF65-F5344CB8AC3E}">
        <p14:creationId xmlns:p14="http://schemas.microsoft.com/office/powerpoint/2010/main" val="213135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E5E0-725B-D8F5-CA2B-D36B1E2F1C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643007-B70F-A4BD-F620-E122E288D214}"/>
              </a:ext>
            </a:extLst>
          </p:cNvPr>
          <p:cNvSpPr>
            <a:spLocks noGrp="1"/>
          </p:cNvSpPr>
          <p:nvPr>
            <p:ph idx="1"/>
          </p:nvPr>
        </p:nvSpPr>
        <p:spPr>
          <a:xfrm>
            <a:off x="431800" y="1629948"/>
            <a:ext cx="10871506" cy="4751387"/>
          </a:xfrm>
        </p:spPr>
        <p:txBody>
          <a:bodyPr/>
          <a:lstStyle/>
          <a:p>
            <a:r>
              <a:rPr lang="en-GB" b="1" dirty="0">
                <a:solidFill>
                  <a:srgbClr val="FF0000"/>
                </a:solidFill>
              </a:rPr>
              <a:t>Whether </a:t>
            </a:r>
            <a:r>
              <a:rPr lang="en-GB" sz="1800" b="1" dirty="0">
                <a:solidFill>
                  <a:srgbClr val="FF0000"/>
                </a:solidFill>
              </a:rPr>
              <a:t>it would be possible for Ocean to appoint a Company Secretary who also works in the Ocean finance team</a:t>
            </a:r>
            <a:endParaRPr lang="en-GB" b="1" dirty="0">
              <a:solidFill>
                <a:srgbClr val="FF0000"/>
              </a:solidFill>
            </a:endParaRPr>
          </a:p>
          <a:p>
            <a:r>
              <a:rPr lang="en-GB" dirty="0">
                <a:solidFill>
                  <a:srgbClr val="FF0000"/>
                </a:solidFill>
              </a:rPr>
              <a:t>There is no requirement for a private company to have a Company Secretary, or for the Company Secretary of a private company to have particular qualifications. However, the company can benefit from the wide ranging expertise that the role can bring </a:t>
            </a:r>
          </a:p>
          <a:p>
            <a:r>
              <a:rPr lang="en-GB" dirty="0">
                <a:solidFill>
                  <a:srgbClr val="FF0000"/>
                </a:solidFill>
              </a:rPr>
              <a:t>There is also no regulatory restriction on a Company Secretary performing a Company Secretarial role alongside another internal role for the company. Therefore, it would be possible for a person with an accounting qualification to become Company Secretary and to combine that with an internal finance role. </a:t>
            </a:r>
          </a:p>
          <a:p>
            <a:r>
              <a:rPr lang="en-GB" dirty="0">
                <a:solidFill>
                  <a:srgbClr val="FF0000"/>
                </a:solidFill>
              </a:rPr>
              <a:t>However, two key concerns arise as a result of this proposal</a:t>
            </a:r>
          </a:p>
        </p:txBody>
      </p:sp>
      <p:pic>
        <p:nvPicPr>
          <p:cNvPr id="6" name="Graphic 5" descr="Tick with solid fill">
            <a:extLst>
              <a:ext uri="{FF2B5EF4-FFF2-40B4-BE49-F238E27FC236}">
                <a16:creationId xmlns:a16="http://schemas.microsoft.com/office/drawing/2014/main" id="{4C30901D-871D-73EB-67E8-0AF0852D98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27542" y="4236963"/>
            <a:ext cx="342900" cy="342900"/>
          </a:xfrm>
          <a:prstGeom prst="rect">
            <a:avLst/>
          </a:prstGeom>
        </p:spPr>
      </p:pic>
      <p:pic>
        <p:nvPicPr>
          <p:cNvPr id="7" name="Graphic 6" descr="Tick with solid fill">
            <a:extLst>
              <a:ext uri="{FF2B5EF4-FFF2-40B4-BE49-F238E27FC236}">
                <a16:creationId xmlns:a16="http://schemas.microsoft.com/office/drawing/2014/main" id="{AE0BB5E6-54BE-1144-5F6B-3E4E0A5CD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3803" y="2852359"/>
            <a:ext cx="342900" cy="342900"/>
          </a:xfrm>
          <a:prstGeom prst="rect">
            <a:avLst/>
          </a:prstGeom>
        </p:spPr>
      </p:pic>
    </p:spTree>
    <p:extLst>
      <p:ext uri="{BB962C8B-B14F-4D97-AF65-F5344CB8AC3E}">
        <p14:creationId xmlns:p14="http://schemas.microsoft.com/office/powerpoint/2010/main" val="2090168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E5E0-725B-D8F5-CA2B-D36B1E2F1C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643007-B70F-A4BD-F620-E122E288D214}"/>
              </a:ext>
            </a:extLst>
          </p:cNvPr>
          <p:cNvSpPr>
            <a:spLocks noGrp="1"/>
          </p:cNvSpPr>
          <p:nvPr>
            <p:ph idx="1"/>
          </p:nvPr>
        </p:nvSpPr>
        <p:spPr>
          <a:xfrm>
            <a:off x="431800" y="1629948"/>
            <a:ext cx="10871506" cy="4751387"/>
          </a:xfrm>
        </p:spPr>
        <p:txBody>
          <a:bodyPr/>
          <a:lstStyle/>
          <a:p>
            <a:r>
              <a:rPr lang="en-GB" b="1" dirty="0">
                <a:solidFill>
                  <a:srgbClr val="00B050"/>
                </a:solidFill>
              </a:rPr>
              <a:t>Skills and capacity </a:t>
            </a:r>
          </a:p>
          <a:p>
            <a:r>
              <a:rPr lang="en-GB" dirty="0">
                <a:solidFill>
                  <a:srgbClr val="00B050"/>
                </a:solidFill>
              </a:rPr>
              <a:t>There would be key questions to be asked about their skills and experience if they just have an accounting qualification and do not have any governance qualification. In particular, whether their knowledge of governance and of company law and regulation is sufficient to perform the role effectively. The other question is whether, if the person is also performing an internal finance role, they would have time to properly perform the full role of a Company Secretary, and in particular whether they would have sufficient time to effectively perform a full corporate governance role. </a:t>
            </a:r>
          </a:p>
          <a:p>
            <a:r>
              <a:rPr lang="en-US" dirty="0">
                <a:solidFill>
                  <a:srgbClr val="00B050"/>
                </a:solidFill>
              </a:rPr>
              <a:t>The role of company secretary can really bring value to the company, not just in terms of supporting the board with governance but in terms of </a:t>
            </a:r>
            <a:r>
              <a:rPr lang="en-US" sz="1800" dirty="0">
                <a:solidFill>
                  <a:srgbClr val="00B050"/>
                </a:solidFill>
              </a:rPr>
              <a:t>Statutory and regulatory compliance and Advising the board and senior management.</a:t>
            </a:r>
          </a:p>
          <a:p>
            <a:endParaRPr lang="en-GB" dirty="0">
              <a:solidFill>
                <a:srgbClr val="00B050"/>
              </a:solidFill>
            </a:endParaRPr>
          </a:p>
        </p:txBody>
      </p:sp>
      <p:pic>
        <p:nvPicPr>
          <p:cNvPr id="7" name="Graphic 6" descr="Tick with solid fill">
            <a:extLst>
              <a:ext uri="{FF2B5EF4-FFF2-40B4-BE49-F238E27FC236}">
                <a16:creationId xmlns:a16="http://schemas.microsoft.com/office/drawing/2014/main" id="{AE0BB5E6-54BE-1144-5F6B-3E4E0A5CD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7949" y="2692934"/>
            <a:ext cx="342900" cy="342900"/>
          </a:xfrm>
          <a:prstGeom prst="rect">
            <a:avLst/>
          </a:prstGeom>
        </p:spPr>
      </p:pic>
      <p:pic>
        <p:nvPicPr>
          <p:cNvPr id="8" name="Graphic 7" descr="Tick with solid fill">
            <a:extLst>
              <a:ext uri="{FF2B5EF4-FFF2-40B4-BE49-F238E27FC236}">
                <a16:creationId xmlns:a16="http://schemas.microsoft.com/office/drawing/2014/main" id="{F80143F8-DD51-E46E-CAC9-5BA0064F91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4590057"/>
            <a:ext cx="342900" cy="342900"/>
          </a:xfrm>
          <a:prstGeom prst="rect">
            <a:avLst/>
          </a:prstGeom>
        </p:spPr>
      </p:pic>
    </p:spTree>
    <p:extLst>
      <p:ext uri="{BB962C8B-B14F-4D97-AF65-F5344CB8AC3E}">
        <p14:creationId xmlns:p14="http://schemas.microsoft.com/office/powerpoint/2010/main" val="4273489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5690-57DB-B5A9-4CE8-22A442F370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7982F8-FB02-D336-0386-7717F0AA4F96}"/>
              </a:ext>
            </a:extLst>
          </p:cNvPr>
          <p:cNvSpPr>
            <a:spLocks noGrp="1"/>
          </p:cNvSpPr>
          <p:nvPr>
            <p:ph idx="1"/>
          </p:nvPr>
        </p:nvSpPr>
        <p:spPr>
          <a:xfrm>
            <a:off x="431800" y="1629948"/>
            <a:ext cx="10772354" cy="4751387"/>
          </a:xfrm>
        </p:spPr>
        <p:txBody>
          <a:bodyPr/>
          <a:lstStyle/>
          <a:p>
            <a:r>
              <a:rPr lang="en-GB" b="1" dirty="0">
                <a:solidFill>
                  <a:srgbClr val="00B050"/>
                </a:solidFill>
              </a:rPr>
              <a:t>Dual role and reporting lines </a:t>
            </a:r>
          </a:p>
          <a:p>
            <a:r>
              <a:rPr lang="en-GB" dirty="0">
                <a:solidFill>
                  <a:srgbClr val="00B050"/>
                </a:solidFill>
              </a:rPr>
              <a:t>If a Company Secretary has another internal role then their governance role, and in particular their role as an independent advisor to the Board, which involves acting with impartiality and independence, could be compromised. </a:t>
            </a:r>
          </a:p>
          <a:p>
            <a:r>
              <a:rPr lang="en-GB" dirty="0">
                <a:solidFill>
                  <a:srgbClr val="00B050"/>
                </a:solidFill>
              </a:rPr>
              <a:t>In particular, in this case, the Company Secretary would be reporting to the Finance Director in their finance role, and this could give rise to concerns about whether they would be able (or willing) to act impartially in relation to governance matters which might require action which is against the wishes of the Finance Director. </a:t>
            </a:r>
          </a:p>
          <a:p>
            <a:r>
              <a:rPr lang="en-GB" dirty="0">
                <a:solidFill>
                  <a:srgbClr val="00B050"/>
                </a:solidFill>
              </a:rPr>
              <a:t>The Company Secretary needs to be accountable to the whole Board in relation to that role and so should have a separate reporting line to the Chair in relation to that role. </a:t>
            </a:r>
          </a:p>
          <a:p>
            <a:r>
              <a:rPr lang="en-GB" dirty="0">
                <a:solidFill>
                  <a:srgbClr val="00B050"/>
                </a:solidFill>
              </a:rPr>
              <a:t>A Company Secretary needs to be able to work with and for all members of the Board, including in particular the Chair and non-executive directors, and again this could be compromised if their day job requires a close working relationship with just one of the executive directors.</a:t>
            </a:r>
            <a:endParaRPr lang="en-US" dirty="0">
              <a:solidFill>
                <a:srgbClr val="00B050"/>
              </a:solidFill>
            </a:endParaRPr>
          </a:p>
        </p:txBody>
      </p:sp>
      <p:pic>
        <p:nvPicPr>
          <p:cNvPr id="4" name="Graphic 3" descr="Tick with solid fill">
            <a:extLst>
              <a:ext uri="{FF2B5EF4-FFF2-40B4-BE49-F238E27FC236}">
                <a16:creationId xmlns:a16="http://schemas.microsoft.com/office/drawing/2014/main" id="{95978907-6635-BD0C-7C26-A450C765E2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6621" y="2350034"/>
            <a:ext cx="342900" cy="342900"/>
          </a:xfrm>
          <a:prstGeom prst="rect">
            <a:avLst/>
          </a:prstGeom>
        </p:spPr>
      </p:pic>
      <p:pic>
        <p:nvPicPr>
          <p:cNvPr id="5" name="Graphic 4" descr="Tick with solid fill">
            <a:extLst>
              <a:ext uri="{FF2B5EF4-FFF2-40B4-BE49-F238E27FC236}">
                <a16:creationId xmlns:a16="http://schemas.microsoft.com/office/drawing/2014/main" id="{B8A511A2-5487-1AD3-DEED-AC3A9F930B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7949" y="3732807"/>
            <a:ext cx="342900" cy="342900"/>
          </a:xfrm>
          <a:prstGeom prst="rect">
            <a:avLst/>
          </a:prstGeom>
        </p:spPr>
      </p:pic>
      <p:pic>
        <p:nvPicPr>
          <p:cNvPr id="6" name="Graphic 5" descr="Tick with solid fill">
            <a:extLst>
              <a:ext uri="{FF2B5EF4-FFF2-40B4-BE49-F238E27FC236}">
                <a16:creationId xmlns:a16="http://schemas.microsoft.com/office/drawing/2014/main" id="{965F2B10-2298-DD7C-A3DA-AAC7E94277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6621" y="4769003"/>
            <a:ext cx="342900" cy="342900"/>
          </a:xfrm>
          <a:prstGeom prst="rect">
            <a:avLst/>
          </a:prstGeom>
        </p:spPr>
      </p:pic>
      <p:pic>
        <p:nvPicPr>
          <p:cNvPr id="7" name="Graphic 6" descr="Tick with solid fill">
            <a:extLst>
              <a:ext uri="{FF2B5EF4-FFF2-40B4-BE49-F238E27FC236}">
                <a16:creationId xmlns:a16="http://schemas.microsoft.com/office/drawing/2014/main" id="{B7FE8859-64F7-2B75-972C-A6EC4FB4C0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7949" y="5805199"/>
            <a:ext cx="342900" cy="342900"/>
          </a:xfrm>
          <a:prstGeom prst="rect">
            <a:avLst/>
          </a:prstGeom>
        </p:spPr>
      </p:pic>
    </p:spTree>
    <p:extLst>
      <p:ext uri="{BB962C8B-B14F-4D97-AF65-F5344CB8AC3E}">
        <p14:creationId xmlns:p14="http://schemas.microsoft.com/office/powerpoint/2010/main" val="427794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p:txBody>
      </p:sp>
      <p:sp>
        <p:nvSpPr>
          <p:cNvPr id="5" name="Title 4">
            <a:extLst>
              <a:ext uri="{FF2B5EF4-FFF2-40B4-BE49-F238E27FC236}">
                <a16:creationId xmlns:a16="http://schemas.microsoft.com/office/drawing/2014/main" id="{F12121CF-1636-418F-D696-F99C127D9F00}"/>
              </a:ext>
            </a:extLst>
          </p:cNvPr>
          <p:cNvSpPr>
            <a:spLocks noGrp="1"/>
          </p:cNvSpPr>
          <p:nvPr>
            <p:ph type="ctrTitle"/>
          </p:nvPr>
        </p:nvSpPr>
        <p:spPr/>
        <p:txBody>
          <a:bodyPr/>
          <a:lstStyle/>
          <a:p>
            <a:r>
              <a:rPr lang="en-US" dirty="0"/>
              <a:t>Role and membership of the board of directors</a:t>
            </a:r>
          </a:p>
        </p:txBody>
      </p:sp>
    </p:spTree>
    <p:extLst>
      <p:ext uri="{BB962C8B-B14F-4D97-AF65-F5344CB8AC3E}">
        <p14:creationId xmlns:p14="http://schemas.microsoft.com/office/powerpoint/2010/main" val="2911938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C893-F014-D8F5-8F88-2F59BA583D2E}"/>
              </a:ext>
            </a:extLst>
          </p:cNvPr>
          <p:cNvSpPr>
            <a:spLocks noGrp="1"/>
          </p:cNvSpPr>
          <p:nvPr>
            <p:ph type="title"/>
          </p:nvPr>
        </p:nvSpPr>
        <p:spPr/>
        <p:txBody>
          <a:bodyPr/>
          <a:lstStyle/>
          <a:p>
            <a:r>
              <a:rPr lang="en-US" sz="3200" b="1" dirty="0">
                <a:solidFill>
                  <a:srgbClr val="004BD3"/>
                </a:solidFill>
              </a:rPr>
              <a:t>Function of the board</a:t>
            </a:r>
          </a:p>
        </p:txBody>
      </p:sp>
      <p:sp>
        <p:nvSpPr>
          <p:cNvPr id="3" name="Content Placeholder 2">
            <a:extLst>
              <a:ext uri="{FF2B5EF4-FFF2-40B4-BE49-F238E27FC236}">
                <a16:creationId xmlns:a16="http://schemas.microsoft.com/office/drawing/2014/main" id="{D1F56129-5B86-D357-B726-700F12A8B2A9}"/>
              </a:ext>
            </a:extLst>
          </p:cNvPr>
          <p:cNvSpPr>
            <a:spLocks noGrp="1"/>
          </p:cNvSpPr>
          <p:nvPr>
            <p:ph idx="1"/>
          </p:nvPr>
        </p:nvSpPr>
        <p:spPr/>
        <p:txBody>
          <a:bodyPr/>
          <a:lstStyle/>
          <a:p>
            <a:endParaRPr lang="en-GB" sz="2400" dirty="0">
              <a:solidFill>
                <a:srgbClr val="004BD3"/>
              </a:solidFill>
            </a:endParaRPr>
          </a:p>
          <a:p>
            <a:endParaRPr lang="en-GB" sz="2400" dirty="0">
              <a:solidFill>
                <a:srgbClr val="004BD3"/>
              </a:solidFill>
            </a:endParaRPr>
          </a:p>
          <a:p>
            <a:r>
              <a:rPr lang="en-GB" sz="2400" dirty="0">
                <a:solidFill>
                  <a:srgbClr val="004BD3"/>
                </a:solidFill>
              </a:rPr>
              <a:t>‘...promote the long-term sustainable success of the company, generating value for shareholders and contributing to wider society.’ </a:t>
            </a:r>
          </a:p>
          <a:p>
            <a:pPr marL="0" indent="0" algn="r">
              <a:buNone/>
            </a:pPr>
            <a:r>
              <a:rPr lang="en-US" sz="2400" dirty="0">
                <a:solidFill>
                  <a:srgbClr val="004BD3"/>
                </a:solidFill>
              </a:rPr>
              <a:t>Principle A, UKCG Code</a:t>
            </a:r>
          </a:p>
        </p:txBody>
      </p:sp>
    </p:spTree>
    <p:extLst>
      <p:ext uri="{BB962C8B-B14F-4D97-AF65-F5344CB8AC3E}">
        <p14:creationId xmlns:p14="http://schemas.microsoft.com/office/powerpoint/2010/main" val="2310395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C893-F014-D8F5-8F88-2F59BA583D2E}"/>
              </a:ext>
            </a:extLst>
          </p:cNvPr>
          <p:cNvSpPr>
            <a:spLocks noGrp="1"/>
          </p:cNvSpPr>
          <p:nvPr>
            <p:ph type="title"/>
          </p:nvPr>
        </p:nvSpPr>
        <p:spPr/>
        <p:txBody>
          <a:bodyPr/>
          <a:lstStyle/>
          <a:p>
            <a:r>
              <a:rPr lang="en-US" sz="3200" b="1" dirty="0">
                <a:solidFill>
                  <a:srgbClr val="004BD3"/>
                </a:solidFill>
              </a:rPr>
              <a:t>Role of the board</a:t>
            </a:r>
          </a:p>
        </p:txBody>
      </p:sp>
      <p:sp>
        <p:nvSpPr>
          <p:cNvPr id="3" name="Content Placeholder 2">
            <a:extLst>
              <a:ext uri="{FF2B5EF4-FFF2-40B4-BE49-F238E27FC236}">
                <a16:creationId xmlns:a16="http://schemas.microsoft.com/office/drawing/2014/main" id="{D1F56129-5B86-D357-B726-700F12A8B2A9}"/>
              </a:ext>
            </a:extLst>
          </p:cNvPr>
          <p:cNvSpPr>
            <a:spLocks noGrp="1"/>
          </p:cNvSpPr>
          <p:nvPr>
            <p:ph idx="1"/>
          </p:nvPr>
        </p:nvSpPr>
        <p:spPr/>
        <p:txBody>
          <a:bodyPr>
            <a:noAutofit/>
          </a:bodyPr>
          <a:lstStyle/>
          <a:p>
            <a:pPr marL="514350" indent="-514350">
              <a:buFont typeface="Arial" panose="020B0604020202020204" pitchFamily="34" charset="0"/>
              <a:buChar char="•"/>
            </a:pPr>
            <a:r>
              <a:rPr lang="en-GB" sz="2400" dirty="0">
                <a:solidFill>
                  <a:srgbClr val="FF9057"/>
                </a:solidFill>
              </a:rPr>
              <a:t>Establish the company’s purpose, values and strategy, </a:t>
            </a:r>
            <a:r>
              <a:rPr lang="en-GB" sz="2400" dirty="0">
                <a:solidFill>
                  <a:srgbClr val="004BD3"/>
                </a:solidFill>
              </a:rPr>
              <a:t>and satisfy itself that these and its culture are aligned (Principle B)</a:t>
            </a:r>
          </a:p>
          <a:p>
            <a:pPr marL="514350" indent="-514350">
              <a:buFont typeface="Arial" panose="020B0604020202020204" pitchFamily="34" charset="0"/>
              <a:buChar char="•"/>
            </a:pPr>
            <a:r>
              <a:rPr lang="en-GB" sz="2400" dirty="0">
                <a:solidFill>
                  <a:srgbClr val="FF9057"/>
                </a:solidFill>
              </a:rPr>
              <a:t>Act with integrity, </a:t>
            </a:r>
            <a:r>
              <a:rPr lang="en-GB" sz="2400" dirty="0">
                <a:solidFill>
                  <a:srgbClr val="004BD3"/>
                </a:solidFill>
              </a:rPr>
              <a:t>lead by example and promote the desired culture (Principle B) </a:t>
            </a:r>
          </a:p>
          <a:p>
            <a:pPr marL="514350" indent="-514350">
              <a:buFont typeface="Arial" panose="020B0604020202020204" pitchFamily="34" charset="0"/>
              <a:buChar char="•"/>
            </a:pPr>
            <a:r>
              <a:rPr lang="en-GB" sz="2400" dirty="0">
                <a:solidFill>
                  <a:srgbClr val="FF9057"/>
                </a:solidFill>
              </a:rPr>
              <a:t>Ensure that the necessary resources are in place for the company to meet its objectives </a:t>
            </a:r>
            <a:r>
              <a:rPr lang="en-GB" sz="2400" dirty="0">
                <a:solidFill>
                  <a:srgbClr val="004BD3"/>
                </a:solidFill>
              </a:rPr>
              <a:t>and measure performance against them (Principle C)</a:t>
            </a:r>
          </a:p>
          <a:p>
            <a:pPr marL="514350" indent="-514350">
              <a:buFont typeface="Arial" panose="020B0604020202020204" pitchFamily="34" charset="0"/>
              <a:buChar char="•"/>
            </a:pPr>
            <a:r>
              <a:rPr lang="en-GB" sz="2400" dirty="0">
                <a:solidFill>
                  <a:srgbClr val="FF9057"/>
                </a:solidFill>
              </a:rPr>
              <a:t>Establish a framework of prudent and effective controls, </a:t>
            </a:r>
            <a:r>
              <a:rPr lang="en-GB" sz="2400" dirty="0">
                <a:solidFill>
                  <a:srgbClr val="004BD3"/>
                </a:solidFill>
              </a:rPr>
              <a:t>which enable risk to be assessed and managed (Principle C) </a:t>
            </a:r>
          </a:p>
          <a:p>
            <a:pPr marL="514350" indent="-514350">
              <a:buFont typeface="Arial" panose="020B0604020202020204" pitchFamily="34" charset="0"/>
              <a:buChar char="•"/>
            </a:pPr>
            <a:r>
              <a:rPr lang="en-GB" sz="2400" dirty="0">
                <a:solidFill>
                  <a:srgbClr val="FF9057"/>
                </a:solidFill>
              </a:rPr>
              <a:t>Ensure effective engagement with, and encourage participation from, shareholders and other stakeholders</a:t>
            </a:r>
            <a:r>
              <a:rPr lang="en-GB" sz="2400" dirty="0">
                <a:solidFill>
                  <a:srgbClr val="BF1E26"/>
                </a:solidFill>
              </a:rPr>
              <a:t> </a:t>
            </a:r>
            <a:r>
              <a:rPr lang="en-GB" sz="2400" dirty="0">
                <a:solidFill>
                  <a:srgbClr val="004BD3"/>
                </a:solidFill>
              </a:rPr>
              <a:t>(Principle D)</a:t>
            </a:r>
          </a:p>
          <a:p>
            <a:pPr marL="514350" indent="-514350">
              <a:buFont typeface="Arial" panose="020B0604020202020204" pitchFamily="34" charset="0"/>
              <a:buChar char="•"/>
            </a:pPr>
            <a:r>
              <a:rPr lang="en-GB" sz="2400" dirty="0">
                <a:solidFill>
                  <a:srgbClr val="FF9057"/>
                </a:solidFill>
              </a:rPr>
              <a:t>Ensure that workforce policies and practices are consistent with the company’s values </a:t>
            </a:r>
            <a:r>
              <a:rPr lang="en-GB" sz="2400" dirty="0">
                <a:solidFill>
                  <a:srgbClr val="004BD3"/>
                </a:solidFill>
              </a:rPr>
              <a:t>and support its </a:t>
            </a:r>
            <a:r>
              <a:rPr lang="en-GB" sz="2400" dirty="0">
                <a:solidFill>
                  <a:srgbClr val="FF9057"/>
                </a:solidFill>
              </a:rPr>
              <a:t>long-term sustainable success </a:t>
            </a:r>
            <a:r>
              <a:rPr lang="en-GB" sz="2400" dirty="0">
                <a:solidFill>
                  <a:srgbClr val="004BD3"/>
                </a:solidFill>
              </a:rPr>
              <a:t>(Principle E)</a:t>
            </a:r>
            <a:endParaRPr lang="en-US" sz="2400" dirty="0">
              <a:solidFill>
                <a:srgbClr val="004BD3"/>
              </a:solidFill>
            </a:endParaRPr>
          </a:p>
        </p:txBody>
      </p:sp>
    </p:spTree>
    <p:extLst>
      <p:ext uri="{BB962C8B-B14F-4D97-AF65-F5344CB8AC3E}">
        <p14:creationId xmlns:p14="http://schemas.microsoft.com/office/powerpoint/2010/main" val="139385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6140E-4B5D-488F-BFA2-906524751EDD}"/>
              </a:ext>
            </a:extLst>
          </p:cNvPr>
          <p:cNvSpPr>
            <a:spLocks noGrp="1"/>
          </p:cNvSpPr>
          <p:nvPr>
            <p:ph idx="1"/>
          </p:nvPr>
        </p:nvSpPr>
        <p:spPr>
          <a:xfrm>
            <a:off x="431800" y="1472558"/>
            <a:ext cx="8229600" cy="5052060"/>
          </a:xfrm>
        </p:spPr>
        <p:txBody>
          <a:bodyPr>
            <a:normAutofit/>
          </a:bodyPr>
          <a:lstStyle/>
          <a:p>
            <a:pPr marL="514350" indent="-514350">
              <a:buFont typeface="+mj-lt"/>
              <a:buAutoNum type="arabicPeriod"/>
            </a:pPr>
            <a:r>
              <a:rPr lang="en-US" b="1" dirty="0">
                <a:solidFill>
                  <a:srgbClr val="FF9057"/>
                </a:solidFill>
              </a:rPr>
              <a:t>Strategy and Management</a:t>
            </a:r>
          </a:p>
          <a:p>
            <a:pPr lvl="1"/>
            <a:r>
              <a:rPr lang="en-US" dirty="0">
                <a:solidFill>
                  <a:srgbClr val="004BD3"/>
                </a:solidFill>
              </a:rPr>
              <a:t>Responsibility for overall leadership of company</a:t>
            </a:r>
          </a:p>
          <a:p>
            <a:pPr lvl="1">
              <a:buClr>
                <a:srgbClr val="FF9057"/>
              </a:buClr>
            </a:pPr>
            <a:r>
              <a:rPr lang="en-US" dirty="0">
                <a:solidFill>
                  <a:srgbClr val="FF9057"/>
                </a:solidFill>
              </a:rPr>
              <a:t>Approval of overall strategy and strategic objectives</a:t>
            </a:r>
          </a:p>
          <a:p>
            <a:pPr lvl="1">
              <a:buClr>
                <a:srgbClr val="FF9057"/>
              </a:buClr>
            </a:pPr>
            <a:r>
              <a:rPr lang="en-US" dirty="0">
                <a:solidFill>
                  <a:srgbClr val="FF9057"/>
                </a:solidFill>
              </a:rPr>
              <a:t>Approval of annual operating capital and capital expenditure budgets</a:t>
            </a:r>
          </a:p>
          <a:p>
            <a:pPr lvl="1"/>
            <a:r>
              <a:rPr lang="en-US" dirty="0">
                <a:solidFill>
                  <a:srgbClr val="004BD3"/>
                </a:solidFill>
              </a:rPr>
              <a:t>Oversight of operations</a:t>
            </a:r>
          </a:p>
          <a:p>
            <a:pPr lvl="1"/>
            <a:r>
              <a:rPr lang="en-US" dirty="0">
                <a:solidFill>
                  <a:srgbClr val="004BD3"/>
                </a:solidFill>
              </a:rPr>
              <a:t>Compliance with legal and regulatory requirements</a:t>
            </a:r>
          </a:p>
          <a:p>
            <a:pPr lvl="1"/>
            <a:r>
              <a:rPr lang="en-US" dirty="0">
                <a:solidFill>
                  <a:srgbClr val="004BD3"/>
                </a:solidFill>
              </a:rPr>
              <a:t>Management/operational performance review</a:t>
            </a:r>
          </a:p>
          <a:p>
            <a:pPr lvl="1"/>
            <a:r>
              <a:rPr lang="en-US" dirty="0">
                <a:solidFill>
                  <a:srgbClr val="004BD3"/>
                </a:solidFill>
              </a:rPr>
              <a:t>Extension of the group’s activities into new business or geographic areas. </a:t>
            </a:r>
          </a:p>
          <a:p>
            <a:pPr lvl="1"/>
            <a:r>
              <a:rPr lang="en-US" dirty="0">
                <a:solidFill>
                  <a:srgbClr val="004BD3"/>
                </a:solidFill>
              </a:rPr>
              <a:t>Any decision to cease to operate all or any material part of the group’s business </a:t>
            </a:r>
          </a:p>
          <a:p>
            <a:pPr marL="514350" indent="-514350">
              <a:buFont typeface="+mj-lt"/>
              <a:buAutoNum type="arabicPeriod"/>
            </a:pPr>
            <a:endParaRPr lang="en-US" dirty="0">
              <a:solidFill>
                <a:srgbClr val="002060"/>
              </a:solidFill>
            </a:endParaRPr>
          </a:p>
          <a:p>
            <a:endParaRPr lang="en-US" sz="2000" dirty="0"/>
          </a:p>
          <a:p>
            <a:endParaRPr lang="en-US" dirty="0"/>
          </a:p>
          <a:p>
            <a:endParaRPr lang="en-US" dirty="0"/>
          </a:p>
          <a:p>
            <a:endParaRPr lang="en-US" dirty="0"/>
          </a:p>
        </p:txBody>
      </p:sp>
      <p:sp>
        <p:nvSpPr>
          <p:cNvPr id="5" name="Title 4">
            <a:extLst>
              <a:ext uri="{FF2B5EF4-FFF2-40B4-BE49-F238E27FC236}">
                <a16:creationId xmlns:a16="http://schemas.microsoft.com/office/drawing/2014/main" id="{E77FC4F3-4910-6EB5-1F84-F452F6B3CD52}"/>
              </a:ext>
            </a:extLst>
          </p:cNvPr>
          <p:cNvSpPr>
            <a:spLocks noGrp="1"/>
          </p:cNvSpPr>
          <p:nvPr>
            <p:ph type="title"/>
          </p:nvPr>
        </p:nvSpPr>
        <p:spPr/>
        <p:txBody>
          <a:bodyPr/>
          <a:lstStyle/>
          <a:p>
            <a:r>
              <a:rPr lang="en-US" sz="3200" b="1" dirty="0">
                <a:solidFill>
                  <a:srgbClr val="004BD3"/>
                </a:solidFill>
              </a:rPr>
              <a:t>Matters reserved for the board</a:t>
            </a:r>
          </a:p>
        </p:txBody>
      </p:sp>
    </p:spTree>
    <p:extLst>
      <p:ext uri="{BB962C8B-B14F-4D97-AF65-F5344CB8AC3E}">
        <p14:creationId xmlns:p14="http://schemas.microsoft.com/office/powerpoint/2010/main" val="53633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3DEC-6787-33F3-386F-25D4579D60BC}"/>
              </a:ext>
            </a:extLst>
          </p:cNvPr>
          <p:cNvSpPr>
            <a:spLocks noGrp="1"/>
          </p:cNvSpPr>
          <p:nvPr>
            <p:ph type="title"/>
          </p:nvPr>
        </p:nvSpPr>
        <p:spPr/>
        <p:txBody>
          <a:bodyPr/>
          <a:lstStyle/>
          <a:p>
            <a:r>
              <a:rPr lang="en-US" sz="3200" b="1" dirty="0">
                <a:solidFill>
                  <a:srgbClr val="004BD3"/>
                </a:solidFill>
              </a:rPr>
              <a:t>Examination Format</a:t>
            </a:r>
          </a:p>
        </p:txBody>
      </p:sp>
      <p:sp>
        <p:nvSpPr>
          <p:cNvPr id="3" name="Content Placeholder 2">
            <a:extLst>
              <a:ext uri="{FF2B5EF4-FFF2-40B4-BE49-F238E27FC236}">
                <a16:creationId xmlns:a16="http://schemas.microsoft.com/office/drawing/2014/main" id="{1BF1D718-6CC6-95BB-5E98-A28F3459C999}"/>
              </a:ext>
            </a:extLst>
          </p:cNvPr>
          <p:cNvSpPr>
            <a:spLocks noGrp="1"/>
          </p:cNvSpPr>
          <p:nvPr>
            <p:ph idx="1"/>
          </p:nvPr>
        </p:nvSpPr>
        <p:spPr/>
        <p:txBody>
          <a:bodyPr/>
          <a:lstStyle/>
          <a:p>
            <a:endParaRPr lang="en-US" sz="2400" dirty="0">
              <a:solidFill>
                <a:srgbClr val="004BD3"/>
              </a:solidFill>
              <a:latin typeface="Calibri" panose="020F0502020204030204" pitchFamily="34" charset="0"/>
              <a:cs typeface="Calibri" panose="020F0502020204030204" pitchFamily="34" charset="0"/>
            </a:endParaRPr>
          </a:p>
          <a:p>
            <a:pPr marL="0" lvl="1" indent="0">
              <a:buNone/>
            </a:pPr>
            <a:r>
              <a:rPr lang="en-US" sz="2400" dirty="0">
                <a:solidFill>
                  <a:srgbClr val="004BD3"/>
                </a:solidFill>
                <a:latin typeface="Calibri" panose="020F0502020204030204" pitchFamily="34" charset="0"/>
                <a:cs typeface="Calibri" panose="020F0502020204030204" pitchFamily="34" charset="0"/>
              </a:rPr>
              <a:t>Part A: 5 compulsory short questions of 5 marks each. </a:t>
            </a:r>
          </a:p>
          <a:p>
            <a:pPr marL="0" lvl="1" indent="0">
              <a:buNone/>
            </a:pPr>
            <a:r>
              <a:rPr lang="en-US" sz="2400" dirty="0">
                <a:solidFill>
                  <a:srgbClr val="004BD3"/>
                </a:solidFill>
                <a:latin typeface="Calibri" panose="020F0502020204030204" pitchFamily="34" charset="0"/>
                <a:cs typeface="Calibri" panose="020F0502020204030204" pitchFamily="34" charset="0"/>
              </a:rPr>
              <a:t>Part B: 3 from 4 scenario-based questions of 25 marks. Each question covers multiple syllabus areas </a:t>
            </a:r>
          </a:p>
          <a:p>
            <a:endParaRPr lang="en-US" sz="2400" dirty="0">
              <a:solidFill>
                <a:srgbClr val="004BD3"/>
              </a:solidFill>
              <a:latin typeface="Calibri" panose="020F0502020204030204" pitchFamily="34" charset="0"/>
              <a:cs typeface="Calibri" panose="020F0502020204030204" pitchFamily="34" charset="0"/>
            </a:endParaRPr>
          </a:p>
          <a:p>
            <a:r>
              <a:rPr lang="en-US" sz="2400" dirty="0">
                <a:solidFill>
                  <a:srgbClr val="004BD3"/>
                </a:solidFill>
                <a:latin typeface="Calibri" panose="020F0502020204030204" pitchFamily="34" charset="0"/>
                <a:cs typeface="Calibri" panose="020F0502020204030204" pitchFamily="34" charset="0"/>
              </a:rPr>
              <a:t>Pass mark: 50%</a:t>
            </a:r>
          </a:p>
          <a:p>
            <a:r>
              <a:rPr lang="en-US" sz="2400" dirty="0">
                <a:solidFill>
                  <a:srgbClr val="004BD3"/>
                </a:solidFill>
                <a:latin typeface="Calibri" panose="020F0502020204030204" pitchFamily="34" charset="0"/>
                <a:cs typeface="Calibri" panose="020F0502020204030204" pitchFamily="34" charset="0"/>
              </a:rPr>
              <a:t>Pass Rate: 44% (June 2023)</a:t>
            </a:r>
          </a:p>
          <a:p>
            <a:endParaRPr lang="en-US" sz="2400" dirty="0">
              <a:solidFill>
                <a:srgbClr val="004BD3"/>
              </a:solidFill>
              <a:latin typeface="Calibri" panose="020F0502020204030204" pitchFamily="34" charset="0"/>
              <a:cs typeface="Calibri" panose="020F0502020204030204" pitchFamily="34" charset="0"/>
            </a:endParaRPr>
          </a:p>
          <a:p>
            <a:endParaRPr lang="en-US" dirty="0">
              <a:solidFill>
                <a:srgbClr val="002060"/>
              </a:solidFill>
            </a:endParaRPr>
          </a:p>
        </p:txBody>
      </p:sp>
    </p:spTree>
    <p:extLst>
      <p:ext uri="{BB962C8B-B14F-4D97-AF65-F5344CB8AC3E}">
        <p14:creationId xmlns:p14="http://schemas.microsoft.com/office/powerpoint/2010/main" val="2650872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6140E-4B5D-488F-BFA2-906524751EDD}"/>
              </a:ext>
            </a:extLst>
          </p:cNvPr>
          <p:cNvSpPr>
            <a:spLocks noGrp="1"/>
          </p:cNvSpPr>
          <p:nvPr>
            <p:ph idx="1"/>
          </p:nvPr>
        </p:nvSpPr>
        <p:spPr>
          <a:xfrm>
            <a:off x="431800" y="1472558"/>
            <a:ext cx="8229600" cy="5052060"/>
          </a:xfrm>
        </p:spPr>
        <p:txBody>
          <a:bodyPr>
            <a:normAutofit/>
          </a:bodyPr>
          <a:lstStyle/>
          <a:p>
            <a:pPr marL="342900" indent="-342900">
              <a:buFont typeface="+mj-lt"/>
              <a:buAutoNum type="arabicPeriod" startAt="2"/>
            </a:pPr>
            <a:r>
              <a:rPr lang="en-US" b="1" dirty="0">
                <a:solidFill>
                  <a:srgbClr val="FF9057"/>
                </a:solidFill>
              </a:rPr>
              <a:t>Structure and Capital</a:t>
            </a:r>
          </a:p>
          <a:p>
            <a:pPr lvl="1">
              <a:buClr>
                <a:srgbClr val="FF9057"/>
              </a:buClr>
            </a:pPr>
            <a:r>
              <a:rPr lang="en-US" dirty="0">
                <a:solidFill>
                  <a:srgbClr val="FF9057"/>
                </a:solidFill>
              </a:rPr>
              <a:t>Change in corporate or capital structure</a:t>
            </a:r>
          </a:p>
          <a:p>
            <a:pPr lvl="1"/>
            <a:r>
              <a:rPr lang="en-US" dirty="0">
                <a:solidFill>
                  <a:srgbClr val="004BD3"/>
                </a:solidFill>
              </a:rPr>
              <a:t>Major changes to the group’s corporate structure, including, but not limited to acquisitions and disposals</a:t>
            </a:r>
            <a:br>
              <a:rPr lang="en-US" dirty="0">
                <a:solidFill>
                  <a:srgbClr val="004BD3"/>
                </a:solidFill>
              </a:rPr>
            </a:br>
            <a:r>
              <a:rPr lang="en-US" dirty="0">
                <a:solidFill>
                  <a:srgbClr val="004BD3"/>
                </a:solidFill>
              </a:rPr>
              <a:t>of shares which are material relative to the size of the group in question </a:t>
            </a:r>
          </a:p>
          <a:p>
            <a:pPr lvl="1"/>
            <a:r>
              <a:rPr lang="en-US" dirty="0">
                <a:solidFill>
                  <a:srgbClr val="004BD3"/>
                </a:solidFill>
              </a:rPr>
              <a:t>Any changes to the company’s listing or its status as a plc.</a:t>
            </a:r>
          </a:p>
          <a:p>
            <a:pPr marL="514350" indent="-514350">
              <a:buFont typeface="+mj-lt"/>
              <a:buAutoNum type="arabicPeriod" startAt="2"/>
            </a:pPr>
            <a:r>
              <a:rPr lang="en-US" b="1" dirty="0">
                <a:solidFill>
                  <a:srgbClr val="FF9057"/>
                </a:solidFill>
              </a:rPr>
              <a:t>Financial Reporting and controls</a:t>
            </a:r>
          </a:p>
          <a:p>
            <a:pPr lvl="1">
              <a:buClr>
                <a:srgbClr val="FF9057"/>
              </a:buClr>
            </a:pPr>
            <a:r>
              <a:rPr lang="en-US" dirty="0">
                <a:solidFill>
                  <a:srgbClr val="FF9057"/>
                </a:solidFill>
              </a:rPr>
              <a:t>Approving the annual report and accounts</a:t>
            </a:r>
          </a:p>
          <a:p>
            <a:pPr lvl="1">
              <a:buClr>
                <a:srgbClr val="FF9057"/>
              </a:buClr>
            </a:pPr>
            <a:r>
              <a:rPr lang="en-US" dirty="0">
                <a:solidFill>
                  <a:srgbClr val="FF9057"/>
                </a:solidFill>
              </a:rPr>
              <a:t>Declaring an interim dividend and recommending a final dividend</a:t>
            </a:r>
          </a:p>
          <a:p>
            <a:pPr lvl="1">
              <a:buClr>
                <a:srgbClr val="FF9057"/>
              </a:buClr>
            </a:pPr>
            <a:r>
              <a:rPr lang="en-US" dirty="0">
                <a:solidFill>
                  <a:srgbClr val="FF9057"/>
                </a:solidFill>
              </a:rPr>
              <a:t>Approval of any significant changes in accounting policies or practices. </a:t>
            </a:r>
          </a:p>
          <a:p>
            <a:endParaRPr lang="en-US" sz="2000" dirty="0"/>
          </a:p>
          <a:p>
            <a:endParaRPr lang="en-US" dirty="0"/>
          </a:p>
          <a:p>
            <a:endParaRPr lang="en-US" dirty="0"/>
          </a:p>
          <a:p>
            <a:endParaRPr lang="en-US" dirty="0"/>
          </a:p>
        </p:txBody>
      </p:sp>
      <p:sp>
        <p:nvSpPr>
          <p:cNvPr id="5" name="Title 4">
            <a:extLst>
              <a:ext uri="{FF2B5EF4-FFF2-40B4-BE49-F238E27FC236}">
                <a16:creationId xmlns:a16="http://schemas.microsoft.com/office/drawing/2014/main" id="{E77FC4F3-4910-6EB5-1F84-F452F6B3CD52}"/>
              </a:ext>
            </a:extLst>
          </p:cNvPr>
          <p:cNvSpPr>
            <a:spLocks noGrp="1"/>
          </p:cNvSpPr>
          <p:nvPr>
            <p:ph type="title"/>
          </p:nvPr>
        </p:nvSpPr>
        <p:spPr/>
        <p:txBody>
          <a:bodyPr/>
          <a:lstStyle/>
          <a:p>
            <a:r>
              <a:rPr lang="en-US" sz="3200" b="1" dirty="0">
                <a:solidFill>
                  <a:srgbClr val="004BD3"/>
                </a:solidFill>
              </a:rPr>
              <a:t>Matters reserved for the board</a:t>
            </a:r>
          </a:p>
        </p:txBody>
      </p:sp>
    </p:spTree>
    <p:extLst>
      <p:ext uri="{BB962C8B-B14F-4D97-AF65-F5344CB8AC3E}">
        <p14:creationId xmlns:p14="http://schemas.microsoft.com/office/powerpoint/2010/main" val="1780535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6140E-4B5D-488F-BFA2-906524751EDD}"/>
              </a:ext>
            </a:extLst>
          </p:cNvPr>
          <p:cNvSpPr>
            <a:spLocks noGrp="1"/>
          </p:cNvSpPr>
          <p:nvPr>
            <p:ph idx="1"/>
          </p:nvPr>
        </p:nvSpPr>
        <p:spPr>
          <a:xfrm>
            <a:off x="431800" y="1629948"/>
            <a:ext cx="11328400" cy="5100636"/>
          </a:xfrm>
        </p:spPr>
        <p:txBody>
          <a:bodyPr>
            <a:normAutofit lnSpcReduction="10000"/>
          </a:bodyPr>
          <a:lstStyle/>
          <a:p>
            <a:pPr marL="457200" indent="-457200">
              <a:buFont typeface="+mj-lt"/>
              <a:buAutoNum type="arabicPeriod" startAt="4"/>
            </a:pPr>
            <a:r>
              <a:rPr lang="en-US" sz="2000" b="1" dirty="0">
                <a:solidFill>
                  <a:srgbClr val="FF9057"/>
                </a:solidFill>
              </a:rPr>
              <a:t>Contracts</a:t>
            </a:r>
          </a:p>
          <a:p>
            <a:pPr lvl="1">
              <a:buClr>
                <a:srgbClr val="FF9057"/>
              </a:buClr>
            </a:pPr>
            <a:r>
              <a:rPr lang="en-US" sz="1600" dirty="0">
                <a:solidFill>
                  <a:srgbClr val="FF9057"/>
                </a:solidFill>
              </a:rPr>
              <a:t>Approval of major contracts and investments</a:t>
            </a:r>
          </a:p>
          <a:p>
            <a:pPr marL="457200" indent="-457200">
              <a:buFont typeface="+mj-lt"/>
              <a:buAutoNum type="arabicPeriod" startAt="4"/>
            </a:pPr>
            <a:r>
              <a:rPr lang="en-US" sz="2000" b="1" dirty="0">
                <a:solidFill>
                  <a:srgbClr val="FF9057"/>
                </a:solidFill>
              </a:rPr>
              <a:t>Internal controls</a:t>
            </a:r>
          </a:p>
          <a:p>
            <a:pPr marL="223838" indent="-179388">
              <a:buFont typeface="Arial" panose="020B0604020202020204" pitchFamily="34" charset="0"/>
              <a:buChar char="•"/>
            </a:pPr>
            <a:r>
              <a:rPr lang="en-US" sz="1600" dirty="0">
                <a:solidFill>
                  <a:srgbClr val="FF9057"/>
                </a:solidFill>
              </a:rPr>
              <a:t>Approving the risk appetite of the company</a:t>
            </a:r>
          </a:p>
          <a:p>
            <a:pPr marL="457200" indent="-457200">
              <a:buFont typeface="+mj-lt"/>
              <a:buAutoNum type="arabicPeriod" startAt="6"/>
            </a:pPr>
            <a:r>
              <a:rPr lang="en-US" sz="2000" b="1" dirty="0">
                <a:solidFill>
                  <a:srgbClr val="FF9057"/>
                </a:solidFill>
              </a:rPr>
              <a:t>Communication</a:t>
            </a:r>
          </a:p>
          <a:p>
            <a:pPr lvl="1">
              <a:buClr>
                <a:srgbClr val="FF9057"/>
              </a:buClr>
            </a:pPr>
            <a:r>
              <a:rPr lang="en-US" sz="1600" dirty="0">
                <a:solidFill>
                  <a:srgbClr val="FF9057"/>
                </a:solidFill>
              </a:rPr>
              <a:t>Approval of formal communications with shareholders</a:t>
            </a:r>
          </a:p>
          <a:p>
            <a:pPr lvl="1">
              <a:buClr>
                <a:srgbClr val="FF9057"/>
              </a:buClr>
            </a:pPr>
            <a:r>
              <a:rPr lang="en-US" sz="1600" dirty="0">
                <a:solidFill>
                  <a:srgbClr val="FF9057"/>
                </a:solidFill>
              </a:rPr>
              <a:t>Approval of resolutions and corresponding documentation to be put forward to shareholders at a general meeting </a:t>
            </a:r>
          </a:p>
          <a:p>
            <a:pPr lvl="1">
              <a:buClr>
                <a:srgbClr val="FF9057"/>
              </a:buClr>
            </a:pPr>
            <a:r>
              <a:rPr lang="en-US" sz="1600" dirty="0">
                <a:solidFill>
                  <a:srgbClr val="FF9057"/>
                </a:solidFill>
              </a:rPr>
              <a:t>Approval of all circulars, prospectuses and listing particulars </a:t>
            </a:r>
          </a:p>
          <a:p>
            <a:pPr marL="514350" indent="-514350">
              <a:buClr>
                <a:srgbClr val="FF9057"/>
              </a:buClr>
              <a:buFont typeface="+mj-lt"/>
              <a:buAutoNum type="arabicPeriod" startAt="7"/>
            </a:pPr>
            <a:r>
              <a:rPr lang="en-US" sz="2100" b="1" dirty="0">
                <a:solidFill>
                  <a:srgbClr val="FF9057"/>
                </a:solidFill>
              </a:rPr>
              <a:t>Board Membership</a:t>
            </a:r>
          </a:p>
          <a:p>
            <a:pPr lvl="1">
              <a:buClr>
                <a:srgbClr val="FF9057"/>
              </a:buClr>
            </a:pPr>
            <a:r>
              <a:rPr lang="en-US" sz="1600" dirty="0">
                <a:solidFill>
                  <a:srgbClr val="FF9057"/>
                </a:solidFill>
              </a:rPr>
              <a:t>Changes to the structure, size and composition of the board, </a:t>
            </a:r>
            <a:r>
              <a:rPr lang="en-US" sz="1600" dirty="0">
                <a:solidFill>
                  <a:srgbClr val="004BD3"/>
                </a:solidFill>
              </a:rPr>
              <a:t>following recommendations from the nomination committee. </a:t>
            </a:r>
          </a:p>
          <a:p>
            <a:pPr lvl="1">
              <a:buClr>
                <a:srgbClr val="FF9057"/>
              </a:buClr>
            </a:pPr>
            <a:r>
              <a:rPr lang="en-US" sz="1600" dirty="0">
                <a:solidFill>
                  <a:srgbClr val="FF9057"/>
                </a:solidFill>
              </a:rPr>
              <a:t>Ensuring adequate succession planning for the board </a:t>
            </a:r>
            <a:r>
              <a:rPr lang="en-US" sz="1600" dirty="0">
                <a:solidFill>
                  <a:srgbClr val="004BD3"/>
                </a:solidFill>
              </a:rPr>
              <a:t>and senior management so as to maintain an appropriate balance of skills and experience within the company and on the board. </a:t>
            </a:r>
          </a:p>
          <a:p>
            <a:pPr lvl="1">
              <a:buClr>
                <a:srgbClr val="FF9057"/>
              </a:buClr>
            </a:pPr>
            <a:r>
              <a:rPr lang="en-US" sz="1600" dirty="0">
                <a:solidFill>
                  <a:srgbClr val="FF9057"/>
                </a:solidFill>
              </a:rPr>
              <a:t>Appointment, reappointment or removal of the external auditor </a:t>
            </a:r>
            <a:r>
              <a:rPr lang="en-US" sz="1600" dirty="0">
                <a:solidFill>
                  <a:srgbClr val="004BD3"/>
                </a:solidFill>
              </a:rPr>
              <a:t>to be put to shareholders for approval in general meeting, following the recommendation of the audit committee. </a:t>
            </a:r>
          </a:p>
          <a:p>
            <a:endParaRPr lang="en-US" sz="2000" dirty="0"/>
          </a:p>
          <a:p>
            <a:endParaRPr lang="en-US" sz="2000" dirty="0"/>
          </a:p>
          <a:p>
            <a:endParaRPr lang="en-US" dirty="0"/>
          </a:p>
          <a:p>
            <a:endParaRPr lang="en-US" dirty="0"/>
          </a:p>
          <a:p>
            <a:endParaRPr lang="en-US" dirty="0"/>
          </a:p>
        </p:txBody>
      </p:sp>
      <p:sp>
        <p:nvSpPr>
          <p:cNvPr id="5" name="Title 4">
            <a:extLst>
              <a:ext uri="{FF2B5EF4-FFF2-40B4-BE49-F238E27FC236}">
                <a16:creationId xmlns:a16="http://schemas.microsoft.com/office/drawing/2014/main" id="{D924F342-34E2-7EFC-BCE4-E4F57139F5F6}"/>
              </a:ext>
            </a:extLst>
          </p:cNvPr>
          <p:cNvSpPr>
            <a:spLocks noGrp="1"/>
          </p:cNvSpPr>
          <p:nvPr>
            <p:ph type="title"/>
          </p:nvPr>
        </p:nvSpPr>
        <p:spPr/>
        <p:txBody>
          <a:bodyPr/>
          <a:lstStyle/>
          <a:p>
            <a:r>
              <a:rPr lang="en-US" sz="3200" b="1" dirty="0">
                <a:solidFill>
                  <a:srgbClr val="004BD3"/>
                </a:solidFill>
              </a:rPr>
              <a:t>Matters reserved for the board</a:t>
            </a:r>
          </a:p>
        </p:txBody>
      </p:sp>
    </p:spTree>
    <p:extLst>
      <p:ext uri="{BB962C8B-B14F-4D97-AF65-F5344CB8AC3E}">
        <p14:creationId xmlns:p14="http://schemas.microsoft.com/office/powerpoint/2010/main" val="16909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1F747-1829-6043-BA4F-485C86C430F2}"/>
              </a:ext>
            </a:extLst>
          </p:cNvPr>
          <p:cNvSpPr>
            <a:spLocks noGrp="1"/>
          </p:cNvSpPr>
          <p:nvPr>
            <p:ph idx="1"/>
          </p:nvPr>
        </p:nvSpPr>
        <p:spPr/>
        <p:txBody>
          <a:bodyPr>
            <a:normAutofit/>
          </a:bodyPr>
          <a:lstStyle/>
          <a:p>
            <a:pPr marL="514350" indent="-514350">
              <a:buFont typeface="+mj-lt"/>
              <a:buAutoNum type="arabicPeriod" startAt="8"/>
            </a:pPr>
            <a:r>
              <a:rPr lang="en-US" b="1" dirty="0">
                <a:solidFill>
                  <a:srgbClr val="FF9057"/>
                </a:solidFill>
              </a:rPr>
              <a:t>Remuneration</a:t>
            </a:r>
          </a:p>
          <a:p>
            <a:pPr lvl="1">
              <a:buClr>
                <a:srgbClr val="FF9057"/>
              </a:buClr>
            </a:pPr>
            <a:r>
              <a:rPr lang="en-US" dirty="0">
                <a:solidFill>
                  <a:srgbClr val="FF9057"/>
                </a:solidFill>
              </a:rPr>
              <a:t>Determining the remuneration policy for the directors, company secretary and other senior executives. </a:t>
            </a:r>
            <a:endParaRPr lang="en-US" b="1" dirty="0">
              <a:solidFill>
                <a:srgbClr val="FF9057"/>
              </a:solidFill>
            </a:endParaRPr>
          </a:p>
          <a:p>
            <a:pPr marL="514350" indent="-514350">
              <a:buFont typeface="+mj-lt"/>
              <a:buAutoNum type="arabicPeriod" startAt="8"/>
            </a:pPr>
            <a:r>
              <a:rPr lang="en-US" b="1" dirty="0">
                <a:solidFill>
                  <a:srgbClr val="FF9057"/>
                </a:solidFill>
              </a:rPr>
              <a:t>Delegation of Authority</a:t>
            </a:r>
          </a:p>
          <a:p>
            <a:pPr lvl="1">
              <a:buClr>
                <a:srgbClr val="FF9057"/>
              </a:buClr>
            </a:pPr>
            <a:r>
              <a:rPr lang="en-US" dirty="0">
                <a:solidFill>
                  <a:srgbClr val="FF9057"/>
                </a:solidFill>
              </a:rPr>
              <a:t>Approval of the delegated levels of authority,</a:t>
            </a:r>
            <a:r>
              <a:rPr lang="en-US" dirty="0">
                <a:solidFill>
                  <a:srgbClr val="002060"/>
                </a:solidFill>
              </a:rPr>
              <a:t> </a:t>
            </a:r>
            <a:r>
              <a:rPr lang="en-US" dirty="0">
                <a:solidFill>
                  <a:srgbClr val="004BD3"/>
                </a:solidFill>
              </a:rPr>
              <a:t>including the Chief Executive’s authority limits </a:t>
            </a:r>
          </a:p>
          <a:p>
            <a:pPr lvl="1">
              <a:buClr>
                <a:srgbClr val="FF9057"/>
              </a:buClr>
            </a:pPr>
            <a:r>
              <a:rPr lang="en-US" dirty="0">
                <a:solidFill>
                  <a:srgbClr val="FF9057"/>
                </a:solidFill>
              </a:rPr>
              <a:t>Establishing board committees </a:t>
            </a:r>
            <a:r>
              <a:rPr lang="en-US" dirty="0">
                <a:solidFill>
                  <a:srgbClr val="004BD3"/>
                </a:solidFill>
              </a:rPr>
              <a:t>and approving their terms of reference</a:t>
            </a:r>
          </a:p>
          <a:p>
            <a:pPr marL="514350" indent="-514350">
              <a:buFont typeface="+mj-lt"/>
              <a:buAutoNum type="arabicPeriod" startAt="8"/>
            </a:pPr>
            <a:r>
              <a:rPr lang="en-US" b="1" dirty="0">
                <a:solidFill>
                  <a:srgbClr val="FF9057"/>
                </a:solidFill>
              </a:rPr>
              <a:t>Corporate Governance</a:t>
            </a:r>
          </a:p>
          <a:p>
            <a:pPr marL="268288" indent="-268288">
              <a:buClr>
                <a:srgbClr val="FF9057"/>
              </a:buClr>
              <a:buFont typeface="Arial" panose="020B0604020202020204" pitchFamily="34" charset="0"/>
              <a:buChar char="•"/>
            </a:pPr>
            <a:r>
              <a:rPr lang="en-US" dirty="0">
                <a:solidFill>
                  <a:srgbClr val="FF9057"/>
                </a:solidFill>
              </a:rPr>
              <a:t>Undertaking a formal and rigorous annual review of its own performance, </a:t>
            </a:r>
            <a:r>
              <a:rPr lang="en-US" dirty="0">
                <a:solidFill>
                  <a:srgbClr val="004BD3"/>
                </a:solidFill>
              </a:rPr>
              <a:t>that of its committees and individual directors, and the division of responsibilities. </a:t>
            </a:r>
          </a:p>
          <a:p>
            <a:pPr marL="268288" indent="-268288">
              <a:buFont typeface="Arial" panose="020B0604020202020204" pitchFamily="34" charset="0"/>
              <a:buChar char="•"/>
            </a:pPr>
            <a:r>
              <a:rPr lang="en-US" dirty="0">
                <a:solidFill>
                  <a:srgbClr val="FF9057"/>
                </a:solidFill>
              </a:rPr>
              <a:t>Review of the group’s overall corporate governance arrangements</a:t>
            </a:r>
          </a:p>
          <a:p>
            <a:endParaRPr lang="en-US" dirty="0">
              <a:solidFill>
                <a:srgbClr val="BF1E26"/>
              </a:solidFill>
            </a:endParaRPr>
          </a:p>
          <a:p>
            <a:endParaRPr lang="en-US" dirty="0"/>
          </a:p>
        </p:txBody>
      </p:sp>
      <p:sp>
        <p:nvSpPr>
          <p:cNvPr id="5" name="Title 4">
            <a:extLst>
              <a:ext uri="{FF2B5EF4-FFF2-40B4-BE49-F238E27FC236}">
                <a16:creationId xmlns:a16="http://schemas.microsoft.com/office/drawing/2014/main" id="{B69CB75B-1C99-7DEC-E0AF-D533EF05F5E5}"/>
              </a:ext>
            </a:extLst>
          </p:cNvPr>
          <p:cNvSpPr>
            <a:spLocks noGrp="1"/>
          </p:cNvSpPr>
          <p:nvPr>
            <p:ph type="title"/>
          </p:nvPr>
        </p:nvSpPr>
        <p:spPr/>
        <p:txBody>
          <a:bodyPr/>
          <a:lstStyle/>
          <a:p>
            <a:r>
              <a:rPr lang="en-US" sz="3200" b="1" dirty="0">
                <a:solidFill>
                  <a:srgbClr val="004BD3"/>
                </a:solidFill>
              </a:rPr>
              <a:t>Matters reserved for the board</a:t>
            </a:r>
          </a:p>
        </p:txBody>
      </p:sp>
    </p:spTree>
    <p:extLst>
      <p:ext uri="{BB962C8B-B14F-4D97-AF65-F5344CB8AC3E}">
        <p14:creationId xmlns:p14="http://schemas.microsoft.com/office/powerpoint/2010/main" val="4280053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6BAFE-7667-7E9B-6743-0BE4746EE057}"/>
              </a:ext>
            </a:extLst>
          </p:cNvPr>
          <p:cNvSpPr>
            <a:spLocks noGrp="1"/>
          </p:cNvSpPr>
          <p:nvPr>
            <p:ph idx="1"/>
          </p:nvPr>
        </p:nvSpPr>
        <p:spPr/>
        <p:txBody>
          <a:bodyPr>
            <a:normAutofit/>
          </a:bodyPr>
          <a:lstStyle/>
          <a:p>
            <a:pPr marL="514350" indent="-514350">
              <a:buFont typeface="+mj-lt"/>
              <a:buAutoNum type="arabicPeriod" startAt="11"/>
            </a:pPr>
            <a:r>
              <a:rPr lang="en-US" b="1" dirty="0">
                <a:solidFill>
                  <a:srgbClr val="FF9057"/>
                </a:solidFill>
              </a:rPr>
              <a:t>Policies</a:t>
            </a:r>
          </a:p>
          <a:p>
            <a:r>
              <a:rPr lang="en-US" dirty="0">
                <a:solidFill>
                  <a:srgbClr val="004BD3"/>
                </a:solidFill>
              </a:rPr>
              <a:t>Approval of policies, including:</a:t>
            </a:r>
          </a:p>
          <a:p>
            <a:pPr lvl="1">
              <a:lnSpc>
                <a:spcPct val="110000"/>
              </a:lnSpc>
            </a:pPr>
            <a:r>
              <a:rPr lang="en-US" dirty="0">
                <a:solidFill>
                  <a:srgbClr val="004BD3"/>
                </a:solidFill>
              </a:rPr>
              <a:t>Code of conduct</a:t>
            </a:r>
          </a:p>
          <a:p>
            <a:pPr lvl="1">
              <a:lnSpc>
                <a:spcPct val="110000"/>
              </a:lnSpc>
              <a:buClr>
                <a:srgbClr val="FF9057"/>
              </a:buClr>
            </a:pPr>
            <a:r>
              <a:rPr lang="en-US" dirty="0">
                <a:solidFill>
                  <a:srgbClr val="FF9057"/>
                </a:solidFill>
              </a:rPr>
              <a:t>Share dealing code</a:t>
            </a:r>
          </a:p>
          <a:p>
            <a:pPr lvl="1">
              <a:lnSpc>
                <a:spcPct val="110000"/>
              </a:lnSpc>
              <a:buClr>
                <a:srgbClr val="FF9057"/>
              </a:buClr>
            </a:pPr>
            <a:r>
              <a:rPr lang="en-US" dirty="0">
                <a:solidFill>
                  <a:srgbClr val="FF9057"/>
                </a:solidFill>
              </a:rPr>
              <a:t>Bribery prevention policy</a:t>
            </a:r>
          </a:p>
          <a:p>
            <a:pPr lvl="1">
              <a:lnSpc>
                <a:spcPct val="110000"/>
              </a:lnSpc>
              <a:buClr>
                <a:srgbClr val="FF9057"/>
              </a:buClr>
            </a:pPr>
            <a:r>
              <a:rPr lang="en-US" dirty="0">
                <a:solidFill>
                  <a:srgbClr val="FF9057"/>
                </a:solidFill>
              </a:rPr>
              <a:t>Whistleblowing policy</a:t>
            </a:r>
          </a:p>
          <a:p>
            <a:pPr lvl="1">
              <a:lnSpc>
                <a:spcPct val="110000"/>
              </a:lnSpc>
            </a:pPr>
            <a:r>
              <a:rPr lang="en-US" dirty="0">
                <a:solidFill>
                  <a:srgbClr val="004BD3"/>
                </a:solidFill>
              </a:rPr>
              <a:t>Health and safety policy</a:t>
            </a:r>
          </a:p>
          <a:p>
            <a:pPr lvl="1">
              <a:lnSpc>
                <a:spcPct val="110000"/>
              </a:lnSpc>
            </a:pPr>
            <a:r>
              <a:rPr lang="en-US" dirty="0">
                <a:solidFill>
                  <a:srgbClr val="004BD3"/>
                </a:solidFill>
              </a:rPr>
              <a:t>Environment and sustainability policy</a:t>
            </a:r>
          </a:p>
          <a:p>
            <a:pPr lvl="1">
              <a:lnSpc>
                <a:spcPct val="110000"/>
              </a:lnSpc>
            </a:pPr>
            <a:r>
              <a:rPr lang="en-US" dirty="0">
                <a:solidFill>
                  <a:srgbClr val="004BD3"/>
                </a:solidFill>
              </a:rPr>
              <a:t>Human resources policy</a:t>
            </a:r>
          </a:p>
          <a:p>
            <a:pPr lvl="1">
              <a:lnSpc>
                <a:spcPct val="110000"/>
              </a:lnSpc>
            </a:pPr>
            <a:r>
              <a:rPr lang="en-US" dirty="0">
                <a:solidFill>
                  <a:srgbClr val="004BD3"/>
                </a:solidFill>
              </a:rPr>
              <a:t>Communications policy [including procedures for the release of price-sensitive information]</a:t>
            </a:r>
          </a:p>
          <a:p>
            <a:pPr lvl="1">
              <a:lnSpc>
                <a:spcPct val="110000"/>
              </a:lnSpc>
              <a:buClr>
                <a:srgbClr val="FF9057"/>
              </a:buClr>
            </a:pPr>
            <a:r>
              <a:rPr lang="en-US" dirty="0">
                <a:solidFill>
                  <a:srgbClr val="FF9057"/>
                </a:solidFill>
              </a:rPr>
              <a:t>Corporate social responsibility policy</a:t>
            </a:r>
          </a:p>
          <a:p>
            <a:pPr lvl="1">
              <a:lnSpc>
                <a:spcPct val="110000"/>
              </a:lnSpc>
              <a:buClr>
                <a:srgbClr val="FF9057"/>
              </a:buClr>
            </a:pPr>
            <a:r>
              <a:rPr lang="en-US" dirty="0">
                <a:solidFill>
                  <a:srgbClr val="FF9057"/>
                </a:solidFill>
              </a:rPr>
              <a:t>Charitable donations policy</a:t>
            </a:r>
          </a:p>
          <a:p>
            <a:pPr marL="0" indent="0">
              <a:lnSpc>
                <a:spcPct val="110000"/>
              </a:lnSpc>
              <a:buNone/>
            </a:pPr>
            <a:endParaRPr lang="en-US" dirty="0"/>
          </a:p>
          <a:p>
            <a:endParaRPr lang="en-US" dirty="0"/>
          </a:p>
        </p:txBody>
      </p:sp>
      <p:sp>
        <p:nvSpPr>
          <p:cNvPr id="5" name="Title 4">
            <a:extLst>
              <a:ext uri="{FF2B5EF4-FFF2-40B4-BE49-F238E27FC236}">
                <a16:creationId xmlns:a16="http://schemas.microsoft.com/office/drawing/2014/main" id="{43F4F374-85FE-8A7E-E65D-CD7317F13208}"/>
              </a:ext>
            </a:extLst>
          </p:cNvPr>
          <p:cNvSpPr>
            <a:spLocks noGrp="1"/>
          </p:cNvSpPr>
          <p:nvPr>
            <p:ph type="title"/>
          </p:nvPr>
        </p:nvSpPr>
        <p:spPr/>
        <p:txBody>
          <a:bodyPr/>
          <a:lstStyle/>
          <a:p>
            <a:r>
              <a:rPr lang="en-US" sz="3200" b="1" dirty="0">
                <a:solidFill>
                  <a:srgbClr val="004BD3"/>
                </a:solidFill>
              </a:rPr>
              <a:t>Matters reserved for the board</a:t>
            </a:r>
          </a:p>
        </p:txBody>
      </p:sp>
    </p:spTree>
    <p:extLst>
      <p:ext uri="{BB962C8B-B14F-4D97-AF65-F5344CB8AC3E}">
        <p14:creationId xmlns:p14="http://schemas.microsoft.com/office/powerpoint/2010/main" val="4034303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23F2-8EA2-FD65-5310-52CB76F60869}"/>
              </a:ext>
            </a:extLst>
          </p:cNvPr>
          <p:cNvSpPr>
            <a:spLocks noGrp="1"/>
          </p:cNvSpPr>
          <p:nvPr>
            <p:ph type="title"/>
          </p:nvPr>
        </p:nvSpPr>
        <p:spPr/>
        <p:txBody>
          <a:bodyPr/>
          <a:lstStyle/>
          <a:p>
            <a:r>
              <a:rPr lang="en-US" sz="3200" b="1" dirty="0">
                <a:solidFill>
                  <a:srgbClr val="004BD3"/>
                </a:solidFill>
              </a:rPr>
              <a:t>Composition of the board</a:t>
            </a:r>
          </a:p>
        </p:txBody>
      </p:sp>
      <p:sp>
        <p:nvSpPr>
          <p:cNvPr id="3" name="Content Placeholder 2">
            <a:extLst>
              <a:ext uri="{FF2B5EF4-FFF2-40B4-BE49-F238E27FC236}">
                <a16:creationId xmlns:a16="http://schemas.microsoft.com/office/drawing/2014/main" id="{6417E183-174F-A318-106C-549DEA3F771D}"/>
              </a:ext>
            </a:extLst>
          </p:cNvPr>
          <p:cNvSpPr>
            <a:spLocks noGrp="1"/>
          </p:cNvSpPr>
          <p:nvPr>
            <p:ph idx="1"/>
          </p:nvPr>
        </p:nvSpPr>
        <p:spPr/>
        <p:txBody>
          <a:bodyPr>
            <a:normAutofit/>
          </a:bodyPr>
          <a:lstStyle/>
          <a:p>
            <a:pPr marL="0" indent="0">
              <a:buNone/>
            </a:pPr>
            <a:r>
              <a:rPr lang="en-GB" sz="2400" dirty="0">
                <a:solidFill>
                  <a:srgbClr val="004BD3"/>
                </a:solidFill>
              </a:rPr>
              <a:t>‘The board should include an appropriate combination of executive and non-executive (and, in particular, independent non-executive) directors, such that no one individual or small group of individuals dominates the board’s decision- making.’ </a:t>
            </a:r>
          </a:p>
          <a:p>
            <a:pPr marL="0" indent="0" algn="r">
              <a:buNone/>
            </a:pPr>
            <a:r>
              <a:rPr lang="en-GB" sz="2400" dirty="0">
                <a:solidFill>
                  <a:srgbClr val="004BD3"/>
                </a:solidFill>
              </a:rPr>
              <a:t>Principle G, UKCG Code </a:t>
            </a:r>
          </a:p>
          <a:p>
            <a:pPr marL="0" indent="0">
              <a:buNone/>
            </a:pPr>
            <a:br>
              <a:rPr lang="en-GB" sz="2400" dirty="0">
                <a:solidFill>
                  <a:srgbClr val="004BD3"/>
                </a:solidFill>
              </a:rPr>
            </a:br>
            <a:r>
              <a:rPr lang="en-GB" sz="2400" dirty="0">
                <a:solidFill>
                  <a:srgbClr val="004BD3"/>
                </a:solidFill>
              </a:rPr>
              <a:t>‘At least half the board, excluding the chair, should be non-executives whom the board considers to be independent.’ </a:t>
            </a:r>
          </a:p>
          <a:p>
            <a:pPr marL="0" indent="0" algn="r">
              <a:buNone/>
            </a:pPr>
            <a:r>
              <a:rPr lang="en-GB" sz="2400" dirty="0">
                <a:solidFill>
                  <a:srgbClr val="004BD3"/>
                </a:solidFill>
              </a:rPr>
              <a:t>Provision 11, UKCG Code</a:t>
            </a:r>
          </a:p>
          <a:p>
            <a:endParaRPr lang="en-US" dirty="0"/>
          </a:p>
        </p:txBody>
      </p:sp>
    </p:spTree>
    <p:extLst>
      <p:ext uri="{BB962C8B-B14F-4D97-AF65-F5344CB8AC3E}">
        <p14:creationId xmlns:p14="http://schemas.microsoft.com/office/powerpoint/2010/main" val="731766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23F2-8EA2-FD65-5310-52CB76F60869}"/>
              </a:ext>
            </a:extLst>
          </p:cNvPr>
          <p:cNvSpPr>
            <a:spLocks noGrp="1"/>
          </p:cNvSpPr>
          <p:nvPr>
            <p:ph type="title"/>
          </p:nvPr>
        </p:nvSpPr>
        <p:spPr/>
        <p:txBody>
          <a:bodyPr/>
          <a:lstStyle/>
          <a:p>
            <a:r>
              <a:rPr lang="en-US" sz="3200" b="1" dirty="0">
                <a:solidFill>
                  <a:srgbClr val="004BD3"/>
                </a:solidFill>
              </a:rPr>
              <a:t>Composition of the board</a:t>
            </a:r>
          </a:p>
        </p:txBody>
      </p:sp>
      <p:sp>
        <p:nvSpPr>
          <p:cNvPr id="3" name="Content Placeholder 2">
            <a:extLst>
              <a:ext uri="{FF2B5EF4-FFF2-40B4-BE49-F238E27FC236}">
                <a16:creationId xmlns:a16="http://schemas.microsoft.com/office/drawing/2014/main" id="{6417E183-174F-A318-106C-549DEA3F771D}"/>
              </a:ext>
            </a:extLst>
          </p:cNvPr>
          <p:cNvSpPr>
            <a:spLocks noGrp="1"/>
          </p:cNvSpPr>
          <p:nvPr>
            <p:ph idx="1"/>
          </p:nvPr>
        </p:nvSpPr>
        <p:spPr/>
        <p:txBody>
          <a:bodyPr/>
          <a:lstStyle/>
          <a:p>
            <a:pPr marL="514350" indent="-514350">
              <a:buFont typeface="+mj-lt"/>
              <a:buAutoNum type="arabicPeriod"/>
            </a:pPr>
            <a:r>
              <a:rPr lang="en-US" sz="2400" dirty="0">
                <a:solidFill>
                  <a:srgbClr val="FF9057"/>
                </a:solidFill>
              </a:rPr>
              <a:t>Chair</a:t>
            </a:r>
          </a:p>
          <a:p>
            <a:pPr marL="514350" indent="-514350">
              <a:buFont typeface="+mj-lt"/>
              <a:buAutoNum type="arabicPeriod"/>
            </a:pPr>
            <a:r>
              <a:rPr lang="en-US" sz="2400" dirty="0">
                <a:solidFill>
                  <a:srgbClr val="FF9057"/>
                </a:solidFill>
              </a:rPr>
              <a:t>Chief Executive Officer</a:t>
            </a:r>
          </a:p>
          <a:p>
            <a:pPr marL="514350" indent="-514350">
              <a:buFont typeface="+mj-lt"/>
              <a:buAutoNum type="arabicPeriod"/>
            </a:pPr>
            <a:r>
              <a:rPr lang="en-US" sz="2400" dirty="0">
                <a:solidFill>
                  <a:srgbClr val="FF9057"/>
                </a:solidFill>
              </a:rPr>
              <a:t>Exec Directors</a:t>
            </a:r>
          </a:p>
          <a:p>
            <a:pPr marL="514350" indent="-514350">
              <a:buFont typeface="+mj-lt"/>
              <a:buAutoNum type="arabicPeriod"/>
            </a:pPr>
            <a:r>
              <a:rPr lang="en-US" sz="2400" dirty="0">
                <a:solidFill>
                  <a:srgbClr val="FF9057"/>
                </a:solidFill>
              </a:rPr>
              <a:t>Non Exec Directors</a:t>
            </a:r>
          </a:p>
          <a:p>
            <a:pPr marL="514350" indent="-514350">
              <a:buFont typeface="+mj-lt"/>
              <a:buAutoNum type="arabicPeriod"/>
            </a:pPr>
            <a:r>
              <a:rPr lang="en-US" sz="2400" dirty="0">
                <a:solidFill>
                  <a:srgbClr val="FF9057"/>
                </a:solidFill>
              </a:rPr>
              <a:t>Senior Independent Director</a:t>
            </a:r>
          </a:p>
          <a:p>
            <a:endParaRPr lang="en-US" dirty="0"/>
          </a:p>
        </p:txBody>
      </p:sp>
    </p:spTree>
    <p:extLst>
      <p:ext uri="{BB962C8B-B14F-4D97-AF65-F5344CB8AC3E}">
        <p14:creationId xmlns:p14="http://schemas.microsoft.com/office/powerpoint/2010/main" val="966746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2FED-D013-58F0-CD81-934B65C1B46D}"/>
              </a:ext>
            </a:extLst>
          </p:cNvPr>
          <p:cNvSpPr>
            <a:spLocks noGrp="1"/>
          </p:cNvSpPr>
          <p:nvPr>
            <p:ph type="title"/>
          </p:nvPr>
        </p:nvSpPr>
        <p:spPr/>
        <p:txBody>
          <a:bodyPr/>
          <a:lstStyle/>
          <a:p>
            <a:r>
              <a:rPr lang="en-US" sz="3200" b="1" dirty="0">
                <a:solidFill>
                  <a:srgbClr val="004BD3"/>
                </a:solidFill>
              </a:rPr>
              <a:t>The Chair</a:t>
            </a:r>
          </a:p>
        </p:txBody>
      </p:sp>
      <p:sp>
        <p:nvSpPr>
          <p:cNvPr id="3" name="Content Placeholder 2">
            <a:extLst>
              <a:ext uri="{FF2B5EF4-FFF2-40B4-BE49-F238E27FC236}">
                <a16:creationId xmlns:a16="http://schemas.microsoft.com/office/drawing/2014/main" id="{A4B5A035-C589-1B01-6497-FB314CF073C6}"/>
              </a:ext>
            </a:extLst>
          </p:cNvPr>
          <p:cNvSpPr>
            <a:spLocks noGrp="1"/>
          </p:cNvSpPr>
          <p:nvPr>
            <p:ph idx="1"/>
          </p:nvPr>
        </p:nvSpPr>
        <p:spPr/>
        <p:txBody>
          <a:bodyPr>
            <a:normAutofit/>
          </a:bodyPr>
          <a:lstStyle/>
          <a:p>
            <a:pPr marL="0" indent="0">
              <a:buNone/>
            </a:pPr>
            <a:r>
              <a:rPr lang="en-GB" sz="2400" dirty="0">
                <a:solidFill>
                  <a:srgbClr val="004BD3"/>
                </a:solidFill>
              </a:rPr>
              <a:t>‘The chair leads the board and is responsible for its overall effectiveness in directing the company. They should demonstrate objective judgement throughout their tenure and promote a culture of openness and debate. In addition, the chair facilitates constructive board relations and the effective contribution of all non-executive directors, and ensures that directors receive accurate, timely and clear information.’ </a:t>
            </a:r>
          </a:p>
          <a:p>
            <a:pPr marL="0" indent="0" algn="r">
              <a:buNone/>
            </a:pPr>
            <a:r>
              <a:rPr lang="en-GB" sz="2400" dirty="0">
                <a:solidFill>
                  <a:srgbClr val="004BD3"/>
                </a:solidFill>
              </a:rPr>
              <a:t>Principle F, UKCG Code</a:t>
            </a:r>
            <a:endParaRPr lang="en-US" sz="2400" dirty="0">
              <a:solidFill>
                <a:srgbClr val="004BD3"/>
              </a:solidFill>
            </a:endParaRPr>
          </a:p>
        </p:txBody>
      </p:sp>
    </p:spTree>
    <p:extLst>
      <p:ext uri="{BB962C8B-B14F-4D97-AF65-F5344CB8AC3E}">
        <p14:creationId xmlns:p14="http://schemas.microsoft.com/office/powerpoint/2010/main" val="2724744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06A0-6C17-ABDA-C8EA-F7D52C42E11E}"/>
              </a:ext>
            </a:extLst>
          </p:cNvPr>
          <p:cNvSpPr>
            <a:spLocks noGrp="1"/>
          </p:cNvSpPr>
          <p:nvPr>
            <p:ph type="title"/>
          </p:nvPr>
        </p:nvSpPr>
        <p:spPr/>
        <p:txBody>
          <a:bodyPr/>
          <a:lstStyle/>
          <a:p>
            <a:r>
              <a:rPr lang="en-US" sz="3200" b="1" dirty="0">
                <a:solidFill>
                  <a:srgbClr val="004BD3"/>
                </a:solidFill>
              </a:rPr>
              <a:t>Role of the Chair</a:t>
            </a:r>
          </a:p>
        </p:txBody>
      </p:sp>
      <p:sp>
        <p:nvSpPr>
          <p:cNvPr id="3" name="Content Placeholder 2">
            <a:extLst>
              <a:ext uri="{FF2B5EF4-FFF2-40B4-BE49-F238E27FC236}">
                <a16:creationId xmlns:a16="http://schemas.microsoft.com/office/drawing/2014/main" id="{FDFB6E27-D707-0718-6717-BF92DCF046B6}"/>
              </a:ext>
            </a:extLst>
          </p:cNvPr>
          <p:cNvSpPr>
            <a:spLocks noGrp="1"/>
          </p:cNvSpPr>
          <p:nvPr>
            <p:ph idx="1"/>
          </p:nvPr>
        </p:nvSpPr>
        <p:spPr/>
        <p:txBody>
          <a:bodyPr>
            <a:normAutofit fontScale="92500" lnSpcReduction="20000"/>
          </a:bodyPr>
          <a:lstStyle/>
          <a:p>
            <a:pPr marL="514350" indent="-514350">
              <a:buFont typeface="+mj-lt"/>
              <a:buAutoNum type="arabicPeriod"/>
            </a:pPr>
            <a:r>
              <a:rPr lang="en-GB" dirty="0">
                <a:solidFill>
                  <a:srgbClr val="FF9057"/>
                </a:solidFill>
              </a:rPr>
              <a:t>Setting a board agenda primarily focused on strategy, performance, value creation, culture, stakeholders and accountability,</a:t>
            </a:r>
            <a:r>
              <a:rPr lang="en-GB" dirty="0">
                <a:solidFill>
                  <a:srgbClr val="002060"/>
                </a:solidFill>
              </a:rPr>
              <a:t> </a:t>
            </a:r>
            <a:r>
              <a:rPr lang="en-GB" dirty="0">
                <a:solidFill>
                  <a:srgbClr val="004BD3"/>
                </a:solidFill>
              </a:rPr>
              <a:t>and ensuring that issues relevant to these areas are reserved for board decision; </a:t>
            </a:r>
          </a:p>
          <a:p>
            <a:pPr marL="514350" indent="-514350">
              <a:buFont typeface="+mj-lt"/>
              <a:buAutoNum type="arabicPeriod"/>
            </a:pPr>
            <a:r>
              <a:rPr lang="en-GB" dirty="0">
                <a:solidFill>
                  <a:srgbClr val="004BD3"/>
                </a:solidFill>
              </a:rPr>
              <a:t>shaping the </a:t>
            </a:r>
            <a:r>
              <a:rPr lang="en-GB" dirty="0">
                <a:solidFill>
                  <a:srgbClr val="FF9057"/>
                </a:solidFill>
              </a:rPr>
              <a:t>culture</a:t>
            </a:r>
            <a:r>
              <a:rPr lang="en-GB" dirty="0">
                <a:solidFill>
                  <a:srgbClr val="002060"/>
                </a:solidFill>
              </a:rPr>
              <a:t> </a:t>
            </a:r>
            <a:r>
              <a:rPr lang="en-GB" dirty="0">
                <a:solidFill>
                  <a:srgbClr val="004BD3"/>
                </a:solidFill>
              </a:rPr>
              <a:t>in the boardroom; </a:t>
            </a:r>
          </a:p>
          <a:p>
            <a:pPr marL="514350" indent="-514350">
              <a:buFont typeface="+mj-lt"/>
              <a:buAutoNum type="arabicPeriod"/>
            </a:pPr>
            <a:r>
              <a:rPr lang="en-GB" dirty="0">
                <a:solidFill>
                  <a:srgbClr val="FF9057"/>
                </a:solidFill>
              </a:rPr>
              <a:t>encouraging all board members to engage in board and committee meetings </a:t>
            </a:r>
            <a:r>
              <a:rPr lang="en-GB" dirty="0">
                <a:solidFill>
                  <a:srgbClr val="004BD3"/>
                </a:solidFill>
              </a:rPr>
              <a:t>by drawing on their skills, experience and knowledge; </a:t>
            </a:r>
          </a:p>
          <a:p>
            <a:pPr marL="514350" indent="-514350">
              <a:buFont typeface="+mj-lt"/>
              <a:buAutoNum type="arabicPeriod"/>
            </a:pPr>
            <a:r>
              <a:rPr lang="en-GB" dirty="0">
                <a:solidFill>
                  <a:srgbClr val="FF9057"/>
                </a:solidFill>
              </a:rPr>
              <a:t>fostering relationships </a:t>
            </a:r>
            <a:r>
              <a:rPr lang="en-GB" dirty="0">
                <a:solidFill>
                  <a:srgbClr val="004BD3"/>
                </a:solidFill>
              </a:rPr>
              <a:t>based on trust, mutual respect and open communication – both in and outside the boardroom – between non-executive directors and the executive team; </a:t>
            </a:r>
          </a:p>
          <a:p>
            <a:pPr marL="514350" indent="-514350">
              <a:buFont typeface="+mj-lt"/>
              <a:buAutoNum type="arabicPeriod"/>
            </a:pPr>
            <a:r>
              <a:rPr lang="en-GB" dirty="0">
                <a:solidFill>
                  <a:srgbClr val="FF9057"/>
                </a:solidFill>
              </a:rPr>
              <a:t>developing a productive working relationship with the chief executive,</a:t>
            </a:r>
            <a:r>
              <a:rPr lang="en-GB" dirty="0">
                <a:solidFill>
                  <a:srgbClr val="002060"/>
                </a:solidFill>
              </a:rPr>
              <a:t> </a:t>
            </a:r>
            <a:r>
              <a:rPr lang="en-GB" dirty="0">
                <a:solidFill>
                  <a:srgbClr val="004BD3"/>
                </a:solidFill>
              </a:rPr>
              <a:t>providing support and advice, while respecting executive responsibility; </a:t>
            </a:r>
          </a:p>
          <a:p>
            <a:pPr marL="514350" indent="-514350">
              <a:buFont typeface="+mj-lt"/>
              <a:buAutoNum type="arabicPeriod"/>
            </a:pPr>
            <a:r>
              <a:rPr lang="en-GB" dirty="0">
                <a:solidFill>
                  <a:srgbClr val="FF9057"/>
                </a:solidFill>
              </a:rPr>
              <a:t>providing guidance and mentoring to new directors </a:t>
            </a:r>
            <a:r>
              <a:rPr lang="en-GB" dirty="0">
                <a:solidFill>
                  <a:srgbClr val="004BD3"/>
                </a:solidFill>
              </a:rPr>
              <a:t>as appropriate; </a:t>
            </a:r>
          </a:p>
          <a:p>
            <a:pPr marL="514350" indent="-514350">
              <a:buFont typeface="+mj-lt"/>
              <a:buAutoNum type="arabicPeriod"/>
            </a:pPr>
            <a:r>
              <a:rPr lang="en-GB" dirty="0">
                <a:solidFill>
                  <a:srgbClr val="FF9057"/>
                </a:solidFill>
              </a:rPr>
              <a:t>leading the annual board evaluation, </a:t>
            </a:r>
            <a:r>
              <a:rPr lang="en-GB" dirty="0">
                <a:solidFill>
                  <a:srgbClr val="004BD3"/>
                </a:solidFill>
              </a:rPr>
              <a:t>with support from the senior independent director as appropriate, and acting on the results</a:t>
            </a:r>
          </a:p>
          <a:p>
            <a:pPr marL="0" indent="0" algn="r">
              <a:buNone/>
            </a:pPr>
            <a:endParaRPr lang="en-US" dirty="0">
              <a:solidFill>
                <a:srgbClr val="002060"/>
              </a:solidFill>
            </a:endParaRPr>
          </a:p>
          <a:p>
            <a:pPr marL="0" indent="0" algn="r">
              <a:buNone/>
            </a:pPr>
            <a:r>
              <a:rPr lang="en-US" dirty="0">
                <a:solidFill>
                  <a:srgbClr val="004BD3"/>
                </a:solidFill>
              </a:rPr>
              <a:t>FRC Guidelines on Board Effectiveness 2018</a:t>
            </a:r>
          </a:p>
        </p:txBody>
      </p:sp>
    </p:spTree>
    <p:extLst>
      <p:ext uri="{BB962C8B-B14F-4D97-AF65-F5344CB8AC3E}">
        <p14:creationId xmlns:p14="http://schemas.microsoft.com/office/powerpoint/2010/main" val="1442415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BB73-5267-FD4B-07CF-8D21AE2934C1}"/>
              </a:ext>
            </a:extLst>
          </p:cNvPr>
          <p:cNvSpPr>
            <a:spLocks noGrp="1"/>
          </p:cNvSpPr>
          <p:nvPr>
            <p:ph type="title"/>
          </p:nvPr>
        </p:nvSpPr>
        <p:spPr/>
        <p:txBody>
          <a:bodyPr/>
          <a:lstStyle/>
          <a:p>
            <a:r>
              <a:rPr lang="en-US" sz="3200" b="1" dirty="0">
                <a:solidFill>
                  <a:srgbClr val="004BD3"/>
                </a:solidFill>
              </a:rPr>
              <a:t>Independence of the Chair</a:t>
            </a:r>
          </a:p>
        </p:txBody>
      </p:sp>
      <p:sp>
        <p:nvSpPr>
          <p:cNvPr id="3" name="Content Placeholder 2">
            <a:extLst>
              <a:ext uri="{FF2B5EF4-FFF2-40B4-BE49-F238E27FC236}">
                <a16:creationId xmlns:a16="http://schemas.microsoft.com/office/drawing/2014/main" id="{9D67B583-6EA5-882A-457F-9B8FD8F7EF5C}"/>
              </a:ext>
            </a:extLst>
          </p:cNvPr>
          <p:cNvSpPr>
            <a:spLocks noGrp="1"/>
          </p:cNvSpPr>
          <p:nvPr>
            <p:ph idx="1"/>
          </p:nvPr>
        </p:nvSpPr>
        <p:spPr/>
        <p:txBody>
          <a:bodyPr>
            <a:normAutofit/>
          </a:bodyPr>
          <a:lstStyle/>
          <a:p>
            <a:pPr marL="0" indent="0">
              <a:buNone/>
            </a:pPr>
            <a:r>
              <a:rPr lang="en-GB" dirty="0">
                <a:solidFill>
                  <a:srgbClr val="004BD3"/>
                </a:solidFill>
              </a:rPr>
              <a:t>‘The Chair should be independent on appointment.’ </a:t>
            </a:r>
          </a:p>
          <a:p>
            <a:pPr marL="457200" lvl="1" indent="0" algn="r">
              <a:buNone/>
            </a:pPr>
            <a:r>
              <a:rPr lang="en-GB" dirty="0">
                <a:solidFill>
                  <a:srgbClr val="004BD3"/>
                </a:solidFill>
              </a:rPr>
              <a:t>Provision 9, UKCG Code</a:t>
            </a:r>
          </a:p>
          <a:p>
            <a:pPr marL="457200" lvl="1" indent="0" algn="r">
              <a:buNone/>
            </a:pPr>
            <a:endParaRPr lang="en-GB" dirty="0">
              <a:solidFill>
                <a:srgbClr val="004BD3"/>
              </a:solidFill>
            </a:endParaRPr>
          </a:p>
          <a:p>
            <a:pPr marL="0" indent="0">
              <a:buNone/>
            </a:pPr>
            <a:r>
              <a:rPr lang="en-GB" dirty="0">
                <a:solidFill>
                  <a:srgbClr val="004BD3"/>
                </a:solidFill>
              </a:rPr>
              <a:t>This implies that, thereafter, the chair need not be independent. It is argued that the time commitments of a non-executive chair and the fees they are paid automatically compromise their independence</a:t>
            </a:r>
          </a:p>
          <a:p>
            <a:pPr marL="0" indent="0">
              <a:buNone/>
            </a:pPr>
            <a:r>
              <a:rPr lang="en-GB" dirty="0">
                <a:solidFill>
                  <a:srgbClr val="004BD3"/>
                </a:solidFill>
              </a:rPr>
              <a:t>Companies sometimes appoint an executive chair who will never satisfy the independence criteria in Code Provision 10. </a:t>
            </a:r>
          </a:p>
          <a:p>
            <a:endParaRPr lang="en-US" dirty="0"/>
          </a:p>
        </p:txBody>
      </p:sp>
    </p:spTree>
    <p:extLst>
      <p:ext uri="{BB962C8B-B14F-4D97-AF65-F5344CB8AC3E}">
        <p14:creationId xmlns:p14="http://schemas.microsoft.com/office/powerpoint/2010/main" val="2957002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F818-4304-5FAB-61EB-A76E75A23D1B}"/>
              </a:ext>
            </a:extLst>
          </p:cNvPr>
          <p:cNvSpPr>
            <a:spLocks noGrp="1"/>
          </p:cNvSpPr>
          <p:nvPr>
            <p:ph type="title"/>
          </p:nvPr>
        </p:nvSpPr>
        <p:spPr/>
        <p:txBody>
          <a:bodyPr/>
          <a:lstStyle/>
          <a:p>
            <a:r>
              <a:rPr lang="en-US" sz="3200" b="1" dirty="0">
                <a:solidFill>
                  <a:srgbClr val="004BD3"/>
                </a:solidFill>
              </a:rPr>
              <a:t>Role of the CEO</a:t>
            </a:r>
          </a:p>
        </p:txBody>
      </p:sp>
      <p:sp>
        <p:nvSpPr>
          <p:cNvPr id="3" name="Content Placeholder 2">
            <a:extLst>
              <a:ext uri="{FF2B5EF4-FFF2-40B4-BE49-F238E27FC236}">
                <a16:creationId xmlns:a16="http://schemas.microsoft.com/office/drawing/2014/main" id="{F03D4437-8E95-7512-A096-D89EDB611624}"/>
              </a:ext>
            </a:extLst>
          </p:cNvPr>
          <p:cNvSpPr>
            <a:spLocks noGrp="1"/>
          </p:cNvSpPr>
          <p:nvPr>
            <p:ph idx="1"/>
          </p:nvPr>
        </p:nvSpPr>
        <p:spPr/>
        <p:txBody>
          <a:bodyPr>
            <a:normAutofit/>
          </a:bodyPr>
          <a:lstStyle/>
          <a:p>
            <a:pPr marL="514350" indent="-514350">
              <a:buFont typeface="Arial" panose="020B0604020202020204" pitchFamily="34" charset="0"/>
              <a:buChar char="•"/>
            </a:pPr>
            <a:r>
              <a:rPr lang="en-GB" dirty="0">
                <a:solidFill>
                  <a:srgbClr val="004BD3"/>
                </a:solidFill>
              </a:rPr>
              <a:t>Proposing strategy to the board, and for delivering the strategy as agreed </a:t>
            </a:r>
          </a:p>
          <a:p>
            <a:pPr marL="514350" indent="-514350">
              <a:buFont typeface="Arial" panose="020B0604020202020204" pitchFamily="34" charset="0"/>
              <a:buChar char="•"/>
            </a:pPr>
            <a:r>
              <a:rPr lang="en-GB" dirty="0">
                <a:solidFill>
                  <a:srgbClr val="004BD3"/>
                </a:solidFill>
              </a:rPr>
              <a:t>Setting an example to the company’s employees, and communicating to them the expectations of the board in relation to the company’s culture, values and behaviours </a:t>
            </a:r>
          </a:p>
          <a:p>
            <a:pPr marL="514350" indent="-514350">
              <a:buFont typeface="Arial" panose="020B0604020202020204" pitchFamily="34" charset="0"/>
              <a:buChar char="•"/>
            </a:pPr>
            <a:r>
              <a:rPr lang="en-GB" dirty="0">
                <a:solidFill>
                  <a:srgbClr val="004BD3"/>
                </a:solidFill>
              </a:rPr>
              <a:t>Supporting the chair to make certain that appropriate standards of governance permeate through all parts of the organisation </a:t>
            </a:r>
          </a:p>
          <a:p>
            <a:pPr marL="514350" indent="-514350">
              <a:buFont typeface="Arial" panose="020B0604020202020204" pitchFamily="34" charset="0"/>
              <a:buChar char="•"/>
            </a:pPr>
            <a:r>
              <a:rPr lang="en-GB" dirty="0">
                <a:solidFill>
                  <a:srgbClr val="004BD3"/>
                </a:solidFill>
              </a:rPr>
              <a:t>Making certain that the board is made aware, when appropriate, of the views of employees on issues of relevance to the business</a:t>
            </a:r>
          </a:p>
          <a:p>
            <a:pPr marL="514350" indent="-514350">
              <a:buFont typeface="Arial" panose="020B0604020202020204" pitchFamily="34" charset="0"/>
              <a:buChar char="•"/>
            </a:pPr>
            <a:r>
              <a:rPr lang="en-GB" dirty="0">
                <a:solidFill>
                  <a:srgbClr val="004BD3"/>
                </a:solidFill>
              </a:rPr>
              <a:t>Ensuring the board knows the executive directors’ views on business issues in order to improve the standard of discussion in the boardroom and, prior to final decision on an issue, explain in a balanced way any divergence of view in the executive team. </a:t>
            </a:r>
          </a:p>
          <a:p>
            <a:pPr algn="r"/>
            <a:r>
              <a:rPr lang="en-GB" dirty="0">
                <a:solidFill>
                  <a:srgbClr val="004BD3"/>
                </a:solidFill>
              </a:rPr>
              <a:t>FRC Guidance on Board Effectiveness</a:t>
            </a:r>
          </a:p>
          <a:p>
            <a:endParaRPr lang="en-US" dirty="0"/>
          </a:p>
        </p:txBody>
      </p:sp>
    </p:spTree>
    <p:extLst>
      <p:ext uri="{BB962C8B-B14F-4D97-AF65-F5344CB8AC3E}">
        <p14:creationId xmlns:p14="http://schemas.microsoft.com/office/powerpoint/2010/main" val="37394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88A2-B97C-4B62-4173-1455A9A35782}"/>
              </a:ext>
            </a:extLst>
          </p:cNvPr>
          <p:cNvSpPr>
            <a:spLocks noGrp="1"/>
          </p:cNvSpPr>
          <p:nvPr>
            <p:ph type="title"/>
          </p:nvPr>
        </p:nvSpPr>
        <p:spPr>
          <a:xfrm>
            <a:off x="418871" y="-160513"/>
            <a:ext cx="7886700" cy="1325563"/>
          </a:xfrm>
        </p:spPr>
        <p:txBody>
          <a:bodyPr>
            <a:normAutofit/>
          </a:bodyPr>
          <a:lstStyle/>
          <a:p>
            <a:r>
              <a:rPr lang="en-US" sz="3200" b="1" dirty="0"/>
              <a:t>Learning Outcomes</a:t>
            </a:r>
          </a:p>
        </p:txBody>
      </p:sp>
      <p:sp>
        <p:nvSpPr>
          <p:cNvPr id="3" name="Content Placeholder 2">
            <a:extLst>
              <a:ext uri="{FF2B5EF4-FFF2-40B4-BE49-F238E27FC236}">
                <a16:creationId xmlns:a16="http://schemas.microsoft.com/office/drawing/2014/main" id="{E83AA88B-82DF-2F9B-E4B6-7B4FD526BAAC}"/>
              </a:ext>
            </a:extLst>
          </p:cNvPr>
          <p:cNvSpPr>
            <a:spLocks noGrp="1"/>
          </p:cNvSpPr>
          <p:nvPr>
            <p:ph idx="1"/>
          </p:nvPr>
        </p:nvSpPr>
        <p:spPr>
          <a:xfrm>
            <a:off x="511138" y="1611310"/>
            <a:ext cx="7886700" cy="5098731"/>
          </a:xfrm>
        </p:spPr>
        <p:txBody>
          <a:bodyPr>
            <a:normAutofit fontScale="92500" lnSpcReduction="20000"/>
          </a:bodyPr>
          <a:lstStyle/>
          <a:p>
            <a:pPr>
              <a:lnSpc>
                <a:spcPct val="115000"/>
              </a:lnSpc>
              <a:spcAft>
                <a:spcPts val="1000"/>
              </a:spcAft>
            </a:pPr>
            <a:r>
              <a:rPr lang="en-GB" dirty="0">
                <a:solidFill>
                  <a:srgbClr val="004BD2"/>
                </a:solidFill>
                <a:latin typeface="Arial" panose="020B0604020202020204" pitchFamily="34" charset="0"/>
                <a:ea typeface="Calibri" panose="020F0502020204030204" pitchFamily="34" charset="0"/>
                <a:cs typeface="Times New Roman" panose="02020603050405020304" pitchFamily="18" charset="0"/>
              </a:rPr>
              <a:t>After successful completion of this module you should: </a:t>
            </a:r>
            <a:endParaRPr lang="en-GB" dirty="0">
              <a:solidFill>
                <a:srgbClr val="004BD2"/>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004BD2"/>
                </a:solidFill>
                <a:latin typeface="Arial" panose="020B0604020202020204" pitchFamily="34" charset="0"/>
                <a:ea typeface="Calibri" panose="020F0502020204030204" pitchFamily="34" charset="0"/>
                <a:cs typeface="Times New Roman" panose="02020603050405020304" pitchFamily="18" charset="0"/>
              </a:rPr>
              <a:t>1.  Be able to research and </a:t>
            </a:r>
            <a:r>
              <a:rPr lang="en-GB" dirty="0">
                <a:solidFill>
                  <a:srgbClr val="FF9057"/>
                </a:solidFill>
                <a:latin typeface="Arial" panose="020B0604020202020204" pitchFamily="34" charset="0"/>
                <a:ea typeface="Calibri" panose="020F0502020204030204" pitchFamily="34" charset="0"/>
                <a:cs typeface="Times New Roman" panose="02020603050405020304" pitchFamily="18" charset="0"/>
              </a:rPr>
              <a:t>critically apply </a:t>
            </a:r>
            <a:r>
              <a:rPr lang="en-GB" dirty="0">
                <a:solidFill>
                  <a:srgbClr val="004BD2"/>
                </a:solidFill>
                <a:latin typeface="Arial" panose="020B0604020202020204" pitchFamily="34" charset="0"/>
                <a:ea typeface="Calibri" panose="020F0502020204030204" pitchFamily="34" charset="0"/>
                <a:cs typeface="Times New Roman" panose="02020603050405020304" pitchFamily="18" charset="0"/>
              </a:rPr>
              <a:t>the growing global, regional and local information sources on corporate governance.</a:t>
            </a:r>
            <a:endParaRPr lang="en-GB" dirty="0">
              <a:solidFill>
                <a:srgbClr val="004BD2"/>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004BD2"/>
                </a:solidFill>
                <a:latin typeface="Arial" panose="020B0604020202020204" pitchFamily="34" charset="0"/>
                <a:ea typeface="Calibri" panose="020F0502020204030204" pitchFamily="34" charset="0"/>
                <a:cs typeface="Times New Roman" panose="02020603050405020304" pitchFamily="18" charset="0"/>
              </a:rPr>
              <a:t>2.  Be able to </a:t>
            </a:r>
            <a:r>
              <a:rPr lang="en-GB" dirty="0">
                <a:solidFill>
                  <a:srgbClr val="FF9057"/>
                </a:solidFill>
                <a:latin typeface="Arial" panose="020B0604020202020204" pitchFamily="34" charset="0"/>
                <a:ea typeface="Calibri" panose="020F0502020204030204" pitchFamily="34" charset="0"/>
                <a:cs typeface="Times New Roman" panose="02020603050405020304" pitchFamily="18" charset="0"/>
              </a:rPr>
              <a:t>advise</a:t>
            </a:r>
            <a:r>
              <a:rPr lang="en-GB" dirty="0">
                <a:solidFill>
                  <a:schemeClr val="accent2"/>
                </a:solidFill>
                <a:latin typeface="Arial" panose="020B0604020202020204" pitchFamily="34" charset="0"/>
                <a:ea typeface="Calibri" panose="020F0502020204030204" pitchFamily="34" charset="0"/>
                <a:cs typeface="Times New Roman" panose="02020603050405020304" pitchFamily="18" charset="0"/>
              </a:rPr>
              <a:t> </a:t>
            </a:r>
            <a:r>
              <a:rPr lang="en-GB" dirty="0">
                <a:solidFill>
                  <a:srgbClr val="004BD2"/>
                </a:solidFill>
                <a:latin typeface="Arial" panose="020B0604020202020204" pitchFamily="34" charset="0"/>
                <a:ea typeface="Calibri" panose="020F0502020204030204" pitchFamily="34" charset="0"/>
                <a:cs typeface="Times New Roman" panose="02020603050405020304" pitchFamily="18" charset="0"/>
              </a:rPr>
              <a:t>on the duties of directors as well as the role, membership, composition and effectiveness of the board, within legal and regulatory frameworks.</a:t>
            </a:r>
            <a:endParaRPr lang="en-GB" dirty="0">
              <a:solidFill>
                <a:srgbClr val="004BD2"/>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004BD2"/>
                </a:solidFill>
                <a:latin typeface="Arial" panose="020B0604020202020204" pitchFamily="34" charset="0"/>
                <a:ea typeface="Calibri" panose="020F0502020204030204" pitchFamily="34" charset="0"/>
                <a:cs typeface="Times New Roman" panose="02020603050405020304" pitchFamily="18" charset="0"/>
              </a:rPr>
              <a:t>3.  Be able to </a:t>
            </a:r>
            <a:r>
              <a:rPr lang="en-GB" dirty="0">
                <a:solidFill>
                  <a:srgbClr val="FF9057"/>
                </a:solidFill>
                <a:latin typeface="Arial" panose="020B0604020202020204" pitchFamily="34" charset="0"/>
                <a:ea typeface="Calibri" panose="020F0502020204030204" pitchFamily="34" charset="0"/>
                <a:cs typeface="Times New Roman" panose="02020603050405020304" pitchFamily="18" charset="0"/>
              </a:rPr>
              <a:t>apply the concepts </a:t>
            </a:r>
            <a:r>
              <a:rPr lang="en-GB" dirty="0">
                <a:solidFill>
                  <a:srgbClr val="004BD2"/>
                </a:solidFill>
                <a:latin typeface="Arial" panose="020B0604020202020204" pitchFamily="34" charset="0"/>
                <a:ea typeface="Calibri" panose="020F0502020204030204" pitchFamily="34" charset="0"/>
                <a:cs typeface="Times New Roman" panose="02020603050405020304" pitchFamily="18" charset="0"/>
              </a:rPr>
              <a:t>of disclosure in terms of accountability, transparency, corporate social responsibility, ethical standards and sustainability in governance.</a:t>
            </a:r>
            <a:endParaRPr lang="en-GB" dirty="0">
              <a:solidFill>
                <a:srgbClr val="004BD2"/>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004BD2"/>
                </a:solidFill>
                <a:latin typeface="Arial" panose="020B0604020202020204" pitchFamily="34" charset="0"/>
                <a:ea typeface="Calibri" panose="020F0502020204030204" pitchFamily="34" charset="0"/>
                <a:cs typeface="Times New Roman" panose="02020603050405020304" pitchFamily="18" charset="0"/>
              </a:rPr>
              <a:t>4.  Be able to </a:t>
            </a:r>
            <a:r>
              <a:rPr lang="en-GB" dirty="0">
                <a:solidFill>
                  <a:srgbClr val="FF9057"/>
                </a:solidFill>
                <a:latin typeface="Arial" panose="020B0604020202020204" pitchFamily="34" charset="0"/>
                <a:ea typeface="Calibri" panose="020F0502020204030204" pitchFamily="34" charset="0"/>
                <a:cs typeface="Times New Roman" panose="02020603050405020304" pitchFamily="18" charset="0"/>
              </a:rPr>
              <a:t>critically appraise </a:t>
            </a:r>
            <a:r>
              <a:rPr lang="en-GB" dirty="0">
                <a:solidFill>
                  <a:srgbClr val="004BD2"/>
                </a:solidFill>
                <a:latin typeface="Arial" panose="020B0604020202020204" pitchFamily="34" charset="0"/>
                <a:ea typeface="Calibri" panose="020F0502020204030204" pitchFamily="34" charset="0"/>
                <a:cs typeface="Times New Roman" panose="02020603050405020304" pitchFamily="18" charset="0"/>
              </a:rPr>
              <a:t>and apply corporate governance principles and best practices in risk management for the board in the employing or client organisation.</a:t>
            </a:r>
            <a:endParaRPr lang="en-GB" dirty="0">
              <a:solidFill>
                <a:srgbClr val="004BD2"/>
              </a:solidFill>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004BD2"/>
                </a:solidFill>
                <a:latin typeface="Arial" panose="020B0604020202020204" pitchFamily="34" charset="0"/>
                <a:ea typeface="Calibri" panose="020F0502020204030204" pitchFamily="34" charset="0"/>
              </a:rPr>
              <a:t>5.  Be able to </a:t>
            </a:r>
            <a:r>
              <a:rPr lang="en-GB" dirty="0">
                <a:solidFill>
                  <a:srgbClr val="FF9057"/>
                </a:solidFill>
                <a:latin typeface="Arial" panose="020B0604020202020204" pitchFamily="34" charset="0"/>
                <a:ea typeface="Calibri" panose="020F0502020204030204" pitchFamily="34" charset="0"/>
              </a:rPr>
              <a:t>exercise appropriate judgment </a:t>
            </a:r>
            <a:r>
              <a:rPr lang="en-GB" dirty="0">
                <a:solidFill>
                  <a:srgbClr val="004BD2"/>
                </a:solidFill>
                <a:latin typeface="Arial" panose="020B0604020202020204" pitchFamily="34" charset="0"/>
                <a:ea typeface="Calibri" panose="020F0502020204030204" pitchFamily="34" charset="0"/>
              </a:rPr>
              <a:t>in the use of professional knowledge and skills to the resolution of practical issues and problems in the proper governance of an organisation</a:t>
            </a:r>
            <a:r>
              <a:rPr lang="en-GB" dirty="0">
                <a:solidFill>
                  <a:srgbClr val="004BD2"/>
                </a:solidFill>
                <a:effectLst/>
              </a:rPr>
              <a:t> </a:t>
            </a:r>
            <a:endParaRPr lang="en-US" dirty="0">
              <a:solidFill>
                <a:srgbClr val="004BD2"/>
              </a:solidFill>
            </a:endParaRPr>
          </a:p>
        </p:txBody>
      </p:sp>
    </p:spTree>
    <p:extLst>
      <p:ext uri="{BB962C8B-B14F-4D97-AF65-F5344CB8AC3E}">
        <p14:creationId xmlns:p14="http://schemas.microsoft.com/office/powerpoint/2010/main" val="962756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34F80-FBD6-088D-5AEC-AE370A1B2651}"/>
              </a:ext>
            </a:extLst>
          </p:cNvPr>
          <p:cNvSpPr>
            <a:spLocks noGrp="1"/>
          </p:cNvSpPr>
          <p:nvPr>
            <p:ph idx="1"/>
          </p:nvPr>
        </p:nvSpPr>
        <p:spPr>
          <a:xfrm>
            <a:off x="431800" y="1497239"/>
            <a:ext cx="11328400" cy="5257800"/>
          </a:xfrm>
        </p:spPr>
        <p:txBody>
          <a:bodyPr>
            <a:normAutofit fontScale="92500"/>
          </a:bodyPr>
          <a:lstStyle/>
          <a:p>
            <a:r>
              <a:rPr lang="en-GB" sz="2400" dirty="0">
                <a:solidFill>
                  <a:srgbClr val="004BD3"/>
                </a:solidFill>
              </a:rPr>
              <a:t>‘There should be a clear division of responsibilities between the leadership of the board and the executive leadership of the company’s business’. </a:t>
            </a:r>
          </a:p>
          <a:p>
            <a:pPr marL="400050" lvl="1" indent="0" algn="r">
              <a:buNone/>
            </a:pPr>
            <a:r>
              <a:rPr lang="en-GB" sz="2400" dirty="0">
                <a:solidFill>
                  <a:srgbClr val="004BD3"/>
                </a:solidFill>
              </a:rPr>
              <a:t>Principle G, UKCG Code</a:t>
            </a:r>
          </a:p>
          <a:p>
            <a:pPr marL="400050" lvl="1" indent="0" algn="r">
              <a:buNone/>
            </a:pPr>
            <a:r>
              <a:rPr lang="en-GB" sz="2400" dirty="0">
                <a:solidFill>
                  <a:srgbClr val="004BD3"/>
                </a:solidFill>
              </a:rPr>
              <a:t> </a:t>
            </a:r>
          </a:p>
          <a:p>
            <a:r>
              <a:rPr lang="en-GB" sz="2400" dirty="0">
                <a:solidFill>
                  <a:srgbClr val="004BD3"/>
                </a:solidFill>
              </a:rPr>
              <a:t>‘The roles of chair and chief executive should not be exercised by the same individual’. </a:t>
            </a:r>
          </a:p>
          <a:p>
            <a:r>
              <a:rPr lang="en-GB" sz="2400" dirty="0">
                <a:solidFill>
                  <a:srgbClr val="004BD3"/>
                </a:solidFill>
              </a:rPr>
              <a:t>‘A chief executive should not become chair of the same company.’</a:t>
            </a:r>
          </a:p>
          <a:p>
            <a:pPr marL="0" indent="0" algn="r">
              <a:buNone/>
            </a:pPr>
            <a:r>
              <a:rPr lang="en-GB" sz="2400" dirty="0">
                <a:solidFill>
                  <a:srgbClr val="004BD3"/>
                </a:solidFill>
              </a:rPr>
              <a:t>Provision 9, UKCG Code</a:t>
            </a:r>
          </a:p>
          <a:p>
            <a:pPr marL="0" indent="0" algn="r">
              <a:buNone/>
            </a:pPr>
            <a:r>
              <a:rPr lang="en-GB" sz="2400" dirty="0">
                <a:solidFill>
                  <a:srgbClr val="004BD3"/>
                </a:solidFill>
              </a:rPr>
              <a:t> </a:t>
            </a:r>
          </a:p>
          <a:p>
            <a:r>
              <a:rPr lang="en-GB" sz="2400" dirty="0">
                <a:solidFill>
                  <a:srgbClr val="004BD3"/>
                </a:solidFill>
              </a:rPr>
              <a:t>‘When deciding the differing responsibilities of the chair and the chief executive, particular attention should be paid to areas of potential overlap.’ </a:t>
            </a:r>
          </a:p>
          <a:p>
            <a:pPr marL="0" indent="0" algn="r">
              <a:buNone/>
            </a:pPr>
            <a:r>
              <a:rPr lang="en-GB" sz="2400" dirty="0">
                <a:solidFill>
                  <a:srgbClr val="004BD3"/>
                </a:solidFill>
              </a:rPr>
              <a:t>FRC Guidance on Board Effectiveness</a:t>
            </a:r>
          </a:p>
          <a:p>
            <a:endParaRPr lang="en-US" dirty="0"/>
          </a:p>
        </p:txBody>
      </p:sp>
      <p:sp>
        <p:nvSpPr>
          <p:cNvPr id="5" name="Title 4">
            <a:extLst>
              <a:ext uri="{FF2B5EF4-FFF2-40B4-BE49-F238E27FC236}">
                <a16:creationId xmlns:a16="http://schemas.microsoft.com/office/drawing/2014/main" id="{B0263ECA-5817-D6CC-9F96-88F852595626}"/>
              </a:ext>
            </a:extLst>
          </p:cNvPr>
          <p:cNvSpPr>
            <a:spLocks noGrp="1"/>
          </p:cNvSpPr>
          <p:nvPr>
            <p:ph type="title"/>
          </p:nvPr>
        </p:nvSpPr>
        <p:spPr/>
        <p:txBody>
          <a:bodyPr/>
          <a:lstStyle/>
          <a:p>
            <a:r>
              <a:rPr lang="en-US" sz="3200" b="1" dirty="0">
                <a:solidFill>
                  <a:srgbClr val="004BD3"/>
                </a:solidFill>
              </a:rPr>
              <a:t>Separation of the roles of the Chair and CEO</a:t>
            </a:r>
          </a:p>
        </p:txBody>
      </p:sp>
    </p:spTree>
    <p:extLst>
      <p:ext uri="{BB962C8B-B14F-4D97-AF65-F5344CB8AC3E}">
        <p14:creationId xmlns:p14="http://schemas.microsoft.com/office/powerpoint/2010/main" val="1522498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0A7B-8092-9938-CAED-F46AF1EE2DBE}"/>
              </a:ext>
            </a:extLst>
          </p:cNvPr>
          <p:cNvSpPr>
            <a:spLocks noGrp="1"/>
          </p:cNvSpPr>
          <p:nvPr>
            <p:ph type="title"/>
          </p:nvPr>
        </p:nvSpPr>
        <p:spPr/>
        <p:txBody>
          <a:bodyPr/>
          <a:lstStyle/>
          <a:p>
            <a:r>
              <a:rPr lang="en-US" sz="3200" b="1" dirty="0">
                <a:solidFill>
                  <a:srgbClr val="004BD3"/>
                </a:solidFill>
              </a:rPr>
              <a:t>Role of Executive Directors</a:t>
            </a:r>
          </a:p>
        </p:txBody>
      </p:sp>
      <p:sp>
        <p:nvSpPr>
          <p:cNvPr id="3" name="Content Placeholder 2">
            <a:extLst>
              <a:ext uri="{FF2B5EF4-FFF2-40B4-BE49-F238E27FC236}">
                <a16:creationId xmlns:a16="http://schemas.microsoft.com/office/drawing/2014/main" id="{D5D391CA-904D-B742-573D-3FE4FFFB71C8}"/>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solidFill>
                  <a:srgbClr val="004BD3"/>
                </a:solidFill>
              </a:rPr>
              <a:t>All directors on a unitary board have same duties</a:t>
            </a:r>
          </a:p>
          <a:p>
            <a:pPr marL="342900" indent="-342900">
              <a:buFont typeface="Arial" panose="020B0604020202020204" pitchFamily="34" charset="0"/>
              <a:buChar char="•"/>
            </a:pPr>
            <a:r>
              <a:rPr lang="en-US" sz="2400" dirty="0">
                <a:solidFill>
                  <a:srgbClr val="004BD3"/>
                </a:solidFill>
              </a:rPr>
              <a:t>Not CEOs exec team when engaged in board business</a:t>
            </a:r>
          </a:p>
          <a:p>
            <a:pPr marL="342900" indent="-342900">
              <a:buFont typeface="Arial" panose="020B0604020202020204" pitchFamily="34" charset="0"/>
              <a:buChar char="•"/>
            </a:pPr>
            <a:r>
              <a:rPr lang="en-US" sz="2400" dirty="0">
                <a:solidFill>
                  <a:srgbClr val="004BD3"/>
                </a:solidFill>
              </a:rPr>
              <a:t>Requires understanding of Directors responsibilities </a:t>
            </a:r>
          </a:p>
          <a:p>
            <a:pPr marL="342900" indent="-342900">
              <a:buFont typeface="Arial" panose="020B0604020202020204" pitchFamily="34" charset="0"/>
              <a:buChar char="•"/>
            </a:pPr>
            <a:r>
              <a:rPr lang="en-US" sz="2400" dirty="0">
                <a:solidFill>
                  <a:srgbClr val="004BD3"/>
                </a:solidFill>
              </a:rPr>
              <a:t>CFO has particular responsibilities for providing board with high quality financial information</a:t>
            </a:r>
          </a:p>
          <a:p>
            <a:endParaRPr lang="en-US" dirty="0"/>
          </a:p>
        </p:txBody>
      </p:sp>
    </p:spTree>
    <p:extLst>
      <p:ext uri="{BB962C8B-B14F-4D97-AF65-F5344CB8AC3E}">
        <p14:creationId xmlns:p14="http://schemas.microsoft.com/office/powerpoint/2010/main" val="2078915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A664-226A-4B8B-90EB-FDF0A303C210}"/>
              </a:ext>
            </a:extLst>
          </p:cNvPr>
          <p:cNvSpPr>
            <a:spLocks noGrp="1"/>
          </p:cNvSpPr>
          <p:nvPr>
            <p:ph type="title"/>
          </p:nvPr>
        </p:nvSpPr>
        <p:spPr/>
        <p:txBody>
          <a:bodyPr/>
          <a:lstStyle/>
          <a:p>
            <a:r>
              <a:rPr lang="en-US" sz="3200" b="1" dirty="0">
                <a:solidFill>
                  <a:srgbClr val="004BD3"/>
                </a:solidFill>
              </a:rPr>
              <a:t>Role of NEDs</a:t>
            </a:r>
          </a:p>
        </p:txBody>
      </p:sp>
      <p:sp>
        <p:nvSpPr>
          <p:cNvPr id="3" name="Content Placeholder 2">
            <a:extLst>
              <a:ext uri="{FF2B5EF4-FFF2-40B4-BE49-F238E27FC236}">
                <a16:creationId xmlns:a16="http://schemas.microsoft.com/office/drawing/2014/main" id="{2696B85A-1C74-BFE2-64BF-33F8D1019E1D}"/>
              </a:ext>
            </a:extLst>
          </p:cNvPr>
          <p:cNvSpPr>
            <a:spLocks noGrp="1"/>
          </p:cNvSpPr>
          <p:nvPr>
            <p:ph idx="1"/>
          </p:nvPr>
        </p:nvSpPr>
        <p:spPr>
          <a:xfrm>
            <a:off x="431800" y="1534886"/>
            <a:ext cx="11328400" cy="5165724"/>
          </a:xfrm>
        </p:spPr>
        <p:txBody>
          <a:bodyPr>
            <a:normAutofit fontScale="92500"/>
          </a:bodyPr>
          <a:lstStyle/>
          <a:p>
            <a:pPr marL="514350" indent="-514350">
              <a:buFont typeface="Arial" panose="020B0604020202020204" pitchFamily="34" charset="0"/>
              <a:buChar char="•"/>
            </a:pPr>
            <a:r>
              <a:rPr lang="en-GB" sz="1900" dirty="0">
                <a:solidFill>
                  <a:srgbClr val="004BD3"/>
                </a:solidFill>
              </a:rPr>
              <a:t>Provide constructive challenge, strategic guidance, offer specialist advice and hold management to account (Principle H)</a:t>
            </a:r>
          </a:p>
          <a:p>
            <a:pPr marL="514350" indent="-514350">
              <a:buFont typeface="Arial" panose="020B0604020202020204" pitchFamily="34" charset="0"/>
              <a:buChar char="•"/>
            </a:pPr>
            <a:r>
              <a:rPr lang="en-GB" sz="1900" dirty="0">
                <a:solidFill>
                  <a:srgbClr val="004BD3"/>
                </a:solidFill>
              </a:rPr>
              <a:t>Scrutinise and hold to account the performance of management and individual executive directors against agreed performance objectives (Provision 13)</a:t>
            </a:r>
          </a:p>
          <a:p>
            <a:pPr marL="514350" indent="-514350">
              <a:buFont typeface="Arial" panose="020B0604020202020204" pitchFamily="34" charset="0"/>
              <a:buChar char="•"/>
            </a:pPr>
            <a:r>
              <a:rPr lang="en-GB" sz="1900" dirty="0">
                <a:solidFill>
                  <a:srgbClr val="004BD3"/>
                </a:solidFill>
              </a:rPr>
              <a:t>Have a prime role in appointing and removing executive directors (Code Provision 13)</a:t>
            </a:r>
          </a:p>
          <a:p>
            <a:pPr marL="514350" indent="-514350">
              <a:buFont typeface="Arial" panose="020B0604020202020204" pitchFamily="34" charset="0"/>
              <a:buChar char="•"/>
            </a:pPr>
            <a:r>
              <a:rPr lang="en-GB" sz="1900" dirty="0">
                <a:solidFill>
                  <a:srgbClr val="004BD3"/>
                </a:solidFill>
              </a:rPr>
              <a:t>Through their participation in the nomination committee, lead the process for board appointments, succession planning and ensuring the development of a diverse pipeline (Code Principle J and Provision 17); </a:t>
            </a:r>
          </a:p>
          <a:p>
            <a:pPr marL="514350" indent="-514350">
              <a:buFont typeface="Arial" panose="020B0604020202020204" pitchFamily="34" charset="0"/>
              <a:buChar char="•"/>
            </a:pPr>
            <a:r>
              <a:rPr lang="en-GB" sz="1900" dirty="0">
                <a:solidFill>
                  <a:srgbClr val="004BD3"/>
                </a:solidFill>
              </a:rPr>
              <a:t>Through their participation in the audit committee, satisfy themselves on the integrity of financial information and that financial controls and systems of risk management are robust and defensible (Code Principles M and N)</a:t>
            </a:r>
          </a:p>
          <a:p>
            <a:pPr marL="514350" indent="-514350">
              <a:buFont typeface="Arial" panose="020B0604020202020204" pitchFamily="34" charset="0"/>
              <a:buChar char="•"/>
            </a:pPr>
            <a:r>
              <a:rPr lang="en-GB" sz="1900" dirty="0">
                <a:solidFill>
                  <a:srgbClr val="004BD3"/>
                </a:solidFill>
              </a:rPr>
              <a:t>Through their participation in the remuneration committee, determine appropriate levels of remuneration for the chair, executive directors and senior management (Code Principle Q and Provision 13). </a:t>
            </a:r>
          </a:p>
          <a:p>
            <a:pPr marL="0" indent="0" algn="r">
              <a:buNone/>
            </a:pPr>
            <a:r>
              <a:rPr lang="en-US" dirty="0">
                <a:solidFill>
                  <a:srgbClr val="004BD3"/>
                </a:solidFill>
              </a:rPr>
              <a:t>UKCG Code </a:t>
            </a:r>
          </a:p>
        </p:txBody>
      </p:sp>
    </p:spTree>
    <p:extLst>
      <p:ext uri="{BB962C8B-B14F-4D97-AF65-F5344CB8AC3E}">
        <p14:creationId xmlns:p14="http://schemas.microsoft.com/office/powerpoint/2010/main" val="1525719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B469-F726-4E19-2FD8-C3FF1C268640}"/>
              </a:ext>
            </a:extLst>
          </p:cNvPr>
          <p:cNvSpPr>
            <a:spLocks noGrp="1"/>
          </p:cNvSpPr>
          <p:nvPr>
            <p:ph type="title"/>
          </p:nvPr>
        </p:nvSpPr>
        <p:spPr/>
        <p:txBody>
          <a:bodyPr/>
          <a:lstStyle/>
          <a:p>
            <a:r>
              <a:rPr lang="en-US" sz="3200" b="1" dirty="0">
                <a:solidFill>
                  <a:srgbClr val="004BD3"/>
                </a:solidFill>
              </a:rPr>
              <a:t>Independence of NEDs</a:t>
            </a:r>
          </a:p>
        </p:txBody>
      </p:sp>
      <p:sp>
        <p:nvSpPr>
          <p:cNvPr id="3" name="Content Placeholder 2">
            <a:extLst>
              <a:ext uri="{FF2B5EF4-FFF2-40B4-BE49-F238E27FC236}">
                <a16:creationId xmlns:a16="http://schemas.microsoft.com/office/drawing/2014/main" id="{6B28A937-0340-4A97-DC66-01CA2A3C6BF5}"/>
              </a:ext>
            </a:extLst>
          </p:cNvPr>
          <p:cNvSpPr>
            <a:spLocks noGrp="1"/>
          </p:cNvSpPr>
          <p:nvPr>
            <p:ph idx="1"/>
          </p:nvPr>
        </p:nvSpPr>
        <p:spPr>
          <a:xfrm>
            <a:off x="431799" y="1508760"/>
            <a:ext cx="11328399" cy="5349240"/>
          </a:xfrm>
        </p:spPr>
        <p:txBody>
          <a:bodyPr>
            <a:normAutofit fontScale="32500" lnSpcReduction="20000"/>
          </a:bodyPr>
          <a:lstStyle/>
          <a:p>
            <a:pPr marL="628650" indent="-571500">
              <a:buFont typeface="Arial" panose="020B0604020202020204" pitchFamily="34" charset="0"/>
              <a:buChar char="•"/>
            </a:pPr>
            <a:r>
              <a:rPr lang="en-GB" sz="5100" dirty="0">
                <a:solidFill>
                  <a:srgbClr val="004BD3"/>
                </a:solidFill>
              </a:rPr>
              <a:t>The non-executive director is or has been an employee of the company or group within the last five years. </a:t>
            </a:r>
          </a:p>
          <a:p>
            <a:pPr marL="628650" indent="-571500">
              <a:buFont typeface="Arial" panose="020B0604020202020204" pitchFamily="34" charset="0"/>
              <a:buChar char="•"/>
            </a:pPr>
            <a:r>
              <a:rPr lang="en-GB" sz="5100" dirty="0">
                <a:solidFill>
                  <a:srgbClr val="004BD3"/>
                </a:solidFill>
              </a:rPr>
              <a:t>The non-executive director has, or has had within the last three years, a material business relationship with the company either directly, or as a partner, shareholder, director or senior employee of a body that has such a relationship with the company. </a:t>
            </a:r>
          </a:p>
          <a:p>
            <a:pPr marL="628650" indent="-571500">
              <a:buFont typeface="Arial" panose="020B0604020202020204" pitchFamily="34" charset="0"/>
              <a:buChar char="•"/>
            </a:pPr>
            <a:r>
              <a:rPr lang="en-GB" sz="5100" dirty="0">
                <a:solidFill>
                  <a:srgbClr val="004BD3"/>
                </a:solidFill>
              </a:rPr>
              <a:t>The non-executive director has received or receives additional remuneration from the company apart from a director’s fee, participates in the company’s share option or a performance-related pay scheme, or is a member of the company’s pension scheme. </a:t>
            </a:r>
          </a:p>
          <a:p>
            <a:pPr marL="628650" indent="-571500">
              <a:buFont typeface="Arial" panose="020B0604020202020204" pitchFamily="34" charset="0"/>
              <a:buChar char="•"/>
            </a:pPr>
            <a:r>
              <a:rPr lang="en-GB" sz="5100" dirty="0">
                <a:solidFill>
                  <a:srgbClr val="004BD3"/>
                </a:solidFill>
              </a:rPr>
              <a:t>The non-executive director has close family ties with any of the company’s advisers, directors or senior employees. </a:t>
            </a:r>
          </a:p>
          <a:p>
            <a:pPr marL="628650" indent="-571500">
              <a:buFont typeface="Arial" panose="020B0604020202020204" pitchFamily="34" charset="0"/>
              <a:buChar char="•"/>
            </a:pPr>
            <a:r>
              <a:rPr lang="en-GB" sz="5100" dirty="0">
                <a:solidFill>
                  <a:srgbClr val="004BD3"/>
                </a:solidFill>
              </a:rPr>
              <a:t>The non-executive director holds cross-directorships or has significant links with other directors through involvement in other companies or bodies. </a:t>
            </a:r>
          </a:p>
          <a:p>
            <a:pPr marL="628650" indent="-571500">
              <a:buFont typeface="Arial" panose="020B0604020202020204" pitchFamily="34" charset="0"/>
              <a:buChar char="•"/>
            </a:pPr>
            <a:r>
              <a:rPr lang="en-GB" sz="5100" dirty="0">
                <a:solidFill>
                  <a:srgbClr val="004BD3"/>
                </a:solidFill>
              </a:rPr>
              <a:t>The non-executive director represents a significant shareholder. </a:t>
            </a:r>
          </a:p>
          <a:p>
            <a:pPr marL="628650" indent="-571500">
              <a:buFont typeface="Arial" panose="020B0604020202020204" pitchFamily="34" charset="0"/>
              <a:buChar char="•"/>
            </a:pPr>
            <a:r>
              <a:rPr lang="en-GB" sz="5100" dirty="0">
                <a:solidFill>
                  <a:srgbClr val="004BD3"/>
                </a:solidFill>
              </a:rPr>
              <a:t>The non-executive director has served on the board for more than nine years from the date of their first election. </a:t>
            </a:r>
          </a:p>
          <a:p>
            <a:pPr marL="971550" lvl="1" indent="-514350">
              <a:buFont typeface="+mj-lt"/>
              <a:buAutoNum type="arabicPeriod"/>
            </a:pPr>
            <a:endParaRPr lang="en-GB" sz="5100" dirty="0">
              <a:solidFill>
                <a:srgbClr val="004BD3"/>
              </a:solidFill>
            </a:endParaRPr>
          </a:p>
          <a:p>
            <a:pPr marL="457200" lvl="1" indent="0" algn="r">
              <a:buNone/>
            </a:pPr>
            <a:r>
              <a:rPr lang="en-GB" sz="5100" dirty="0">
                <a:solidFill>
                  <a:srgbClr val="004BD3"/>
                </a:solidFill>
              </a:rPr>
              <a:t>Provision 10, UKCG Code</a:t>
            </a:r>
          </a:p>
          <a:p>
            <a:pPr marL="0" indent="0">
              <a:buNone/>
            </a:pPr>
            <a:endParaRPr lang="en-US" dirty="0"/>
          </a:p>
        </p:txBody>
      </p:sp>
    </p:spTree>
    <p:extLst>
      <p:ext uri="{BB962C8B-B14F-4D97-AF65-F5344CB8AC3E}">
        <p14:creationId xmlns:p14="http://schemas.microsoft.com/office/powerpoint/2010/main" val="277355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A478-40AC-D6BD-F1A7-E39A0E72BBF8}"/>
              </a:ext>
            </a:extLst>
          </p:cNvPr>
          <p:cNvSpPr>
            <a:spLocks noGrp="1"/>
          </p:cNvSpPr>
          <p:nvPr>
            <p:ph type="title"/>
          </p:nvPr>
        </p:nvSpPr>
        <p:spPr/>
        <p:txBody>
          <a:bodyPr/>
          <a:lstStyle/>
          <a:p>
            <a:r>
              <a:rPr lang="en-US" sz="3200" b="1" dirty="0">
                <a:solidFill>
                  <a:srgbClr val="004BD3"/>
                </a:solidFill>
              </a:rPr>
              <a:t>Effectiveness of NEDs</a:t>
            </a:r>
          </a:p>
        </p:txBody>
      </p:sp>
      <p:sp>
        <p:nvSpPr>
          <p:cNvPr id="3" name="Content Placeholder 2">
            <a:extLst>
              <a:ext uri="{FF2B5EF4-FFF2-40B4-BE49-F238E27FC236}">
                <a16:creationId xmlns:a16="http://schemas.microsoft.com/office/drawing/2014/main" id="{1D4ED07B-C67D-A56F-877B-944AA99B7ED8}"/>
              </a:ext>
            </a:extLst>
          </p:cNvPr>
          <p:cNvSpPr>
            <a:spLocks noGrp="1"/>
          </p:cNvSpPr>
          <p:nvPr>
            <p:ph idx="1"/>
          </p:nvPr>
        </p:nvSpPr>
        <p:spPr/>
        <p:txBody>
          <a:bodyPr>
            <a:normAutofit lnSpcReduction="10000"/>
          </a:bodyPr>
          <a:lstStyle/>
          <a:p>
            <a:pPr marL="0" indent="0">
              <a:buNone/>
            </a:pPr>
            <a:r>
              <a:rPr lang="en-GB" dirty="0">
                <a:solidFill>
                  <a:srgbClr val="002060"/>
                </a:solidFill>
              </a:rPr>
              <a:t>‘</a:t>
            </a:r>
            <a:r>
              <a:rPr lang="en-GB" sz="2400" dirty="0">
                <a:solidFill>
                  <a:srgbClr val="004BD3"/>
                </a:solidFill>
              </a:rPr>
              <a:t>Non-executive directors should have sufficient time to meet their board responsibilities. They should provide constructive challenge, strategic guidance, offer specialist advice and hold management to account.’ </a:t>
            </a:r>
          </a:p>
          <a:p>
            <a:pPr marL="0" indent="0" algn="r">
              <a:buNone/>
            </a:pPr>
            <a:r>
              <a:rPr lang="en-GB" sz="2400" dirty="0">
                <a:solidFill>
                  <a:srgbClr val="004BD3"/>
                </a:solidFill>
              </a:rPr>
              <a:t>Principle H, UKCG Code</a:t>
            </a:r>
          </a:p>
          <a:p>
            <a:pPr marL="0" indent="0">
              <a:buNone/>
            </a:pPr>
            <a:endParaRPr lang="en-GB" sz="2400" dirty="0">
              <a:solidFill>
                <a:srgbClr val="004BD3"/>
              </a:solidFill>
            </a:endParaRPr>
          </a:p>
          <a:p>
            <a:pPr marL="0" indent="0">
              <a:buNone/>
            </a:pPr>
            <a:r>
              <a:rPr lang="en-GB" sz="2400" dirty="0">
                <a:solidFill>
                  <a:srgbClr val="004BD3"/>
                </a:solidFill>
              </a:rPr>
              <a:t>The effectiveness of non-executive directors can be undermined by: </a:t>
            </a:r>
          </a:p>
          <a:p>
            <a:pPr marL="514350" indent="-514350">
              <a:buFont typeface="+mj-lt"/>
              <a:buAutoNum type="arabicPeriod"/>
            </a:pPr>
            <a:r>
              <a:rPr lang="en-GB" sz="2400" dirty="0">
                <a:solidFill>
                  <a:srgbClr val="004BD3"/>
                </a:solidFill>
              </a:rPr>
              <a:t>a lack of knowledge about the company’s business; </a:t>
            </a:r>
          </a:p>
          <a:p>
            <a:pPr marL="514350" indent="-514350">
              <a:buFont typeface="+mj-lt"/>
              <a:buAutoNum type="arabicPeriod"/>
            </a:pPr>
            <a:r>
              <a:rPr lang="en-GB" sz="2400" dirty="0">
                <a:solidFill>
                  <a:srgbClr val="004BD3"/>
                </a:solidFill>
              </a:rPr>
              <a:t>insufficient time spent with the company; </a:t>
            </a:r>
          </a:p>
          <a:p>
            <a:pPr marL="514350" indent="-514350">
              <a:buFont typeface="+mj-lt"/>
              <a:buAutoNum type="arabicPeriod"/>
            </a:pPr>
            <a:r>
              <a:rPr lang="en-GB" sz="2400" dirty="0">
                <a:solidFill>
                  <a:srgbClr val="004BD3"/>
                </a:solidFill>
              </a:rPr>
              <a:t>defects in the decision-making process; and </a:t>
            </a:r>
          </a:p>
          <a:p>
            <a:pPr marL="514350" indent="-514350">
              <a:buFont typeface="+mj-lt"/>
              <a:buAutoNum type="arabicPeriod"/>
            </a:pPr>
            <a:r>
              <a:rPr lang="en-GB" sz="2400" dirty="0">
                <a:solidFill>
                  <a:srgbClr val="004BD3"/>
                </a:solidFill>
              </a:rPr>
              <a:t>ineffective challenge. </a:t>
            </a:r>
          </a:p>
          <a:p>
            <a:endParaRPr lang="en-US" dirty="0"/>
          </a:p>
        </p:txBody>
      </p:sp>
    </p:spTree>
    <p:extLst>
      <p:ext uri="{BB962C8B-B14F-4D97-AF65-F5344CB8AC3E}">
        <p14:creationId xmlns:p14="http://schemas.microsoft.com/office/powerpoint/2010/main" val="2764719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06B1-B93C-4C5D-732A-8B6B14B9890E}"/>
              </a:ext>
            </a:extLst>
          </p:cNvPr>
          <p:cNvSpPr>
            <a:spLocks noGrp="1"/>
          </p:cNvSpPr>
          <p:nvPr>
            <p:ph type="title"/>
          </p:nvPr>
        </p:nvSpPr>
        <p:spPr/>
        <p:txBody>
          <a:bodyPr/>
          <a:lstStyle/>
          <a:p>
            <a:r>
              <a:rPr lang="en-US" sz="3200" b="1" dirty="0">
                <a:solidFill>
                  <a:srgbClr val="004BD3"/>
                </a:solidFill>
              </a:rPr>
              <a:t>Effectiveness of NEDs</a:t>
            </a:r>
          </a:p>
        </p:txBody>
      </p:sp>
      <p:sp>
        <p:nvSpPr>
          <p:cNvPr id="3" name="Content Placeholder 2">
            <a:extLst>
              <a:ext uri="{FF2B5EF4-FFF2-40B4-BE49-F238E27FC236}">
                <a16:creationId xmlns:a16="http://schemas.microsoft.com/office/drawing/2014/main" id="{7FE2D8B8-3CC4-9EA5-5383-AE2A9E65AE80}"/>
              </a:ext>
            </a:extLst>
          </p:cNvPr>
          <p:cNvSpPr>
            <a:spLocks noGrp="1"/>
          </p:cNvSpPr>
          <p:nvPr>
            <p:ph idx="1"/>
          </p:nvPr>
        </p:nvSpPr>
        <p:spPr>
          <a:xfrm>
            <a:off x="431800" y="1404257"/>
            <a:ext cx="11328400" cy="5566410"/>
          </a:xfrm>
        </p:spPr>
        <p:txBody>
          <a:bodyPr>
            <a:normAutofit lnSpcReduction="10000"/>
          </a:bodyPr>
          <a:lstStyle/>
          <a:p>
            <a:pPr marL="514350" indent="-514350">
              <a:buFont typeface="Arial" panose="020B0604020202020204" pitchFamily="34" charset="0"/>
              <a:buChar char="•"/>
            </a:pPr>
            <a:r>
              <a:rPr lang="en-GB" dirty="0">
                <a:solidFill>
                  <a:srgbClr val="004BD3"/>
                </a:solidFill>
              </a:rPr>
              <a:t>On appointment, devote time to a comprehensive, formal and tailored induction in order to understand the culture of the organisation and the way things are done, and to gain insight into the experience and concerns of the workforce</a:t>
            </a:r>
          </a:p>
          <a:p>
            <a:pPr marL="514350" indent="-514350">
              <a:buFont typeface="Arial" panose="020B0604020202020204" pitchFamily="34" charset="0"/>
              <a:buChar char="•"/>
            </a:pPr>
            <a:r>
              <a:rPr lang="en-GB" dirty="0">
                <a:solidFill>
                  <a:srgbClr val="004BD3"/>
                </a:solidFill>
              </a:rPr>
              <a:t>Have</a:t>
            </a:r>
            <a:r>
              <a:rPr lang="en-GB" dirty="0"/>
              <a:t> </a:t>
            </a:r>
            <a:r>
              <a:rPr lang="en-GB" dirty="0">
                <a:solidFill>
                  <a:srgbClr val="FF9057"/>
                </a:solidFill>
              </a:rPr>
              <a:t>sufficient time </a:t>
            </a:r>
            <a:r>
              <a:rPr lang="en-GB" dirty="0">
                <a:solidFill>
                  <a:srgbClr val="004BD3"/>
                </a:solidFill>
              </a:rPr>
              <a:t>available to discharge their responsibilities effectively </a:t>
            </a:r>
          </a:p>
          <a:p>
            <a:pPr marL="514350" indent="-514350">
              <a:buFont typeface="Arial" panose="020B0604020202020204" pitchFamily="34" charset="0"/>
              <a:buChar char="•"/>
            </a:pPr>
            <a:r>
              <a:rPr lang="en-GB" dirty="0">
                <a:solidFill>
                  <a:srgbClr val="004BD3"/>
                </a:solidFill>
              </a:rPr>
              <a:t>Devote time to developing and </a:t>
            </a:r>
            <a:r>
              <a:rPr lang="en-GB" dirty="0">
                <a:solidFill>
                  <a:srgbClr val="FF9057"/>
                </a:solidFill>
              </a:rPr>
              <a:t>refreshing their knowledge and skills </a:t>
            </a:r>
            <a:r>
              <a:rPr lang="en-GB" dirty="0">
                <a:solidFill>
                  <a:srgbClr val="004BD3"/>
                </a:solidFill>
              </a:rPr>
              <a:t>to ensure that they continue to make a positive contribution to the board and generate the respect of the other directors; </a:t>
            </a:r>
          </a:p>
          <a:p>
            <a:pPr marL="514350" indent="-514350">
              <a:buFont typeface="Arial" panose="020B0604020202020204" pitchFamily="34" charset="0"/>
              <a:buChar char="•"/>
            </a:pPr>
            <a:r>
              <a:rPr lang="en-GB" dirty="0">
                <a:solidFill>
                  <a:srgbClr val="004BD3"/>
                </a:solidFill>
              </a:rPr>
              <a:t>Insist on receiving </a:t>
            </a:r>
            <a:r>
              <a:rPr lang="en-GB" dirty="0">
                <a:solidFill>
                  <a:srgbClr val="FF9057"/>
                </a:solidFill>
              </a:rPr>
              <a:t>high-quality information </a:t>
            </a:r>
            <a:r>
              <a:rPr lang="en-GB" dirty="0">
                <a:solidFill>
                  <a:srgbClr val="004BD3"/>
                </a:solidFill>
              </a:rPr>
              <a:t>sufficiently in advance so that there can be thorough consideration of the issues prior to, and informed debate and challenge at, board meetings </a:t>
            </a:r>
          </a:p>
          <a:p>
            <a:pPr marL="514350" indent="-514350">
              <a:buFont typeface="Arial" panose="020B0604020202020204" pitchFamily="34" charset="0"/>
              <a:buChar char="•"/>
            </a:pPr>
            <a:r>
              <a:rPr lang="en-GB" dirty="0">
                <a:solidFill>
                  <a:srgbClr val="FF9057"/>
                </a:solidFill>
              </a:rPr>
              <a:t>Seek clarification </a:t>
            </a:r>
            <a:r>
              <a:rPr lang="en-GB" dirty="0">
                <a:solidFill>
                  <a:srgbClr val="004BD3"/>
                </a:solidFill>
              </a:rPr>
              <a:t>from management where they consider the information provided is inadequate or lacks clarity</a:t>
            </a:r>
          </a:p>
          <a:p>
            <a:pPr marL="514350" indent="-514350">
              <a:buFont typeface="Arial" panose="020B0604020202020204" pitchFamily="34" charset="0"/>
              <a:buChar char="•"/>
            </a:pPr>
            <a:r>
              <a:rPr lang="en-GB" dirty="0">
                <a:solidFill>
                  <a:srgbClr val="FF9057"/>
                </a:solidFill>
              </a:rPr>
              <a:t>Take opportunities to meet shareholders, key customers and members of the workforce </a:t>
            </a:r>
            <a:r>
              <a:rPr lang="en-GB" dirty="0">
                <a:solidFill>
                  <a:srgbClr val="004BD3"/>
                </a:solidFill>
              </a:rPr>
              <a:t>from all levels of the organisation in order to develop a good understanding of the business and its relationships with significant stakeholders. </a:t>
            </a:r>
          </a:p>
          <a:p>
            <a:endParaRPr lang="en-GB" dirty="0"/>
          </a:p>
          <a:p>
            <a:pPr marL="0" indent="0" algn="r">
              <a:buNone/>
            </a:pPr>
            <a:r>
              <a:rPr lang="en-US" dirty="0">
                <a:solidFill>
                  <a:srgbClr val="004BD3"/>
                </a:solidFill>
              </a:rPr>
              <a:t>FRC guidance on Board Effectiveness</a:t>
            </a:r>
          </a:p>
        </p:txBody>
      </p:sp>
    </p:spTree>
    <p:extLst>
      <p:ext uri="{BB962C8B-B14F-4D97-AF65-F5344CB8AC3E}">
        <p14:creationId xmlns:p14="http://schemas.microsoft.com/office/powerpoint/2010/main" val="2641579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74198-E6E8-62E8-CDF8-91755C34F673}"/>
              </a:ext>
            </a:extLst>
          </p:cNvPr>
          <p:cNvSpPr>
            <a:spLocks noGrp="1"/>
          </p:cNvSpPr>
          <p:nvPr>
            <p:ph idx="1"/>
          </p:nvPr>
        </p:nvSpPr>
        <p:spPr>
          <a:xfrm>
            <a:off x="431799" y="1563998"/>
            <a:ext cx="11328399" cy="4960620"/>
          </a:xfrm>
        </p:spPr>
        <p:txBody>
          <a:bodyPr>
            <a:normAutofit/>
          </a:bodyPr>
          <a:lstStyle/>
          <a:p>
            <a:pPr marL="514350" indent="-514350">
              <a:buFont typeface="Arial" panose="020B0604020202020204" pitchFamily="34" charset="0"/>
              <a:buChar char="•"/>
            </a:pPr>
            <a:r>
              <a:rPr lang="en-GB" dirty="0">
                <a:solidFill>
                  <a:srgbClr val="004BD3"/>
                </a:solidFill>
              </a:rPr>
              <a:t>Act as a sounding board for the chair and an intermediary for other directors and shareholders</a:t>
            </a:r>
          </a:p>
          <a:p>
            <a:pPr marL="514350" indent="-514350">
              <a:buFont typeface="Arial" panose="020B0604020202020204" pitchFamily="34" charset="0"/>
              <a:buChar char="•"/>
            </a:pPr>
            <a:r>
              <a:rPr lang="en-GB" dirty="0">
                <a:solidFill>
                  <a:srgbClr val="004BD3"/>
                </a:solidFill>
              </a:rPr>
              <a:t>Take the lead in the non-executive directors’ annual assessment of the performance of the chair </a:t>
            </a:r>
          </a:p>
          <a:p>
            <a:pPr algn="r"/>
            <a:r>
              <a:rPr lang="en-GB" dirty="0">
                <a:solidFill>
                  <a:srgbClr val="004BD3"/>
                </a:solidFill>
              </a:rPr>
              <a:t>Provision 12, UKCG Code</a:t>
            </a:r>
          </a:p>
          <a:p>
            <a:pPr marL="285750" indent="-285750">
              <a:buFont typeface="Arial" panose="020B0604020202020204" pitchFamily="34" charset="0"/>
              <a:buChar char="•"/>
            </a:pPr>
            <a:endParaRPr lang="en-GB" dirty="0">
              <a:solidFill>
                <a:srgbClr val="004BD3"/>
              </a:solidFill>
            </a:endParaRPr>
          </a:p>
          <a:p>
            <a:pPr marL="514350" indent="-514350">
              <a:buFont typeface="Arial" panose="020B0604020202020204" pitchFamily="34" charset="0"/>
              <a:buChar char="•"/>
            </a:pPr>
            <a:r>
              <a:rPr lang="en-GB" dirty="0">
                <a:solidFill>
                  <a:srgbClr val="004BD3"/>
                </a:solidFill>
              </a:rPr>
              <a:t>Might also take responsibility for an orderly succession process for the chair, working closely with the nomination committee</a:t>
            </a:r>
          </a:p>
          <a:p>
            <a:pPr marL="514350" indent="-514350">
              <a:buFont typeface="Arial" panose="020B0604020202020204" pitchFamily="34" charset="0"/>
              <a:buChar char="•"/>
            </a:pPr>
            <a:r>
              <a:rPr lang="en-GB" dirty="0">
                <a:solidFill>
                  <a:srgbClr val="004BD3"/>
                </a:solidFill>
              </a:rPr>
              <a:t>Should also be available to shareholders if they have concerns that contact through the normal channels of chair, chief executive or other executive directors has failed to resolve or for which such contact is inappropriate</a:t>
            </a:r>
          </a:p>
          <a:p>
            <a:pPr marL="514350" indent="-514350">
              <a:buFont typeface="Arial" panose="020B0604020202020204" pitchFamily="34" charset="0"/>
              <a:buChar char="•"/>
            </a:pPr>
            <a:r>
              <a:rPr lang="en-GB" dirty="0">
                <a:solidFill>
                  <a:srgbClr val="004BD3"/>
                </a:solidFill>
              </a:rPr>
              <a:t>Should work with the chair and other directors, and/or shareholders, to resolve significant issues when the board or company is undergoing a period of stress</a:t>
            </a:r>
          </a:p>
          <a:p>
            <a:pPr algn="r"/>
            <a:r>
              <a:rPr lang="en-US" dirty="0">
                <a:solidFill>
                  <a:srgbClr val="004BD3"/>
                </a:solidFill>
              </a:rPr>
              <a:t>FRC guidance on Board Effectiveness</a:t>
            </a:r>
          </a:p>
          <a:p>
            <a:pPr marL="0" indent="0" algn="r">
              <a:buNone/>
            </a:pPr>
            <a:endParaRPr lang="en-GB" dirty="0"/>
          </a:p>
          <a:p>
            <a:endParaRPr lang="en-US" dirty="0"/>
          </a:p>
        </p:txBody>
      </p:sp>
      <p:sp>
        <p:nvSpPr>
          <p:cNvPr id="5" name="Title 4">
            <a:extLst>
              <a:ext uri="{FF2B5EF4-FFF2-40B4-BE49-F238E27FC236}">
                <a16:creationId xmlns:a16="http://schemas.microsoft.com/office/drawing/2014/main" id="{4C111146-4E9D-17C3-B6B5-E572811C3116}"/>
              </a:ext>
            </a:extLst>
          </p:cNvPr>
          <p:cNvSpPr>
            <a:spLocks noGrp="1"/>
          </p:cNvSpPr>
          <p:nvPr>
            <p:ph type="title"/>
          </p:nvPr>
        </p:nvSpPr>
        <p:spPr/>
        <p:txBody>
          <a:bodyPr/>
          <a:lstStyle/>
          <a:p>
            <a:r>
              <a:rPr lang="en-US" sz="3200" b="1" dirty="0">
                <a:solidFill>
                  <a:srgbClr val="004BD3"/>
                </a:solidFill>
              </a:rPr>
              <a:t>Role of the SID</a:t>
            </a:r>
          </a:p>
        </p:txBody>
      </p:sp>
    </p:spTree>
    <p:extLst>
      <p:ext uri="{BB962C8B-B14F-4D97-AF65-F5344CB8AC3E}">
        <p14:creationId xmlns:p14="http://schemas.microsoft.com/office/powerpoint/2010/main" val="565552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D1EB2-707B-EDFF-FF72-7E714183073F}"/>
              </a:ext>
            </a:extLst>
          </p:cNvPr>
          <p:cNvSpPr>
            <a:spLocks noGrp="1"/>
          </p:cNvSpPr>
          <p:nvPr>
            <p:ph idx="1"/>
          </p:nvPr>
        </p:nvSpPr>
        <p:spPr/>
        <p:txBody>
          <a:bodyPr>
            <a:normAutofit/>
          </a:bodyPr>
          <a:lstStyle/>
          <a:p>
            <a:pPr eaLnBrk="0" fontAlgn="base" hangingPunct="0">
              <a:spcBef>
                <a:spcPct val="0"/>
              </a:spcBef>
              <a:spcAft>
                <a:spcPct val="0"/>
              </a:spcAft>
            </a:pPr>
            <a:r>
              <a:rPr lang="en-US" altLang="en-US" dirty="0">
                <a:solidFill>
                  <a:srgbClr val="004BD3"/>
                </a:solidFill>
                <a:latin typeface="ArialMT"/>
              </a:rPr>
              <a:t>CA2006 requires the names of those who have served as directors during the financial year to be disclosed in the directors’ report. </a:t>
            </a:r>
          </a:p>
          <a:p>
            <a:pPr marL="0" indent="0" eaLnBrk="0" fontAlgn="base" hangingPunct="0">
              <a:spcBef>
                <a:spcPct val="0"/>
              </a:spcBef>
              <a:spcAft>
                <a:spcPct val="0"/>
              </a:spcAft>
              <a:buNone/>
            </a:pPr>
            <a:endParaRPr lang="en-US" altLang="en-US" dirty="0">
              <a:solidFill>
                <a:srgbClr val="004BD3"/>
              </a:solidFill>
              <a:latin typeface="ArialMT"/>
            </a:endParaRPr>
          </a:p>
          <a:p>
            <a:pPr marL="0" indent="0" eaLnBrk="0" fontAlgn="base" hangingPunct="0">
              <a:spcBef>
                <a:spcPct val="0"/>
              </a:spcBef>
              <a:spcAft>
                <a:spcPct val="0"/>
              </a:spcAft>
              <a:buNone/>
            </a:pPr>
            <a:endParaRPr lang="en-US" altLang="en-US" dirty="0">
              <a:solidFill>
                <a:srgbClr val="004BD3"/>
              </a:solidFill>
            </a:endParaRPr>
          </a:p>
          <a:p>
            <a:pPr eaLnBrk="0" fontAlgn="base" hangingPunct="0">
              <a:spcBef>
                <a:spcPct val="0"/>
              </a:spcBef>
              <a:spcAft>
                <a:spcPct val="0"/>
              </a:spcAft>
            </a:pPr>
            <a:r>
              <a:rPr lang="en-US" altLang="en-US" dirty="0">
                <a:solidFill>
                  <a:srgbClr val="004BD3"/>
                </a:solidFill>
                <a:latin typeface="ArialMT"/>
              </a:rPr>
              <a:t>UKCG Code requires the annual report: </a:t>
            </a:r>
            <a:endParaRPr lang="en-US" altLang="en-US" dirty="0">
              <a:solidFill>
                <a:srgbClr val="004BD3"/>
              </a:solidFill>
            </a:endParaRPr>
          </a:p>
          <a:p>
            <a:pPr lvl="1" eaLnBrk="0" fontAlgn="base" hangingPunct="0">
              <a:spcBef>
                <a:spcPct val="0"/>
              </a:spcBef>
              <a:spcAft>
                <a:spcPct val="0"/>
              </a:spcAft>
            </a:pPr>
            <a:r>
              <a:rPr lang="en-US" altLang="en-US" dirty="0">
                <a:solidFill>
                  <a:srgbClr val="004BD3"/>
                </a:solidFill>
                <a:latin typeface="ArialMT"/>
              </a:rPr>
              <a:t>To identify the non-executive directors that the board considers to be independent together with any necessary explanations (Provision 10)</a:t>
            </a:r>
          </a:p>
          <a:p>
            <a:pPr lvl="1" eaLnBrk="0" fontAlgn="base" hangingPunct="0">
              <a:spcBef>
                <a:spcPct val="0"/>
              </a:spcBef>
              <a:spcAft>
                <a:spcPct val="0"/>
              </a:spcAft>
            </a:pPr>
            <a:r>
              <a:rPr lang="en-US" altLang="en-US" dirty="0">
                <a:solidFill>
                  <a:srgbClr val="004BD3"/>
                </a:solidFill>
                <a:latin typeface="ArialMT"/>
              </a:rPr>
              <a:t>To set out the number of meetings of the board and its committees and individual attendance by directors (Provision 14)</a:t>
            </a:r>
            <a:endParaRPr lang="en-US" altLang="en-US" dirty="0">
              <a:solidFill>
                <a:srgbClr val="004BD3"/>
              </a:solidFill>
            </a:endParaRPr>
          </a:p>
          <a:p>
            <a:pPr lvl="1" eaLnBrk="0" fontAlgn="base" hangingPunct="0">
              <a:spcBef>
                <a:spcPct val="0"/>
              </a:spcBef>
              <a:spcAft>
                <a:spcPct val="0"/>
              </a:spcAft>
            </a:pPr>
            <a:r>
              <a:rPr lang="en-US" altLang="en-US" dirty="0">
                <a:solidFill>
                  <a:srgbClr val="004BD3"/>
                </a:solidFill>
                <a:latin typeface="ArialMT"/>
              </a:rPr>
              <a:t>Responsibilities of the chair, chief executive, senior independent director, board and committees to be set out in writing and made publicly available</a:t>
            </a:r>
            <a:endParaRPr lang="en-US" altLang="en-US" dirty="0">
              <a:solidFill>
                <a:srgbClr val="004BD3"/>
              </a:solidFill>
            </a:endParaRPr>
          </a:p>
          <a:p>
            <a:pPr lvl="1" eaLnBrk="0" fontAlgn="base" hangingPunct="0">
              <a:spcBef>
                <a:spcPct val="0"/>
              </a:spcBef>
              <a:spcAft>
                <a:spcPct val="0"/>
              </a:spcAft>
            </a:pPr>
            <a:r>
              <a:rPr lang="en-US" altLang="en-US" dirty="0">
                <a:solidFill>
                  <a:srgbClr val="004BD3"/>
                </a:solidFill>
                <a:latin typeface="ArialMT"/>
              </a:rPr>
              <a:t>The board to set out in the papers accompanying any shareholder resolution to elect a director ‘the specific reasons why their contribution is, and continues to be, important to the company’s long-term sustainable success’ (Provision 18)</a:t>
            </a:r>
            <a:endParaRPr lang="en-US" altLang="en-US" sz="6200" dirty="0">
              <a:solidFill>
                <a:srgbClr val="004BD3"/>
              </a:solidFill>
              <a:latin typeface="Arial" panose="020B0604020202020204" pitchFamily="34" charset="0"/>
            </a:endParaRPr>
          </a:p>
          <a:p>
            <a:endParaRPr lang="en-US" dirty="0"/>
          </a:p>
        </p:txBody>
      </p:sp>
      <p:sp>
        <p:nvSpPr>
          <p:cNvPr id="5" name="Title 4">
            <a:extLst>
              <a:ext uri="{FF2B5EF4-FFF2-40B4-BE49-F238E27FC236}">
                <a16:creationId xmlns:a16="http://schemas.microsoft.com/office/drawing/2014/main" id="{380C9954-64CB-2678-026A-858EFB60D079}"/>
              </a:ext>
            </a:extLst>
          </p:cNvPr>
          <p:cNvSpPr>
            <a:spLocks noGrp="1"/>
          </p:cNvSpPr>
          <p:nvPr>
            <p:ph type="title"/>
          </p:nvPr>
        </p:nvSpPr>
        <p:spPr/>
        <p:txBody>
          <a:bodyPr/>
          <a:lstStyle/>
          <a:p>
            <a:r>
              <a:rPr lang="en-US" sz="3200" b="1" dirty="0">
                <a:solidFill>
                  <a:srgbClr val="004BD3"/>
                </a:solidFill>
              </a:rPr>
              <a:t>Reporting on board composition</a:t>
            </a:r>
          </a:p>
        </p:txBody>
      </p:sp>
    </p:spTree>
    <p:extLst>
      <p:ext uri="{BB962C8B-B14F-4D97-AF65-F5344CB8AC3E}">
        <p14:creationId xmlns:p14="http://schemas.microsoft.com/office/powerpoint/2010/main" val="3585643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B7BCA88D-9C0E-B0C0-2CCD-A26342DC7CC3}"/>
              </a:ext>
            </a:extLst>
          </p:cNvPr>
          <p:cNvPicPr>
            <a:picLocks noChangeAspect="1"/>
          </p:cNvPicPr>
          <p:nvPr/>
        </p:nvPicPr>
        <p:blipFill>
          <a:blip r:embed="rId2"/>
          <a:stretch>
            <a:fillRect/>
          </a:stretch>
        </p:blipFill>
        <p:spPr>
          <a:xfrm>
            <a:off x="3049088" y="1776549"/>
            <a:ext cx="3433472" cy="4480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109A0DD7-CD53-0113-C168-6B52E36EA673}"/>
              </a:ext>
            </a:extLst>
          </p:cNvPr>
          <p:cNvPicPr>
            <a:picLocks noChangeAspect="1"/>
          </p:cNvPicPr>
          <p:nvPr/>
        </p:nvPicPr>
        <p:blipFill rotWithShape="1">
          <a:blip r:embed="rId3"/>
          <a:srcRect t="47440" b="22773"/>
          <a:stretch/>
        </p:blipFill>
        <p:spPr>
          <a:xfrm>
            <a:off x="7017707" y="1954622"/>
            <a:ext cx="4333139" cy="4302487"/>
          </a:xfrm>
          <a:prstGeom prst="rect">
            <a:avLst/>
          </a:prstGeom>
        </p:spPr>
      </p:pic>
      <p:sp>
        <p:nvSpPr>
          <p:cNvPr id="3" name="TextBox 2">
            <a:extLst>
              <a:ext uri="{FF2B5EF4-FFF2-40B4-BE49-F238E27FC236}">
                <a16:creationId xmlns:a16="http://schemas.microsoft.com/office/drawing/2014/main" id="{22058BD5-25AB-9772-8879-FB6F39661B37}"/>
              </a:ext>
            </a:extLst>
          </p:cNvPr>
          <p:cNvSpPr txBox="1"/>
          <p:nvPr/>
        </p:nvSpPr>
        <p:spPr>
          <a:xfrm>
            <a:off x="386560" y="600891"/>
            <a:ext cx="6096000" cy="369332"/>
          </a:xfrm>
          <a:prstGeom prst="rect">
            <a:avLst/>
          </a:prstGeom>
          <a:noFill/>
        </p:spPr>
        <p:txBody>
          <a:bodyPr wrap="square">
            <a:spAutoFit/>
          </a:bodyPr>
          <a:lstStyle/>
          <a:p>
            <a:r>
              <a:rPr lang="en-US" dirty="0">
                <a:solidFill>
                  <a:srgbClr val="002060"/>
                </a:solidFill>
              </a:rPr>
              <a:t>Role of the SID</a:t>
            </a:r>
            <a:endParaRPr lang="en-US" dirty="0"/>
          </a:p>
        </p:txBody>
      </p:sp>
    </p:spTree>
    <p:extLst>
      <p:ext uri="{BB962C8B-B14F-4D97-AF65-F5344CB8AC3E}">
        <p14:creationId xmlns:p14="http://schemas.microsoft.com/office/powerpoint/2010/main" val="3289399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8C15-8FCB-F1B5-FF84-D19794EFB2ED}"/>
              </a:ext>
            </a:extLst>
          </p:cNvPr>
          <p:cNvSpPr>
            <a:spLocks noGrp="1"/>
          </p:cNvSpPr>
          <p:nvPr>
            <p:ph type="title"/>
          </p:nvPr>
        </p:nvSpPr>
        <p:spPr/>
        <p:txBody>
          <a:bodyPr/>
          <a:lstStyle/>
          <a:p>
            <a:r>
              <a:rPr lang="en-US" sz="3200" b="1" dirty="0"/>
              <a:t>Examination Questions from previous papers</a:t>
            </a:r>
          </a:p>
        </p:txBody>
      </p:sp>
      <p:sp>
        <p:nvSpPr>
          <p:cNvPr id="3" name="Content Placeholder 2">
            <a:extLst>
              <a:ext uri="{FF2B5EF4-FFF2-40B4-BE49-F238E27FC236}">
                <a16:creationId xmlns:a16="http://schemas.microsoft.com/office/drawing/2014/main" id="{4BAA8E38-9AFE-0346-A9F8-A86FA7E5BD2D}"/>
              </a:ext>
            </a:extLst>
          </p:cNvPr>
          <p:cNvSpPr>
            <a:spLocks noGrp="1"/>
          </p:cNvSpPr>
          <p:nvPr>
            <p:ph idx="1"/>
          </p:nvPr>
        </p:nvSpPr>
        <p:spPr/>
        <p:txBody>
          <a:bodyPr/>
          <a:lstStyle/>
          <a:p>
            <a:r>
              <a:rPr lang="en-GB" i="1" dirty="0">
                <a:solidFill>
                  <a:srgbClr val="004BD3"/>
                </a:solidFill>
              </a:rPr>
              <a:t>Taking into account the provisions in the UK Corporate Governance Code (UK Code) and related guidance, discuss the role of the Chair of </a:t>
            </a:r>
            <a:r>
              <a:rPr lang="en-GB" i="1" dirty="0" err="1">
                <a:solidFill>
                  <a:srgbClr val="004BD3"/>
                </a:solidFill>
              </a:rPr>
              <a:t>Topnotch</a:t>
            </a:r>
            <a:r>
              <a:rPr lang="en-GB" i="1" dirty="0">
                <a:solidFill>
                  <a:srgbClr val="004BD3"/>
                </a:solidFill>
              </a:rPr>
              <a:t>. Explain whether Julie is right to be concerned about David’s time commitments, and why the division of responsibilities between the Chair and the new Chief Executive is important. (13 marks)</a:t>
            </a:r>
          </a:p>
          <a:p>
            <a:pPr algn="r"/>
            <a:r>
              <a:rPr lang="en-GB" dirty="0">
                <a:solidFill>
                  <a:srgbClr val="004BD3"/>
                </a:solidFill>
              </a:rPr>
              <a:t>Q8a, Nov21</a:t>
            </a:r>
          </a:p>
          <a:p>
            <a:r>
              <a:rPr lang="en-GB" i="1" dirty="0">
                <a:solidFill>
                  <a:srgbClr val="004BD3"/>
                </a:solidFill>
              </a:rPr>
              <a:t>Explain the provisions of the UK Corporate Governance Code which require a Board to determine which of its non-executive directors are independent. (5 marks)</a:t>
            </a:r>
          </a:p>
          <a:p>
            <a:pPr algn="r"/>
            <a:r>
              <a:rPr lang="en-GB" dirty="0">
                <a:solidFill>
                  <a:srgbClr val="004BD3"/>
                </a:solidFill>
              </a:rPr>
              <a:t>Q5, Jun21</a:t>
            </a:r>
          </a:p>
          <a:p>
            <a:r>
              <a:rPr lang="en-GB" i="1" dirty="0">
                <a:solidFill>
                  <a:srgbClr val="004BD3"/>
                </a:solidFill>
              </a:rPr>
              <a:t>Discuss the provisions that </a:t>
            </a:r>
            <a:r>
              <a:rPr lang="en-GB" i="1" dirty="0" err="1">
                <a:solidFill>
                  <a:srgbClr val="004BD3"/>
                </a:solidFill>
              </a:rPr>
              <a:t>Brightspark’s</a:t>
            </a:r>
            <a:r>
              <a:rPr lang="en-GB" i="1" dirty="0">
                <a:solidFill>
                  <a:srgbClr val="004BD3"/>
                </a:solidFill>
              </a:rPr>
              <a:t> Company Secretary should include in Adam’s nonexecutive director appointment letter in relation to him taking on any new appointments in future at other companies and organisations and why the provisions are needed. (8 marks) </a:t>
            </a:r>
          </a:p>
          <a:p>
            <a:pPr algn="r"/>
            <a:r>
              <a:rPr lang="en-GB" dirty="0">
                <a:solidFill>
                  <a:srgbClr val="004BD3"/>
                </a:solidFill>
              </a:rPr>
              <a:t>Q12a,Nov19</a:t>
            </a:r>
          </a:p>
          <a:p>
            <a:pPr algn="r"/>
            <a:endParaRPr lang="en-US" dirty="0"/>
          </a:p>
        </p:txBody>
      </p:sp>
    </p:spTree>
    <p:extLst>
      <p:ext uri="{BB962C8B-B14F-4D97-AF65-F5344CB8AC3E}">
        <p14:creationId xmlns:p14="http://schemas.microsoft.com/office/powerpoint/2010/main" val="137877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E3C4-CA6A-70C7-57A4-4389F76816D6}"/>
              </a:ext>
            </a:extLst>
          </p:cNvPr>
          <p:cNvSpPr>
            <a:spLocks noGrp="1"/>
          </p:cNvSpPr>
          <p:nvPr>
            <p:ph type="title"/>
          </p:nvPr>
        </p:nvSpPr>
        <p:spPr>
          <a:xfrm>
            <a:off x="424543" y="-88733"/>
            <a:ext cx="9821573" cy="1279524"/>
          </a:xfrm>
        </p:spPr>
        <p:txBody>
          <a:bodyPr>
            <a:normAutofit/>
          </a:bodyPr>
          <a:lstStyle/>
          <a:p>
            <a:r>
              <a:rPr lang="en-US" sz="3200" b="1" dirty="0"/>
              <a:t>Your approach to preparation for the examination</a:t>
            </a:r>
          </a:p>
        </p:txBody>
      </p:sp>
      <p:graphicFrame>
        <p:nvGraphicFramePr>
          <p:cNvPr id="6" name="Diagram 5">
            <a:extLst>
              <a:ext uri="{FF2B5EF4-FFF2-40B4-BE49-F238E27FC236}">
                <a16:creationId xmlns:a16="http://schemas.microsoft.com/office/drawing/2014/main" id="{05720948-4FEC-0C3D-0142-3C48315EC7A5}"/>
              </a:ext>
            </a:extLst>
          </p:cNvPr>
          <p:cNvGraphicFramePr/>
          <p:nvPr>
            <p:extLst>
              <p:ext uri="{D42A27DB-BD31-4B8C-83A1-F6EECF244321}">
                <p14:modId xmlns:p14="http://schemas.microsoft.com/office/powerpoint/2010/main" val="832211075"/>
              </p:ext>
            </p:extLst>
          </p:nvPr>
        </p:nvGraphicFramePr>
        <p:xfrm>
          <a:off x="2947644" y="1902387"/>
          <a:ext cx="672790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258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A030-731D-E599-D197-91A2200774EA}"/>
              </a:ext>
            </a:extLst>
          </p:cNvPr>
          <p:cNvSpPr>
            <a:spLocks noGrp="1"/>
          </p:cNvSpPr>
          <p:nvPr>
            <p:ph type="title"/>
          </p:nvPr>
        </p:nvSpPr>
        <p:spPr/>
        <p:txBody>
          <a:bodyPr/>
          <a:lstStyle/>
          <a:p>
            <a:r>
              <a:rPr lang="en-US" sz="3200" b="1" dirty="0">
                <a:solidFill>
                  <a:srgbClr val="004BD3"/>
                </a:solidFill>
              </a:rPr>
              <a:t>Examination Practice</a:t>
            </a:r>
          </a:p>
        </p:txBody>
      </p:sp>
      <p:sp>
        <p:nvSpPr>
          <p:cNvPr id="3" name="Content Placeholder 2">
            <a:extLst>
              <a:ext uri="{FF2B5EF4-FFF2-40B4-BE49-F238E27FC236}">
                <a16:creationId xmlns:a16="http://schemas.microsoft.com/office/drawing/2014/main" id="{080DB43C-36A8-FCF2-D185-CAD132E75260}"/>
              </a:ext>
            </a:extLst>
          </p:cNvPr>
          <p:cNvSpPr>
            <a:spLocks noGrp="1"/>
          </p:cNvSpPr>
          <p:nvPr>
            <p:ph idx="1"/>
          </p:nvPr>
        </p:nvSpPr>
        <p:spPr/>
        <p:txBody>
          <a:bodyPr/>
          <a:lstStyle/>
          <a:p>
            <a:r>
              <a:rPr lang="en-GB" dirty="0" err="1">
                <a:solidFill>
                  <a:srgbClr val="004BD3"/>
                </a:solidFill>
              </a:rPr>
              <a:t>Topnotch</a:t>
            </a:r>
            <a:r>
              <a:rPr lang="en-GB" dirty="0">
                <a:solidFill>
                  <a:srgbClr val="004BD3"/>
                </a:solidFill>
              </a:rPr>
              <a:t> Advertising plc (</a:t>
            </a:r>
            <a:r>
              <a:rPr lang="en-GB" dirty="0" err="1">
                <a:solidFill>
                  <a:srgbClr val="004BD3"/>
                </a:solidFill>
              </a:rPr>
              <a:t>Topnotch</a:t>
            </a:r>
            <a:r>
              <a:rPr lang="en-GB" dirty="0">
                <a:solidFill>
                  <a:srgbClr val="004BD3"/>
                </a:solidFill>
              </a:rPr>
              <a:t>), is an advertising agency with its shares listed on the Main Market of the London Stock Exchange. The Board of </a:t>
            </a:r>
            <a:r>
              <a:rPr lang="en-GB" dirty="0" err="1">
                <a:solidFill>
                  <a:srgbClr val="004BD3"/>
                </a:solidFill>
              </a:rPr>
              <a:t>Topnotch</a:t>
            </a:r>
            <a:r>
              <a:rPr lang="en-GB" dirty="0">
                <a:solidFill>
                  <a:srgbClr val="004BD3"/>
                </a:solidFill>
              </a:rPr>
              <a:t> has six directors: a nonexecutive Chair, three non-executive directors, a Chief Executive and a Finance Director. The current Chief Executive of </a:t>
            </a:r>
            <a:r>
              <a:rPr lang="en-GB" dirty="0" err="1">
                <a:solidFill>
                  <a:srgbClr val="004BD3"/>
                </a:solidFill>
              </a:rPr>
              <a:t>Topnotch</a:t>
            </a:r>
            <a:r>
              <a:rPr lang="en-GB" dirty="0">
                <a:solidFill>
                  <a:srgbClr val="004BD3"/>
                </a:solidFill>
              </a:rPr>
              <a:t>, Sanjay Kumar, was appointed two months ago from another advertising company. The previous Chief Executive left the company five months ago following disagreements with the Chair, David Harlow, about the company’s long-term strategy, the Chair’s approach to shareholder engagement and which of the senior management plans needed Board approval before they could be implemented. David has recently informed the Senior Independent Director, Julie Dylan, that he has been approached by another listed company to become chair of its remuneration committee. Julie is worried that David does not have time to take on the role at the other company because, as well as being Chair of </a:t>
            </a:r>
            <a:r>
              <a:rPr lang="en-GB" dirty="0" err="1">
                <a:solidFill>
                  <a:srgbClr val="004BD3"/>
                </a:solidFill>
              </a:rPr>
              <a:t>Topnotch</a:t>
            </a:r>
            <a:r>
              <a:rPr lang="en-GB" dirty="0">
                <a:solidFill>
                  <a:srgbClr val="004BD3"/>
                </a:solidFill>
              </a:rPr>
              <a:t>, he is already a director of another listed company and is a trustee of a number of charities. David has told the Company Secretary of </a:t>
            </a:r>
            <a:r>
              <a:rPr lang="en-GB" dirty="0" err="1">
                <a:solidFill>
                  <a:srgbClr val="004BD3"/>
                </a:solidFill>
              </a:rPr>
              <a:t>Topnotch</a:t>
            </a:r>
            <a:r>
              <a:rPr lang="en-GB" dirty="0">
                <a:solidFill>
                  <a:srgbClr val="004BD3"/>
                </a:solidFill>
              </a:rPr>
              <a:t>, Matteo Renzi, that he thinks that one of the reasons why there were disputes between him and the former Chief Executive is that the Chair’s role, and the division of responsibilities between the Chair and the Chief Executive, has not been made clear. He wants this to be clarified now that Sanjay has joined </a:t>
            </a:r>
            <a:r>
              <a:rPr lang="en-GB" dirty="0" err="1">
                <a:solidFill>
                  <a:srgbClr val="004BD3"/>
                </a:solidFill>
              </a:rPr>
              <a:t>Topnotch</a:t>
            </a:r>
            <a:r>
              <a:rPr lang="en-GB" dirty="0">
                <a:solidFill>
                  <a:srgbClr val="004BD3"/>
                </a:solidFill>
              </a:rPr>
              <a:t> as its new Chief Executive.</a:t>
            </a:r>
          </a:p>
          <a:p>
            <a:pPr algn="r"/>
            <a:r>
              <a:rPr lang="en-GB" dirty="0">
                <a:solidFill>
                  <a:srgbClr val="004BD3"/>
                </a:solidFill>
              </a:rPr>
              <a:t>Q8a, Nov21</a:t>
            </a:r>
            <a:endParaRPr lang="en-US" dirty="0">
              <a:solidFill>
                <a:srgbClr val="004BD3"/>
              </a:solidFill>
            </a:endParaRPr>
          </a:p>
          <a:p>
            <a:pPr algn="r"/>
            <a:endParaRPr lang="en-US" dirty="0">
              <a:solidFill>
                <a:srgbClr val="004BD3"/>
              </a:solidFill>
            </a:endParaRPr>
          </a:p>
        </p:txBody>
      </p:sp>
    </p:spTree>
    <p:extLst>
      <p:ext uri="{BB962C8B-B14F-4D97-AF65-F5344CB8AC3E}">
        <p14:creationId xmlns:p14="http://schemas.microsoft.com/office/powerpoint/2010/main" val="444118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2300-5700-4676-8D0F-09D217A2B03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7B28315-07CA-4852-8340-C4E06C41DA44}"/>
              </a:ext>
            </a:extLst>
          </p:cNvPr>
          <p:cNvSpPr>
            <a:spLocks noGrp="1"/>
          </p:cNvSpPr>
          <p:nvPr>
            <p:ph sz="half" idx="10"/>
          </p:nvPr>
        </p:nvSpPr>
        <p:spPr>
          <a:xfrm>
            <a:off x="431800" y="1484784"/>
            <a:ext cx="11328400" cy="4896543"/>
          </a:xfrm>
        </p:spPr>
        <p:txBody>
          <a:bodyPr/>
          <a:lstStyle/>
          <a:p>
            <a:pPr marL="0" lvl="1" indent="0">
              <a:buNone/>
            </a:pPr>
            <a:r>
              <a:rPr lang="en-GB" sz="2000" dirty="0">
                <a:solidFill>
                  <a:srgbClr val="004BD3"/>
                </a:solidFill>
              </a:rPr>
              <a:t>Taking into account the provisions in the UK Corporate Governance Code (UK Code) and related guidance</a:t>
            </a:r>
            <a:r>
              <a:rPr lang="en-GB" sz="2000" dirty="0"/>
              <a:t>, </a:t>
            </a:r>
            <a:r>
              <a:rPr lang="en-GB" sz="2000" dirty="0">
                <a:solidFill>
                  <a:srgbClr val="FF0000"/>
                </a:solidFill>
              </a:rPr>
              <a:t>discuss the role of the Chair of </a:t>
            </a:r>
            <a:r>
              <a:rPr lang="en-GB" sz="2000" dirty="0" err="1">
                <a:solidFill>
                  <a:srgbClr val="FF0000"/>
                </a:solidFill>
              </a:rPr>
              <a:t>Topnotch</a:t>
            </a:r>
            <a:r>
              <a:rPr lang="en-GB" sz="2000" dirty="0">
                <a:solidFill>
                  <a:srgbClr val="FF0000"/>
                </a:solidFill>
              </a:rPr>
              <a:t>. </a:t>
            </a:r>
            <a:r>
              <a:rPr lang="en-GB" sz="2000" dirty="0">
                <a:solidFill>
                  <a:srgbClr val="00B050"/>
                </a:solidFill>
              </a:rPr>
              <a:t>Explain whether Julie is right to be concerned about David’s time commitments</a:t>
            </a:r>
            <a:r>
              <a:rPr lang="en-GB" sz="2000" dirty="0"/>
              <a:t>, and </a:t>
            </a:r>
            <a:r>
              <a:rPr lang="en-GB" sz="2000" dirty="0">
                <a:solidFill>
                  <a:srgbClr val="7030A0"/>
                </a:solidFill>
              </a:rPr>
              <a:t>why the division of responsibilities between the Chair and the new Chief Executive is important.</a:t>
            </a:r>
            <a:r>
              <a:rPr lang="en-GB" sz="2000" dirty="0"/>
              <a:t> </a:t>
            </a:r>
            <a:r>
              <a:rPr lang="en-GB" sz="2000" dirty="0">
                <a:solidFill>
                  <a:srgbClr val="004BD3"/>
                </a:solidFill>
              </a:rPr>
              <a:t>(13 marks)</a:t>
            </a:r>
            <a:endParaRPr lang="en-US" sz="2000" dirty="0">
              <a:solidFill>
                <a:srgbClr val="004BD3"/>
              </a:solidFill>
            </a:endParaRPr>
          </a:p>
          <a:p>
            <a:endParaRPr lang="en-GB" dirty="0"/>
          </a:p>
        </p:txBody>
      </p:sp>
    </p:spTree>
    <p:extLst>
      <p:ext uri="{BB962C8B-B14F-4D97-AF65-F5344CB8AC3E}">
        <p14:creationId xmlns:p14="http://schemas.microsoft.com/office/powerpoint/2010/main" val="3843243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BEC64-E19D-4C51-826F-DE9BDDBAF540}"/>
              </a:ext>
            </a:extLst>
          </p:cNvPr>
          <p:cNvSpPr>
            <a:spLocks noGrp="1"/>
          </p:cNvSpPr>
          <p:nvPr>
            <p:ph sz="half" idx="10"/>
          </p:nvPr>
        </p:nvSpPr>
        <p:spPr>
          <a:xfrm>
            <a:off x="431800" y="1629940"/>
            <a:ext cx="10769600" cy="4751387"/>
          </a:xfrm>
        </p:spPr>
        <p:txBody>
          <a:bodyPr/>
          <a:lstStyle/>
          <a:p>
            <a:r>
              <a:rPr lang="en-GB" b="1" dirty="0">
                <a:solidFill>
                  <a:srgbClr val="FF0000"/>
                </a:solidFill>
              </a:rPr>
              <a:t>The role of the Chair of </a:t>
            </a:r>
            <a:r>
              <a:rPr lang="en-GB" b="1" dirty="0" err="1">
                <a:solidFill>
                  <a:srgbClr val="FF0000"/>
                </a:solidFill>
              </a:rPr>
              <a:t>Topnotch</a:t>
            </a:r>
            <a:r>
              <a:rPr lang="en-GB" b="1" dirty="0">
                <a:solidFill>
                  <a:srgbClr val="FF0000"/>
                </a:solidFill>
              </a:rPr>
              <a:t> </a:t>
            </a:r>
          </a:p>
          <a:p>
            <a:r>
              <a:rPr lang="en-GB" dirty="0">
                <a:solidFill>
                  <a:srgbClr val="FF0000"/>
                </a:solidFill>
              </a:rPr>
              <a:t>Principle F of the UK Code states that the Chair leads the Board and is responsible for the Board's overall effectiveness in directing the company. It also states that the Chair should promote a culture of openness and debate, should facilitate constructive Board relations and the effective contribution of all non-executive directors, and should ensure that directors receive accurate, timely and clear information. </a:t>
            </a:r>
          </a:p>
          <a:p>
            <a:r>
              <a:rPr lang="en-GB" dirty="0">
                <a:solidFill>
                  <a:srgbClr val="FF0000"/>
                </a:solidFill>
              </a:rPr>
              <a:t>Provision 3 of the UK Code emphasises the role of the Chair in relation to engagement with shareholders. It states that the Chair should seek regular engagement with major shareholders in order to understand their views on governance and performance against strategy. It also says that the Chair should ensure that the Board as a whole has a clear understanding of the views of shareholders. </a:t>
            </a:r>
          </a:p>
          <a:p>
            <a:r>
              <a:rPr lang="en-GB" dirty="0">
                <a:solidFill>
                  <a:srgbClr val="FF0000"/>
                </a:solidFill>
              </a:rPr>
              <a:t>The UK Code requires there to be an annual evaluation of the performance of the Board, committees and individual directors and Provision 22 of the UK Code states that the Chair should act on the results of the evaluation, including by addressing any weaknesses that it identifies. </a:t>
            </a:r>
          </a:p>
        </p:txBody>
      </p:sp>
      <p:sp>
        <p:nvSpPr>
          <p:cNvPr id="5" name="Title 4">
            <a:extLst>
              <a:ext uri="{FF2B5EF4-FFF2-40B4-BE49-F238E27FC236}">
                <a16:creationId xmlns:a16="http://schemas.microsoft.com/office/drawing/2014/main" id="{82065801-1CFC-7FB0-FF20-3134236677A6}"/>
              </a:ext>
            </a:extLst>
          </p:cNvPr>
          <p:cNvSpPr>
            <a:spLocks noGrp="1"/>
          </p:cNvSpPr>
          <p:nvPr>
            <p:ph type="title"/>
          </p:nvPr>
        </p:nvSpPr>
        <p:spPr/>
        <p:txBody>
          <a:bodyPr/>
          <a:lstStyle/>
          <a:p>
            <a:endParaRPr lang="en-GB"/>
          </a:p>
        </p:txBody>
      </p:sp>
      <p:pic>
        <p:nvPicPr>
          <p:cNvPr id="2" name="Graphic 1" descr="Tick with solid fill">
            <a:extLst>
              <a:ext uri="{FF2B5EF4-FFF2-40B4-BE49-F238E27FC236}">
                <a16:creationId xmlns:a16="http://schemas.microsoft.com/office/drawing/2014/main" id="{D53721C4-DA1B-9148-B972-591598B14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60200" y="3020001"/>
            <a:ext cx="342900" cy="342900"/>
          </a:xfrm>
          <a:prstGeom prst="rect">
            <a:avLst/>
          </a:prstGeom>
        </p:spPr>
      </p:pic>
      <p:pic>
        <p:nvPicPr>
          <p:cNvPr id="4" name="Graphic 3" descr="Tick with solid fill">
            <a:extLst>
              <a:ext uri="{FF2B5EF4-FFF2-40B4-BE49-F238E27FC236}">
                <a16:creationId xmlns:a16="http://schemas.microsoft.com/office/drawing/2014/main" id="{15C6A400-776D-5127-C7DE-0D2E842661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02143" y="4264477"/>
            <a:ext cx="342900" cy="342900"/>
          </a:xfrm>
          <a:prstGeom prst="rect">
            <a:avLst/>
          </a:prstGeom>
        </p:spPr>
      </p:pic>
      <p:pic>
        <p:nvPicPr>
          <p:cNvPr id="6" name="Graphic 5" descr="Tick with solid fill">
            <a:extLst>
              <a:ext uri="{FF2B5EF4-FFF2-40B4-BE49-F238E27FC236}">
                <a16:creationId xmlns:a16="http://schemas.microsoft.com/office/drawing/2014/main" id="{DCB8CABA-09E7-B2DF-1F6D-EE084E980D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02143" y="5244192"/>
            <a:ext cx="342900" cy="342900"/>
          </a:xfrm>
          <a:prstGeom prst="rect">
            <a:avLst/>
          </a:prstGeom>
        </p:spPr>
      </p:pic>
    </p:spTree>
    <p:extLst>
      <p:ext uri="{BB962C8B-B14F-4D97-AF65-F5344CB8AC3E}">
        <p14:creationId xmlns:p14="http://schemas.microsoft.com/office/powerpoint/2010/main" val="2303336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BEC64-E19D-4C51-826F-DE9BDDBAF540}"/>
              </a:ext>
            </a:extLst>
          </p:cNvPr>
          <p:cNvSpPr>
            <a:spLocks noGrp="1"/>
          </p:cNvSpPr>
          <p:nvPr>
            <p:ph sz="half" idx="10"/>
          </p:nvPr>
        </p:nvSpPr>
        <p:spPr>
          <a:xfrm>
            <a:off x="431800" y="1629940"/>
            <a:ext cx="10813143" cy="4751387"/>
          </a:xfrm>
        </p:spPr>
        <p:txBody>
          <a:bodyPr/>
          <a:lstStyle/>
          <a:p>
            <a:r>
              <a:rPr lang="en-GB" sz="1600" dirty="0">
                <a:solidFill>
                  <a:srgbClr val="FF0000"/>
                </a:solidFill>
              </a:rPr>
              <a:t>The FRC Guidance on Board Effectiveness sets out detailed guidance on the role of the Chair. For example, it states that the Chair’s role includes: </a:t>
            </a:r>
          </a:p>
          <a:p>
            <a:r>
              <a:rPr lang="en-GB" sz="1600" dirty="0">
                <a:solidFill>
                  <a:srgbClr val="FF0000"/>
                </a:solidFill>
              </a:rPr>
              <a:t>• setting the Board agenda primarily focused on strategy, performance, value creation, culture, stakeholders and accountability, and ensuring that issues relevant to these areas are reserved for Board decision; </a:t>
            </a:r>
          </a:p>
          <a:p>
            <a:r>
              <a:rPr lang="en-GB" sz="1600" dirty="0">
                <a:solidFill>
                  <a:srgbClr val="FF0000"/>
                </a:solidFill>
              </a:rPr>
              <a:t>• shaping Boardroom culture; </a:t>
            </a:r>
          </a:p>
          <a:p>
            <a:r>
              <a:rPr lang="en-GB" sz="1600" dirty="0">
                <a:solidFill>
                  <a:srgbClr val="FF0000"/>
                </a:solidFill>
              </a:rPr>
              <a:t>• encouraging all Board members to engage in Board and committee meetings by drawing on their skills, experience and knowledge; </a:t>
            </a:r>
          </a:p>
          <a:p>
            <a:r>
              <a:rPr lang="en-GB" sz="1600" dirty="0">
                <a:solidFill>
                  <a:srgbClr val="FF0000"/>
                </a:solidFill>
              </a:rPr>
              <a:t>• fostering relationships based on trust, mutual respect and open communication (both in and outside the boardroom) between non-executive directors and the executive team; </a:t>
            </a:r>
          </a:p>
          <a:p>
            <a:r>
              <a:rPr lang="en-GB" sz="1600" dirty="0">
                <a:solidFill>
                  <a:srgbClr val="FF0000"/>
                </a:solidFill>
              </a:rPr>
              <a:t>• ensuring that adequate time is available for discussion of all agenda items, in particular strategic issues, and that debate is not truncated; </a:t>
            </a:r>
          </a:p>
          <a:p>
            <a:r>
              <a:rPr lang="en-GB" sz="1600" dirty="0">
                <a:solidFill>
                  <a:srgbClr val="FF0000"/>
                </a:solidFill>
              </a:rPr>
              <a:t>• ensuring that the Board determines the nature, and extent, of the significant risks the company is willing to embrace in the implementation of its strategy; </a:t>
            </a:r>
          </a:p>
          <a:p>
            <a:r>
              <a:rPr lang="en-GB" sz="1600" dirty="0">
                <a:solidFill>
                  <a:srgbClr val="FF0000"/>
                </a:solidFill>
              </a:rPr>
              <a:t>• ensuring that the Board listens to the views of shareholders, the workforce, customers and other key stakeholders.</a:t>
            </a:r>
          </a:p>
        </p:txBody>
      </p:sp>
      <p:sp>
        <p:nvSpPr>
          <p:cNvPr id="5" name="Title 4">
            <a:extLst>
              <a:ext uri="{FF2B5EF4-FFF2-40B4-BE49-F238E27FC236}">
                <a16:creationId xmlns:a16="http://schemas.microsoft.com/office/drawing/2014/main" id="{82065801-1CFC-7FB0-FF20-3134236677A6}"/>
              </a:ext>
            </a:extLst>
          </p:cNvPr>
          <p:cNvSpPr>
            <a:spLocks noGrp="1"/>
          </p:cNvSpPr>
          <p:nvPr>
            <p:ph type="title"/>
          </p:nvPr>
        </p:nvSpPr>
        <p:spPr/>
        <p:txBody>
          <a:bodyPr/>
          <a:lstStyle/>
          <a:p>
            <a:endParaRPr lang="en-GB" dirty="0"/>
          </a:p>
        </p:txBody>
      </p:sp>
      <p:pic>
        <p:nvPicPr>
          <p:cNvPr id="2" name="Graphic 1" descr="Tick with solid fill">
            <a:extLst>
              <a:ext uri="{FF2B5EF4-FFF2-40B4-BE49-F238E27FC236}">
                <a16:creationId xmlns:a16="http://schemas.microsoft.com/office/drawing/2014/main" id="{893DC718-84F6-FE98-5E1D-6564E077BF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73114" y="5368779"/>
            <a:ext cx="342900" cy="342900"/>
          </a:xfrm>
          <a:prstGeom prst="rect">
            <a:avLst/>
          </a:prstGeom>
        </p:spPr>
      </p:pic>
      <p:pic>
        <p:nvPicPr>
          <p:cNvPr id="4" name="Graphic 3" descr="Tick with solid fill">
            <a:extLst>
              <a:ext uri="{FF2B5EF4-FFF2-40B4-BE49-F238E27FC236}">
                <a16:creationId xmlns:a16="http://schemas.microsoft.com/office/drawing/2014/main" id="{32E9F861-1B97-E781-9315-0CAD94151C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73114" y="5741430"/>
            <a:ext cx="342900" cy="342900"/>
          </a:xfrm>
          <a:prstGeom prst="rect">
            <a:avLst/>
          </a:prstGeom>
        </p:spPr>
      </p:pic>
    </p:spTree>
    <p:extLst>
      <p:ext uri="{BB962C8B-B14F-4D97-AF65-F5344CB8AC3E}">
        <p14:creationId xmlns:p14="http://schemas.microsoft.com/office/powerpoint/2010/main" val="1058242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78F6-FE5A-9998-249B-442D4DDE72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15E947-BFA2-F2B2-4D4D-0A7A9583442F}"/>
              </a:ext>
            </a:extLst>
          </p:cNvPr>
          <p:cNvSpPr>
            <a:spLocks noGrp="1"/>
          </p:cNvSpPr>
          <p:nvPr>
            <p:ph sz="half" idx="10"/>
          </p:nvPr>
        </p:nvSpPr>
        <p:spPr>
          <a:xfrm>
            <a:off x="431800" y="1629940"/>
            <a:ext cx="11009086" cy="4751387"/>
          </a:xfrm>
        </p:spPr>
        <p:txBody>
          <a:bodyPr/>
          <a:lstStyle/>
          <a:p>
            <a:r>
              <a:rPr lang="en-GB" b="1" dirty="0">
                <a:solidFill>
                  <a:srgbClr val="00B050"/>
                </a:solidFill>
              </a:rPr>
              <a:t>Time commitment for the Chair </a:t>
            </a:r>
          </a:p>
          <a:p>
            <a:r>
              <a:rPr lang="en-GB" dirty="0">
                <a:solidFill>
                  <a:srgbClr val="00B050"/>
                </a:solidFill>
              </a:rPr>
              <a:t>The UK Code states (Principle H) that all non-executive directors should have sufficient time to meet their Board responsibilities. The FRC Guidance on Board Effectiveness emphasises that a Chair must have sufficient time to be an effective Chair. It notes that the role of a Chair is demanding and time consuming and so it is not advisable for a Chair to have multiple demanding roles, which David is considering.</a:t>
            </a:r>
          </a:p>
          <a:p>
            <a:r>
              <a:rPr lang="en-GB" dirty="0">
                <a:solidFill>
                  <a:srgbClr val="00B050"/>
                </a:solidFill>
              </a:rPr>
              <a:t>The Senior Independent Director, Julie, is therefore right to be concerned about whether the Chair, David, will have sufficient time to devote to his role if he takes on the further listed company role. The shareholders of </a:t>
            </a:r>
            <a:r>
              <a:rPr lang="en-GB" dirty="0" err="1">
                <a:solidFill>
                  <a:srgbClr val="00B050"/>
                </a:solidFill>
              </a:rPr>
              <a:t>Topnotch</a:t>
            </a:r>
            <a:r>
              <a:rPr lang="en-GB" dirty="0">
                <a:solidFill>
                  <a:srgbClr val="00B050"/>
                </a:solidFill>
              </a:rPr>
              <a:t> may also consider David to be “</a:t>
            </a:r>
            <a:r>
              <a:rPr lang="en-GB" dirty="0" err="1">
                <a:solidFill>
                  <a:srgbClr val="00B050"/>
                </a:solidFill>
              </a:rPr>
              <a:t>overboarded</a:t>
            </a:r>
            <a:r>
              <a:rPr lang="en-GB" dirty="0">
                <a:solidFill>
                  <a:srgbClr val="00B050"/>
                </a:solidFill>
              </a:rPr>
              <a:t>” if he takes on another listed company Board role. </a:t>
            </a:r>
          </a:p>
          <a:p>
            <a:r>
              <a:rPr lang="en-GB" dirty="0">
                <a:solidFill>
                  <a:srgbClr val="00B050"/>
                </a:solidFill>
              </a:rPr>
              <a:t>Provision 15 of the UK Code states that additional external appointments should not be undertaken by directors without prior approval of the Board, and the reasons for permitting any new significant appointment would need to be explained in the next annual report. David should therefore seek written approval for the new role</a:t>
            </a:r>
            <a:endParaRPr lang="en-US" dirty="0">
              <a:solidFill>
                <a:srgbClr val="00B050"/>
              </a:solidFill>
            </a:endParaRPr>
          </a:p>
        </p:txBody>
      </p:sp>
      <p:pic>
        <p:nvPicPr>
          <p:cNvPr id="4" name="Graphic 3" descr="Tick with solid fill">
            <a:extLst>
              <a:ext uri="{FF2B5EF4-FFF2-40B4-BE49-F238E27FC236}">
                <a16:creationId xmlns:a16="http://schemas.microsoft.com/office/drawing/2014/main" id="{F17B9FAA-7412-7DAD-2522-5CE524FD70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91257" y="4051053"/>
            <a:ext cx="342900" cy="342900"/>
          </a:xfrm>
          <a:prstGeom prst="rect">
            <a:avLst/>
          </a:prstGeom>
        </p:spPr>
      </p:pic>
      <p:pic>
        <p:nvPicPr>
          <p:cNvPr id="5" name="Graphic 4" descr="Tick with solid fill">
            <a:extLst>
              <a:ext uri="{FF2B5EF4-FFF2-40B4-BE49-F238E27FC236}">
                <a16:creationId xmlns:a16="http://schemas.microsoft.com/office/drawing/2014/main" id="{CA5AEBBC-45AF-D492-B079-980A74DAD8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21193" y="2914649"/>
            <a:ext cx="342900" cy="342900"/>
          </a:xfrm>
          <a:prstGeom prst="rect">
            <a:avLst/>
          </a:prstGeom>
        </p:spPr>
      </p:pic>
      <p:pic>
        <p:nvPicPr>
          <p:cNvPr id="6" name="Graphic 5" descr="Tick with solid fill">
            <a:extLst>
              <a:ext uri="{FF2B5EF4-FFF2-40B4-BE49-F238E27FC236}">
                <a16:creationId xmlns:a16="http://schemas.microsoft.com/office/drawing/2014/main" id="{D2B9F2B1-2505-7949-57E6-A1376EA94F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91257" y="5187457"/>
            <a:ext cx="342900" cy="342900"/>
          </a:xfrm>
          <a:prstGeom prst="rect">
            <a:avLst/>
          </a:prstGeom>
        </p:spPr>
      </p:pic>
    </p:spTree>
    <p:extLst>
      <p:ext uri="{BB962C8B-B14F-4D97-AF65-F5344CB8AC3E}">
        <p14:creationId xmlns:p14="http://schemas.microsoft.com/office/powerpoint/2010/main" val="1710239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9201-CA04-5A98-053A-2EE957B4EB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91F168-10F2-41A9-3A33-BC6043B8F0DB}"/>
              </a:ext>
            </a:extLst>
          </p:cNvPr>
          <p:cNvSpPr>
            <a:spLocks noGrp="1"/>
          </p:cNvSpPr>
          <p:nvPr>
            <p:ph sz="half" idx="10"/>
          </p:nvPr>
        </p:nvSpPr>
        <p:spPr>
          <a:xfrm>
            <a:off x="431800" y="1629940"/>
            <a:ext cx="11074400" cy="4751387"/>
          </a:xfrm>
        </p:spPr>
        <p:txBody>
          <a:bodyPr/>
          <a:lstStyle/>
          <a:p>
            <a:r>
              <a:rPr lang="en-GB" sz="1400" b="1" dirty="0">
                <a:solidFill>
                  <a:srgbClr val="7030A0"/>
                </a:solidFill>
              </a:rPr>
              <a:t>Division of responsibilities between the Chair and the Chief Executive </a:t>
            </a:r>
          </a:p>
          <a:p>
            <a:r>
              <a:rPr lang="en-GB" sz="1400" dirty="0">
                <a:solidFill>
                  <a:srgbClr val="7030A0"/>
                </a:solidFill>
              </a:rPr>
              <a:t>Principle G of the UK Code states that there should be a clear division of responsibilities between the leadership of Board and the executive leadership of the company. Under Provision 14 of the UK Code, the responsibilities of the Chair and Chief Executive should be agreed by the Board, set out in writing and made publicly available. It looks like this is not the case at </a:t>
            </a:r>
            <a:r>
              <a:rPr lang="en-GB" sz="1400" dirty="0" err="1">
                <a:solidFill>
                  <a:srgbClr val="7030A0"/>
                </a:solidFill>
              </a:rPr>
              <a:t>Topnotch</a:t>
            </a:r>
            <a:r>
              <a:rPr lang="en-GB" sz="1400" dirty="0">
                <a:solidFill>
                  <a:srgbClr val="7030A0"/>
                </a:solidFill>
              </a:rPr>
              <a:t> and it  is important that this division of responsibilities is reviewed given the disagreements that arose between the Chair and the former Chief Executive, so that the roles and responsibilities of David and of Sanjay are clear. </a:t>
            </a:r>
          </a:p>
          <a:p>
            <a:r>
              <a:rPr lang="en-GB" sz="1400" dirty="0">
                <a:solidFill>
                  <a:srgbClr val="7030A0"/>
                </a:solidFill>
              </a:rPr>
              <a:t>The FRC Guidance on Board Effectiveness notes that the Chief Executive’s relationship with the Chair is a key influence on Board effectiveness and that the Chair's role includes developing a productive working relationship with the Chief Executive, providing support and advice while respecting executive responsibility. The guidance also states that, when deciding the differing responsibilities of the chair and the CEO, particular attention should be paid to areas of potential overlap. There is also an ICSA guidance note on the roles of the Chair and Chief Executive, which includes a sample statement of the division of responsibilities between them. In this case, we are told that the disagreements with the former Chief Executive included disagreements in relation to strategy, engagement with shareholders and the level of delegation to management. </a:t>
            </a:r>
          </a:p>
          <a:p>
            <a:r>
              <a:rPr lang="en-GB" sz="1400" dirty="0">
                <a:solidFill>
                  <a:srgbClr val="7030A0"/>
                </a:solidFill>
              </a:rPr>
              <a:t>In relation to strategy, the role of the Chief Executive is to propose strategy to the Board, and to implement the approved strategy, but it is the Board as a whole, led by the Chair, that is responsible for approving the Company’s strategy. That distinction needs to be made clear in the division of responsibilities between the Chair and the Chief Executive. </a:t>
            </a:r>
            <a:endParaRPr lang="en-US" sz="1400" dirty="0">
              <a:solidFill>
                <a:srgbClr val="7030A0"/>
              </a:solidFill>
            </a:endParaRPr>
          </a:p>
        </p:txBody>
      </p:sp>
      <p:pic>
        <p:nvPicPr>
          <p:cNvPr id="4" name="Graphic 3" descr="Tick with solid fill">
            <a:extLst>
              <a:ext uri="{FF2B5EF4-FFF2-40B4-BE49-F238E27FC236}">
                <a16:creationId xmlns:a16="http://schemas.microsoft.com/office/drawing/2014/main" id="{0C2015C0-44D0-9880-DC0B-961FB8766C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09400" y="2671658"/>
            <a:ext cx="342900" cy="342900"/>
          </a:xfrm>
          <a:prstGeom prst="rect">
            <a:avLst/>
          </a:prstGeom>
        </p:spPr>
      </p:pic>
      <p:pic>
        <p:nvPicPr>
          <p:cNvPr id="5" name="Graphic 4" descr="Tick with solid fill">
            <a:extLst>
              <a:ext uri="{FF2B5EF4-FFF2-40B4-BE49-F238E27FC236}">
                <a16:creationId xmlns:a16="http://schemas.microsoft.com/office/drawing/2014/main" id="{22BA5396-2CDB-8F57-7A40-A07C3AF64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21193" y="4547506"/>
            <a:ext cx="342900" cy="342900"/>
          </a:xfrm>
          <a:prstGeom prst="rect">
            <a:avLst/>
          </a:prstGeom>
        </p:spPr>
      </p:pic>
      <p:pic>
        <p:nvPicPr>
          <p:cNvPr id="6" name="Graphic 5" descr="Tick with solid fill">
            <a:extLst>
              <a:ext uri="{FF2B5EF4-FFF2-40B4-BE49-F238E27FC236}">
                <a16:creationId xmlns:a16="http://schemas.microsoft.com/office/drawing/2014/main" id="{A7E5DC06-C977-F41F-0460-37B268044D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21193" y="5451021"/>
            <a:ext cx="342900" cy="342900"/>
          </a:xfrm>
          <a:prstGeom prst="rect">
            <a:avLst/>
          </a:prstGeom>
        </p:spPr>
      </p:pic>
    </p:spTree>
    <p:extLst>
      <p:ext uri="{BB962C8B-B14F-4D97-AF65-F5344CB8AC3E}">
        <p14:creationId xmlns:p14="http://schemas.microsoft.com/office/powerpoint/2010/main" val="115957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9201-CA04-5A98-053A-2EE957B4EB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91F168-10F2-41A9-3A33-BC6043B8F0DB}"/>
              </a:ext>
            </a:extLst>
          </p:cNvPr>
          <p:cNvSpPr>
            <a:spLocks noGrp="1"/>
          </p:cNvSpPr>
          <p:nvPr>
            <p:ph sz="half" idx="10"/>
          </p:nvPr>
        </p:nvSpPr>
        <p:spPr>
          <a:xfrm>
            <a:off x="431800" y="1629940"/>
            <a:ext cx="10867571" cy="4751387"/>
          </a:xfrm>
        </p:spPr>
        <p:txBody>
          <a:bodyPr/>
          <a:lstStyle/>
          <a:p>
            <a:r>
              <a:rPr lang="en-GB" sz="1400" dirty="0">
                <a:solidFill>
                  <a:srgbClr val="7030A0"/>
                </a:solidFill>
              </a:rPr>
              <a:t>In relation to engagement with shareholders, the UK Code (Provision 3) states that the Chair should seek regular engagement with major shareholders in order to understand their views and should ensure that the Board has a clear understanding of the views of shareholders. It should therefore be made clear in the division of responsibilities that it is David that leads the engagement with shareholders, although the Chief Executive can also assist with that engagement. </a:t>
            </a:r>
          </a:p>
          <a:p>
            <a:r>
              <a:rPr lang="en-GB" sz="1400" dirty="0">
                <a:solidFill>
                  <a:srgbClr val="7030A0"/>
                </a:solidFill>
              </a:rPr>
              <a:t>Julie, as the Senior Independent Director (SID) also has an important role to play in ensuring that the relationships on the Board are effective, in particular the UK Code (Provision 12) states that the SID should act as a sounding board for the Chair and as an intermediary for the other directors. </a:t>
            </a:r>
          </a:p>
          <a:p>
            <a:r>
              <a:rPr lang="en-GB" sz="1400" dirty="0">
                <a:solidFill>
                  <a:srgbClr val="7030A0"/>
                </a:solidFill>
              </a:rPr>
              <a:t>In relation to the degree of delegation to management, there should be a clear schedule of matters reserved to the Board, so that it is clear what the Chief Executive and the senior management team have authority to action without going back to the Board for approval.</a:t>
            </a:r>
            <a:endParaRPr lang="en-US" sz="1400" dirty="0">
              <a:solidFill>
                <a:srgbClr val="7030A0"/>
              </a:solidFill>
            </a:endParaRPr>
          </a:p>
        </p:txBody>
      </p:sp>
      <p:pic>
        <p:nvPicPr>
          <p:cNvPr id="4" name="Graphic 3" descr="Tick with solid fill">
            <a:extLst>
              <a:ext uri="{FF2B5EF4-FFF2-40B4-BE49-F238E27FC236}">
                <a16:creationId xmlns:a16="http://schemas.microsoft.com/office/drawing/2014/main" id="{C350F69A-826F-648F-AF10-08B44922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3061605"/>
            <a:ext cx="342900" cy="342900"/>
          </a:xfrm>
          <a:prstGeom prst="rect">
            <a:avLst/>
          </a:prstGeom>
        </p:spPr>
      </p:pic>
      <p:pic>
        <p:nvPicPr>
          <p:cNvPr id="5" name="Graphic 4" descr="Tick with solid fill">
            <a:extLst>
              <a:ext uri="{FF2B5EF4-FFF2-40B4-BE49-F238E27FC236}">
                <a16:creationId xmlns:a16="http://schemas.microsoft.com/office/drawing/2014/main" id="{21C644EC-372F-A618-3445-10E8B716CC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3834183"/>
            <a:ext cx="342900" cy="342900"/>
          </a:xfrm>
          <a:prstGeom prst="rect">
            <a:avLst/>
          </a:prstGeom>
        </p:spPr>
      </p:pic>
      <p:pic>
        <p:nvPicPr>
          <p:cNvPr id="6" name="Graphic 5" descr="Tick with solid fill">
            <a:extLst>
              <a:ext uri="{FF2B5EF4-FFF2-40B4-BE49-F238E27FC236}">
                <a16:creationId xmlns:a16="http://schemas.microsoft.com/office/drawing/2014/main" id="{55AE2D5F-4D52-7C55-B937-C1FAC6C80E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66072" y="2130878"/>
            <a:ext cx="342900" cy="342900"/>
          </a:xfrm>
          <a:prstGeom prst="rect">
            <a:avLst/>
          </a:prstGeom>
        </p:spPr>
      </p:pic>
    </p:spTree>
    <p:extLst>
      <p:ext uri="{BB962C8B-B14F-4D97-AF65-F5344CB8AC3E}">
        <p14:creationId xmlns:p14="http://schemas.microsoft.com/office/powerpoint/2010/main" val="10049231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9FA2-3F50-B5DF-1C52-AF3D8A0CF1FA}"/>
              </a:ext>
            </a:extLst>
          </p:cNvPr>
          <p:cNvSpPr>
            <a:spLocks noGrp="1"/>
          </p:cNvSpPr>
          <p:nvPr>
            <p:ph type="title"/>
          </p:nvPr>
        </p:nvSpPr>
        <p:spPr/>
        <p:txBody>
          <a:bodyPr/>
          <a:lstStyle/>
          <a:p>
            <a:r>
              <a:rPr lang="en-US" sz="3200" b="1" dirty="0">
                <a:solidFill>
                  <a:srgbClr val="004BD3"/>
                </a:solidFill>
              </a:rPr>
              <a:t>Test</a:t>
            </a:r>
          </a:p>
        </p:txBody>
      </p:sp>
      <p:sp>
        <p:nvSpPr>
          <p:cNvPr id="3" name="Content Placeholder 2">
            <a:extLst>
              <a:ext uri="{FF2B5EF4-FFF2-40B4-BE49-F238E27FC236}">
                <a16:creationId xmlns:a16="http://schemas.microsoft.com/office/drawing/2014/main" id="{3468AF8D-41D7-459B-073D-8FC489DF586A}"/>
              </a:ext>
            </a:extLst>
          </p:cNvPr>
          <p:cNvSpPr>
            <a:spLocks noGrp="1"/>
          </p:cNvSpPr>
          <p:nvPr>
            <p:ph idx="1"/>
          </p:nvPr>
        </p:nvSpPr>
        <p:spPr>
          <a:xfrm>
            <a:off x="431799" y="1513115"/>
            <a:ext cx="11328399" cy="5165724"/>
          </a:xfrm>
        </p:spPr>
        <p:txBody>
          <a:bodyPr>
            <a:normAutofit/>
          </a:bodyPr>
          <a:lstStyle/>
          <a:p>
            <a:pPr marL="0" indent="0">
              <a:buNone/>
            </a:pPr>
            <a:r>
              <a:rPr lang="en-GB" dirty="0">
                <a:solidFill>
                  <a:srgbClr val="004BD3"/>
                </a:solidFill>
              </a:rPr>
              <a:t>Q1. What does S271 CA2006  and Provision 16, UKCG code say about the company secretary? (2 marks)</a:t>
            </a:r>
          </a:p>
          <a:p>
            <a:pPr marL="0" indent="0">
              <a:buNone/>
            </a:pPr>
            <a:r>
              <a:rPr lang="en-GB" dirty="0">
                <a:solidFill>
                  <a:srgbClr val="004BD3"/>
                </a:solidFill>
              </a:rPr>
              <a:t>Q2. What are the 4 key roles of the Company Secretary and provide duties under each (10 marks)</a:t>
            </a:r>
          </a:p>
          <a:p>
            <a:pPr marL="0" indent="0">
              <a:buNone/>
            </a:pPr>
            <a:r>
              <a:rPr lang="en-GB" dirty="0">
                <a:solidFill>
                  <a:srgbClr val="004BD3"/>
                </a:solidFill>
              </a:rPr>
              <a:t>Q3. Describe what is meant by the Company Secretary as the ‘Conscience of the company’ (2 marks)</a:t>
            </a:r>
          </a:p>
          <a:p>
            <a:pPr marL="0" indent="0">
              <a:buNone/>
            </a:pPr>
            <a:r>
              <a:rPr lang="en-GB" dirty="0">
                <a:solidFill>
                  <a:srgbClr val="004BD3"/>
                </a:solidFill>
              </a:rPr>
              <a:t>Q4. List 3 good reasons why a company should not outsource the role of the Company Secretary? (3 marks)</a:t>
            </a:r>
          </a:p>
          <a:p>
            <a:pPr marL="0" indent="0">
              <a:buNone/>
            </a:pPr>
            <a:r>
              <a:rPr lang="en-GB" dirty="0">
                <a:solidFill>
                  <a:srgbClr val="004BD3"/>
                </a:solidFill>
              </a:rPr>
              <a:t>Q5. List 10 matters reserved for the board (10 marks)</a:t>
            </a:r>
          </a:p>
          <a:p>
            <a:pPr marL="0" indent="0">
              <a:buNone/>
            </a:pPr>
            <a:r>
              <a:rPr lang="en-GB" dirty="0">
                <a:solidFill>
                  <a:srgbClr val="004BD3"/>
                </a:solidFill>
              </a:rPr>
              <a:t>Q6. List 5 roles of the Chair (5 marks)</a:t>
            </a:r>
          </a:p>
          <a:p>
            <a:pPr marL="0" indent="0">
              <a:buNone/>
            </a:pPr>
            <a:r>
              <a:rPr lang="en-GB" dirty="0">
                <a:solidFill>
                  <a:srgbClr val="004BD3"/>
                </a:solidFill>
              </a:rPr>
              <a:t>Q7. What does the UKCG code and the FRC Guidance on Board Effectiveness say on the separation of the roles of the Chair and CEO (4 marks)</a:t>
            </a:r>
          </a:p>
          <a:p>
            <a:pPr marL="0" indent="0">
              <a:buNone/>
            </a:pPr>
            <a:r>
              <a:rPr lang="en-GB" dirty="0">
                <a:solidFill>
                  <a:srgbClr val="004BD3"/>
                </a:solidFill>
              </a:rPr>
              <a:t>Q8. List 4 of the criteria of independence for NEDs under the UKCG Code? (4 marks)</a:t>
            </a:r>
            <a:endParaRPr lang="en-GB" dirty="0">
              <a:solidFill>
                <a:srgbClr val="002060"/>
              </a:solidFill>
            </a:endParaRPr>
          </a:p>
          <a:p>
            <a:pPr marL="0" indent="0">
              <a:buNone/>
            </a:pPr>
            <a:endParaRPr lang="en-GB" dirty="0">
              <a:solidFill>
                <a:srgbClr val="002060"/>
              </a:solidFill>
            </a:endParaRPr>
          </a:p>
          <a:p>
            <a:pPr marL="0" indent="0" algn="r">
              <a:buNone/>
            </a:pPr>
            <a:r>
              <a:rPr lang="en-GB" dirty="0">
                <a:solidFill>
                  <a:srgbClr val="004BD3"/>
                </a:solidFill>
              </a:rPr>
              <a:t>40 Marks</a:t>
            </a:r>
          </a:p>
          <a:p>
            <a:endParaRPr lang="en-US" dirty="0"/>
          </a:p>
        </p:txBody>
      </p:sp>
    </p:spTree>
    <p:extLst>
      <p:ext uri="{BB962C8B-B14F-4D97-AF65-F5344CB8AC3E}">
        <p14:creationId xmlns:p14="http://schemas.microsoft.com/office/powerpoint/2010/main" val="3103662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8224" y="3172141"/>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369332"/>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
        <p:nvSpPr>
          <p:cNvPr id="3" name="TextBox 2">
            <a:extLst>
              <a:ext uri="{FF2B5EF4-FFF2-40B4-BE49-F238E27FC236}">
                <a16:creationId xmlns:a16="http://schemas.microsoft.com/office/drawing/2014/main" id="{603CF57D-B0F3-386F-631F-E2A4AED24128}"/>
              </a:ext>
            </a:extLst>
          </p:cNvPr>
          <p:cNvSpPr txBox="1"/>
          <p:nvPr/>
        </p:nvSpPr>
        <p:spPr>
          <a:xfrm>
            <a:off x="407368" y="4298327"/>
            <a:ext cx="2313454" cy="369332"/>
          </a:xfrm>
          <a:prstGeom prst="rect">
            <a:avLst/>
          </a:prstGeom>
          <a:noFill/>
        </p:spPr>
        <p:txBody>
          <a:bodyPr wrap="none" rtlCol="0">
            <a:spAutoFit/>
          </a:bodyPr>
          <a:lstStyle/>
          <a:p>
            <a:r>
              <a:rPr lang="en-US" dirty="0" err="1">
                <a:solidFill>
                  <a:schemeClr val="bg1"/>
                </a:solidFill>
              </a:rPr>
              <a:t>Linkedin</a:t>
            </a:r>
            <a:r>
              <a:rPr lang="en-US" dirty="0">
                <a:solidFill>
                  <a:schemeClr val="bg1"/>
                </a:solidFill>
              </a:rPr>
              <a:t>: </a:t>
            </a:r>
            <a:r>
              <a:rPr lang="en-US" dirty="0" err="1">
                <a:solidFill>
                  <a:schemeClr val="bg1"/>
                </a:solidFill>
              </a:rPr>
              <a:t>KCBGlobal</a:t>
            </a:r>
            <a:endParaRPr lang="en-US" dirty="0">
              <a:solidFill>
                <a:schemeClr val="bg1"/>
              </a:solidFill>
            </a:endParaRPr>
          </a:p>
        </p:txBody>
      </p:sp>
    </p:spTree>
    <p:extLst>
      <p:ext uri="{BB962C8B-B14F-4D97-AF65-F5344CB8AC3E}">
        <p14:creationId xmlns:p14="http://schemas.microsoft.com/office/powerpoint/2010/main" val="244323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23A6-1803-63C1-7265-469087044AF5}"/>
              </a:ext>
            </a:extLst>
          </p:cNvPr>
          <p:cNvSpPr>
            <a:spLocks noGrp="1"/>
          </p:cNvSpPr>
          <p:nvPr>
            <p:ph type="title"/>
          </p:nvPr>
        </p:nvSpPr>
        <p:spPr/>
        <p:txBody>
          <a:bodyPr/>
          <a:lstStyle/>
          <a:p>
            <a:r>
              <a:rPr lang="en-US" sz="3200" b="1" dirty="0">
                <a:solidFill>
                  <a:srgbClr val="004BD3"/>
                </a:solidFill>
              </a:rPr>
              <a:t>Key Learning Resources</a:t>
            </a:r>
          </a:p>
        </p:txBody>
      </p:sp>
      <p:pic>
        <p:nvPicPr>
          <p:cNvPr id="5" name="Picture 4" descr="A picture containing application&#10;&#10;Description automatically generated">
            <a:extLst>
              <a:ext uri="{FF2B5EF4-FFF2-40B4-BE49-F238E27FC236}">
                <a16:creationId xmlns:a16="http://schemas.microsoft.com/office/drawing/2014/main" id="{327B7214-1A94-9E0A-C670-D75A48FDA77D}"/>
              </a:ext>
            </a:extLst>
          </p:cNvPr>
          <p:cNvPicPr>
            <a:picLocks noChangeAspect="1"/>
          </p:cNvPicPr>
          <p:nvPr/>
        </p:nvPicPr>
        <p:blipFill>
          <a:blip r:embed="rId2"/>
          <a:stretch>
            <a:fillRect/>
          </a:stretch>
        </p:blipFill>
        <p:spPr>
          <a:xfrm>
            <a:off x="4403835" y="1428750"/>
            <a:ext cx="3384331" cy="4800600"/>
          </a:xfrm>
          <a:prstGeom prst="rect">
            <a:avLst/>
          </a:prstGeom>
        </p:spPr>
      </p:pic>
    </p:spTree>
    <p:extLst>
      <p:ext uri="{BB962C8B-B14F-4D97-AF65-F5344CB8AC3E}">
        <p14:creationId xmlns:p14="http://schemas.microsoft.com/office/powerpoint/2010/main" val="405015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23A6-1803-63C1-7265-469087044AF5}"/>
              </a:ext>
            </a:extLst>
          </p:cNvPr>
          <p:cNvSpPr>
            <a:spLocks noGrp="1"/>
          </p:cNvSpPr>
          <p:nvPr>
            <p:ph type="title"/>
          </p:nvPr>
        </p:nvSpPr>
        <p:spPr/>
        <p:txBody>
          <a:bodyPr/>
          <a:lstStyle/>
          <a:p>
            <a:r>
              <a:rPr lang="en-US" sz="3200" b="1" dirty="0">
                <a:solidFill>
                  <a:srgbClr val="004BD3"/>
                </a:solidFill>
              </a:rPr>
              <a:t>Key Learning Resources</a:t>
            </a:r>
          </a:p>
        </p:txBody>
      </p:sp>
      <p:pic>
        <p:nvPicPr>
          <p:cNvPr id="9" name="Picture 8" descr="Graphical user interface, text, application, email&#10;&#10;Description automatically generated">
            <a:extLst>
              <a:ext uri="{FF2B5EF4-FFF2-40B4-BE49-F238E27FC236}">
                <a16:creationId xmlns:a16="http://schemas.microsoft.com/office/drawing/2014/main" id="{F82BD126-3ABC-6B37-5EEA-46B4C8908D73}"/>
              </a:ext>
            </a:extLst>
          </p:cNvPr>
          <p:cNvPicPr>
            <a:picLocks noChangeAspect="1"/>
          </p:cNvPicPr>
          <p:nvPr/>
        </p:nvPicPr>
        <p:blipFill>
          <a:blip r:embed="rId2"/>
          <a:stretch>
            <a:fillRect/>
          </a:stretch>
        </p:blipFill>
        <p:spPr>
          <a:xfrm>
            <a:off x="1981200" y="1627357"/>
            <a:ext cx="5608824" cy="3207533"/>
          </a:xfrm>
          <a:prstGeom prst="rect">
            <a:avLst/>
          </a:prstGeom>
          <a:ln>
            <a:solidFill>
              <a:schemeClr val="tx1"/>
            </a:solidFill>
          </a:ln>
        </p:spPr>
      </p:pic>
      <p:pic>
        <p:nvPicPr>
          <p:cNvPr id="11" name="Picture 10" descr="Graphical user interface, application, Teams&#10;&#10;Description automatically generated">
            <a:extLst>
              <a:ext uri="{FF2B5EF4-FFF2-40B4-BE49-F238E27FC236}">
                <a16:creationId xmlns:a16="http://schemas.microsoft.com/office/drawing/2014/main" id="{0697AD85-3368-A599-FD82-ECF6DEB2D0BB}"/>
              </a:ext>
            </a:extLst>
          </p:cNvPr>
          <p:cNvPicPr>
            <a:picLocks noChangeAspect="1"/>
          </p:cNvPicPr>
          <p:nvPr/>
        </p:nvPicPr>
        <p:blipFill rotWithShape="1">
          <a:blip r:embed="rId3"/>
          <a:srcRect r="36750"/>
          <a:stretch/>
        </p:blipFill>
        <p:spPr>
          <a:xfrm>
            <a:off x="6598446" y="2545706"/>
            <a:ext cx="4017088" cy="3427435"/>
          </a:xfrm>
          <a:prstGeom prst="rect">
            <a:avLst/>
          </a:prstGeom>
          <a:ln>
            <a:solidFill>
              <a:schemeClr val="tx1"/>
            </a:solidFill>
          </a:ln>
        </p:spPr>
      </p:pic>
      <p:sp>
        <p:nvSpPr>
          <p:cNvPr id="3" name="TextBox 2">
            <a:extLst>
              <a:ext uri="{FF2B5EF4-FFF2-40B4-BE49-F238E27FC236}">
                <a16:creationId xmlns:a16="http://schemas.microsoft.com/office/drawing/2014/main" id="{DCC648A7-ECEF-29AD-C94C-606E4AEC2D14}"/>
              </a:ext>
            </a:extLst>
          </p:cNvPr>
          <p:cNvSpPr txBox="1"/>
          <p:nvPr/>
        </p:nvSpPr>
        <p:spPr>
          <a:xfrm>
            <a:off x="219855" y="5621311"/>
            <a:ext cx="6240905" cy="1200329"/>
          </a:xfrm>
          <a:prstGeom prst="rect">
            <a:avLst/>
          </a:prstGeom>
          <a:noFill/>
        </p:spPr>
        <p:txBody>
          <a:bodyPr wrap="square" rtlCol="0">
            <a:spAutoFit/>
          </a:bodyPr>
          <a:lstStyle/>
          <a:p>
            <a:pPr algn="l"/>
            <a:r>
              <a:rPr lang="en-GB" sz="1800" b="0" i="0" u="none" strike="noStrike" dirty="0">
                <a:solidFill>
                  <a:srgbClr val="004BD3"/>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https://www.cgi.org.uk/my_cg/qualifying-programme-part-1-2</a:t>
            </a:r>
            <a:br>
              <a:rPr lang="en-GB" sz="1800" b="0" i="0" u="none" strike="noStrike" dirty="0">
                <a:solidFill>
                  <a:srgbClr val="000000"/>
                </a:solidFill>
                <a:effectLst/>
                <a:latin typeface="Calibri" panose="020F0502020204030204" pitchFamily="34" charset="0"/>
              </a:rPr>
            </a:br>
            <a:endParaRPr lang="en-GB" sz="1800" b="0" i="0" u="none" strike="noStrike" dirty="0">
              <a:solidFill>
                <a:srgbClr val="000000"/>
              </a:solidFill>
              <a:effectLst/>
              <a:latin typeface="Calibri" panose="020F0502020204030204" pitchFamily="34" charset="0"/>
            </a:endParaRPr>
          </a:p>
          <a:p>
            <a:br>
              <a:rPr lang="en-GB" dirty="0"/>
            </a:br>
            <a:endParaRPr lang="en-US" dirty="0"/>
          </a:p>
        </p:txBody>
      </p:sp>
    </p:spTree>
    <p:extLst>
      <p:ext uri="{BB962C8B-B14F-4D97-AF65-F5344CB8AC3E}">
        <p14:creationId xmlns:p14="http://schemas.microsoft.com/office/powerpoint/2010/main" val="32052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F2EE-4855-F2F3-3E4F-C428D912F0B4}"/>
              </a:ext>
            </a:extLst>
          </p:cNvPr>
          <p:cNvSpPr>
            <a:spLocks noGrp="1"/>
          </p:cNvSpPr>
          <p:nvPr>
            <p:ph type="title"/>
          </p:nvPr>
        </p:nvSpPr>
        <p:spPr/>
        <p:txBody>
          <a:bodyPr/>
          <a:lstStyle/>
          <a:p>
            <a:r>
              <a:rPr lang="en-US" sz="3200" b="1" dirty="0">
                <a:solidFill>
                  <a:srgbClr val="004BD3"/>
                </a:solidFill>
              </a:rPr>
              <a:t>Key Learning Resources</a:t>
            </a:r>
          </a:p>
        </p:txBody>
      </p:sp>
      <p:pic>
        <p:nvPicPr>
          <p:cNvPr id="5" name="Content Placeholder 4" descr="Text&#10;&#10;Description automatically generated">
            <a:extLst>
              <a:ext uri="{FF2B5EF4-FFF2-40B4-BE49-F238E27FC236}">
                <a16:creationId xmlns:a16="http://schemas.microsoft.com/office/drawing/2014/main" id="{F034D594-99C7-2370-CC92-6DA9AB573B14}"/>
              </a:ext>
            </a:extLst>
          </p:cNvPr>
          <p:cNvPicPr>
            <a:picLocks noGrp="1" noChangeAspect="1"/>
          </p:cNvPicPr>
          <p:nvPr>
            <p:ph idx="1"/>
          </p:nvPr>
        </p:nvPicPr>
        <p:blipFill>
          <a:blip r:embed="rId2"/>
          <a:stretch>
            <a:fillRect/>
          </a:stretch>
        </p:blipFill>
        <p:spPr>
          <a:xfrm>
            <a:off x="4350030" y="1600201"/>
            <a:ext cx="3491941" cy="4525963"/>
          </a:xfrm>
        </p:spPr>
      </p:pic>
    </p:spTree>
    <p:extLst>
      <p:ext uri="{BB962C8B-B14F-4D97-AF65-F5344CB8AC3E}">
        <p14:creationId xmlns:p14="http://schemas.microsoft.com/office/powerpoint/2010/main" val="1061517984"/>
      </p:ext>
    </p:extLst>
  </p:cSld>
  <p:clrMapOvr>
    <a:masterClrMapping/>
  </p:clrMapOvr>
</p:sld>
</file>

<file path=ppt/theme/theme1.xml><?xml version="1.0" encoding="utf-8"?>
<a:theme xmlns:a="http://schemas.openxmlformats.org/drawingml/2006/main" name="ICSA presentation">
  <a:themeElements>
    <a:clrScheme name="ICSA">
      <a:dk1>
        <a:srgbClr val="000000"/>
      </a:dk1>
      <a:lt1>
        <a:srgbClr val="FFFFFF"/>
      </a:lt1>
      <a:dk2>
        <a:srgbClr val="141B4D"/>
      </a:dk2>
      <a:lt2>
        <a:srgbClr val="97999B"/>
      </a:lt2>
      <a:accent1>
        <a:srgbClr val="0077C8"/>
      </a:accent1>
      <a:accent2>
        <a:srgbClr val="75787B"/>
      </a:accent2>
      <a:accent3>
        <a:srgbClr val="007FA3"/>
      </a:accent3>
      <a:accent4>
        <a:srgbClr val="4F758B"/>
      </a:accent4>
      <a:accent5>
        <a:srgbClr val="A3C7D2"/>
      </a:accent5>
      <a:accent6>
        <a:srgbClr val="BA0C2F"/>
      </a:accent6>
      <a:hlink>
        <a:srgbClr val="000000"/>
      </a:hlink>
      <a:folHlink>
        <a:srgbClr val="000000"/>
      </a:folHlink>
    </a:clrScheme>
    <a:fontScheme name="ICS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2547</TotalTime>
  <Words>6393</Words>
  <Application>Microsoft Macintosh PowerPoint</Application>
  <PresentationFormat>Widescreen</PresentationFormat>
  <Paragraphs>460</Paragraphs>
  <Slides>68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ArialMT</vt:lpstr>
      <vt:lpstr>Calibri</vt:lpstr>
      <vt:lpstr>CerebriSans-Normal</vt:lpstr>
      <vt:lpstr>Helvetica</vt:lpstr>
      <vt:lpstr>ICSA presentation</vt:lpstr>
      <vt:lpstr>Corporate Governance Examination Revision – Session 1</vt:lpstr>
      <vt:lpstr>Agenda</vt:lpstr>
      <vt:lpstr>Schedule of Sessions</vt:lpstr>
      <vt:lpstr>Examination Format</vt:lpstr>
      <vt:lpstr>Learning Outcomes</vt:lpstr>
      <vt:lpstr>Your approach to preparation for the examination</vt:lpstr>
      <vt:lpstr>Key Learning Resources</vt:lpstr>
      <vt:lpstr>Key Learning Resources</vt:lpstr>
      <vt:lpstr>Key Learning Resources</vt:lpstr>
      <vt:lpstr>Examination Question Matrix</vt:lpstr>
      <vt:lpstr>Role of the company secretary in governance</vt:lpstr>
      <vt:lpstr>Introduction</vt:lpstr>
      <vt:lpstr>The role of the company secretary</vt:lpstr>
      <vt:lpstr>The role of the company secretary</vt:lpstr>
      <vt:lpstr>The role of the company secretary</vt:lpstr>
      <vt:lpstr>The role of the company secretary</vt:lpstr>
      <vt:lpstr>The role of the company secretary</vt:lpstr>
      <vt:lpstr>The role of the company secretary</vt:lpstr>
      <vt:lpstr>The role of the company secretary</vt:lpstr>
      <vt:lpstr>The role of the company secretary</vt:lpstr>
      <vt:lpstr>The company secretary as the ‘conscience of the company’ </vt:lpstr>
      <vt:lpstr>Qualifications of the company secretary</vt:lpstr>
      <vt:lpstr>The skills of the company secretary</vt:lpstr>
      <vt:lpstr>Independence of the company secretary</vt:lpstr>
      <vt:lpstr>Position of the company secretary</vt:lpstr>
      <vt:lpstr>General Counsel and the role of the company secretary</vt:lpstr>
      <vt:lpstr>Examination Questions from previous papers</vt:lpstr>
      <vt:lpstr>Examination Questions from previous papers</vt:lpstr>
      <vt:lpstr>Examination Techniques</vt:lpstr>
      <vt:lpstr>Examination Techniques</vt:lpstr>
      <vt:lpstr>Examination Practice</vt:lpstr>
      <vt:lpstr>PowerPoint Presentation</vt:lpstr>
      <vt:lpstr>PowerPoint Presentation</vt:lpstr>
      <vt:lpstr>PowerPoint Presentation</vt:lpstr>
      <vt:lpstr>PowerPoint Presentation</vt:lpstr>
      <vt:lpstr>Role and membership of the board of directors</vt:lpstr>
      <vt:lpstr>Function of the board</vt:lpstr>
      <vt:lpstr>Role of the board</vt:lpstr>
      <vt:lpstr>Matters reserved for the board</vt:lpstr>
      <vt:lpstr>Matters reserved for the board</vt:lpstr>
      <vt:lpstr>Matters reserved for the board</vt:lpstr>
      <vt:lpstr>Matters reserved for the board</vt:lpstr>
      <vt:lpstr>Matters reserved for the board</vt:lpstr>
      <vt:lpstr>Composition of the board</vt:lpstr>
      <vt:lpstr>Composition of the board</vt:lpstr>
      <vt:lpstr>The Chair</vt:lpstr>
      <vt:lpstr>Role of the Chair</vt:lpstr>
      <vt:lpstr>Independence of the Chair</vt:lpstr>
      <vt:lpstr>Role of the CEO</vt:lpstr>
      <vt:lpstr>Separation of the roles of the Chair and CEO</vt:lpstr>
      <vt:lpstr>Role of Executive Directors</vt:lpstr>
      <vt:lpstr>Role of NEDs</vt:lpstr>
      <vt:lpstr>Independence of NEDs</vt:lpstr>
      <vt:lpstr>Effectiveness of NEDs</vt:lpstr>
      <vt:lpstr>Effectiveness of NEDs</vt:lpstr>
      <vt:lpstr>Role of the SID</vt:lpstr>
      <vt:lpstr>Reporting on board composition</vt:lpstr>
      <vt:lpstr>PowerPoint Presentation</vt:lpstr>
      <vt:lpstr>Examination Questions from previous papers</vt:lpstr>
      <vt:lpstr>Examination Practice</vt:lpstr>
      <vt:lpstr>PowerPoint Presentation</vt:lpstr>
      <vt:lpstr>PowerPoint Presentation</vt:lpstr>
      <vt:lpstr>PowerPoint Presentation</vt:lpstr>
      <vt:lpstr>PowerPoint Presentation</vt:lpstr>
      <vt:lpstr>PowerPoint Presentation</vt:lpstr>
      <vt:lpstr>PowerPoint Presentation</vt:lpstr>
      <vt:lpstr>Test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chartered</dc:title>
  <dc:creator>Neill McWilliams</dc:creator>
  <cp:lastModifiedBy>Neill McWilliams</cp:lastModifiedBy>
  <cp:revision>11</cp:revision>
  <dcterms:created xsi:type="dcterms:W3CDTF">2022-10-20T12:20:49Z</dcterms:created>
  <dcterms:modified xsi:type="dcterms:W3CDTF">2023-10-10T13:44:19Z</dcterms:modified>
</cp:coreProperties>
</file>